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692"/>
  </p:normalViewPr>
  <p:slideViewPr>
    <p:cSldViewPr snapToObjects="1">
      <p:cViewPr varScale="1">
        <p:scale>
          <a:sx n="66" d="100"/>
          <a:sy n="66" d="100"/>
        </p:scale>
        <p:origin x="8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A90920-5645-A54A-B0E2-A1FC142BFF82}" type="datetime1">
              <a:rPr lang="en-US"/>
              <a:pPr>
                <a:defRPr/>
              </a:pPr>
              <a:t>12/8/19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634003-65E9-F245-BFA1-6D3F7C79F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7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3A028-ABE4-2F44-8AC3-00745372DF9B}" type="datetime1">
              <a:rPr lang="en-US"/>
              <a:pPr>
                <a:defRPr/>
              </a:pPr>
              <a:t>12/8/19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C710-238E-6D4A-BDA7-C24F4BCAC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5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844EA-D93B-D74B-AC93-B9D941843DCD}" type="datetime1">
              <a:rPr lang="en-US"/>
              <a:pPr>
                <a:defRPr/>
              </a:pPr>
              <a:t>12/8/19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5F92C-4EC0-F040-9778-CE48FB750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9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235B03-EDA2-1744-BB59-09A197E8A8BD}" type="datetime1">
              <a:rPr lang="en-US"/>
              <a:pPr>
                <a:defRPr/>
              </a:pPr>
              <a:t>12/8/19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25D01F-034A-974D-B753-4149BFDAD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7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2411AD-A542-9D40-828A-B55F0BD36A43}" type="datetime1">
              <a:rPr lang="en-US"/>
              <a:pPr>
                <a:defRPr/>
              </a:pPr>
              <a:t>12/8/19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321812-0E27-C342-A5D1-BD8C08DC8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57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FE4D6-137E-9F4D-9EB5-DACFCDF0B517}" type="datetime1">
              <a:rPr lang="en-US"/>
              <a:pPr>
                <a:defRPr/>
              </a:pPr>
              <a:t>12/8/19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1EFF09-67E4-3340-A4E4-D8F949AD2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5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38C3E0-D32D-964C-A58B-27EEA5602BDD}" type="datetime1">
              <a:rPr lang="en-US"/>
              <a:pPr>
                <a:defRPr/>
              </a:pPr>
              <a:t>12/8/19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6F3A26-B62B-884C-888B-44B26F65F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5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3EF59E-EFE9-F547-9555-CBBD7767BF6C}" type="datetime1">
              <a:rPr lang="en-US"/>
              <a:pPr>
                <a:defRPr/>
              </a:pPr>
              <a:t>12/8/19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C7DD78-5CA5-3848-ACFC-A045E000A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7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24B99-2BB0-A547-8385-657D0EF0A777}" type="datetime1">
              <a:rPr lang="en-US"/>
              <a:pPr>
                <a:defRPr/>
              </a:pPr>
              <a:t>12/8/19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E5C48-E408-5249-8A1B-C766A64D3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9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F0CE59-FA93-8049-9AB0-08180779F62F}" type="datetime1">
              <a:rPr lang="en-US"/>
              <a:pPr>
                <a:defRPr/>
              </a:pPr>
              <a:t>12/8/19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4FF493-5865-294F-BCE5-71F8D99C5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77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2B640D-47B5-E94E-8297-63C3957EE390}" type="datetime1">
              <a:rPr lang="en-US"/>
              <a:pPr>
                <a:defRPr/>
              </a:pPr>
              <a:t>12/8/19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CAE4FA-2677-8541-A9DE-753D6F2DB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6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B9BBB2"/>
                </a:solidFill>
                <a:latin typeface="Rockwel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B9BBB2"/>
                </a:solidFill>
                <a:latin typeface="Rockwell" charset="0"/>
              </a:defRPr>
            </a:lvl1pPr>
          </a:lstStyle>
          <a:p>
            <a:pPr>
              <a:defRPr/>
            </a:pPr>
            <a:fld id="{99DF53DE-4957-9C4B-9D97-918CC81D3605}" type="datetime1">
              <a:rPr lang="en-US"/>
              <a:pPr>
                <a:defRPr/>
              </a:pPr>
              <a:t>12/8/19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DFE0D4"/>
                </a:solidFill>
                <a:latin typeface="Rockwell" charset="0"/>
              </a:defRPr>
            </a:lvl1pPr>
          </a:lstStyle>
          <a:p>
            <a:pPr>
              <a:defRPr/>
            </a:pPr>
            <a:fld id="{D9699251-6AFC-4E4D-9FC3-D1F7F8738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  <a:sp3d>
              <a:bevelT w="19050" h="12700"/>
            </a:sp3d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18" r:id="rId7"/>
    <p:sldLayoutId id="2147483727" r:id="rId8"/>
    <p:sldLayoutId id="2147483728" r:id="rId9"/>
    <p:sldLayoutId id="2147483719" r:id="rId10"/>
    <p:sldLayoutId id="2147483720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ＭＳ Ｐゴシック" pitchFamily="-112" charset="-128"/>
          <a:cs typeface="ＭＳ Ｐゴシック" pitchFamily="-112" charset="-128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2" charset="0"/>
          <a:ea typeface="ＭＳ Ｐゴシック" pitchFamily="-112" charset="-128"/>
          <a:cs typeface="ＭＳ Ｐゴシック" pitchFamily="-112" charset="-128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2" charset="0"/>
          <a:ea typeface="ＭＳ Ｐゴシック" pitchFamily="-112" charset="-128"/>
          <a:cs typeface="ＭＳ Ｐゴシック" pitchFamily="-112" charset="-128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2" charset="0"/>
          <a:ea typeface="ＭＳ Ｐゴシック" pitchFamily="-112" charset="-128"/>
          <a:cs typeface="ＭＳ Ｐゴシック" pitchFamily="-112" charset="-128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2" charset="0"/>
          <a:ea typeface="ＭＳ Ｐゴシック" pitchFamily="-112" charset="-128"/>
          <a:cs typeface="ＭＳ Ｐゴシック" pitchFamily="-112" charset="-128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2" charset="0"/>
          <a:ea typeface="ＭＳ Ｐゴシック" pitchFamily="-112" charset="-128"/>
          <a:cs typeface="ＭＳ Ｐゴシック" pitchFamily="-112" charset="-128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2" charset="0"/>
          <a:ea typeface="ＭＳ Ｐゴシック" pitchFamily="-112" charset="-128"/>
          <a:cs typeface="ＭＳ Ｐゴシック" pitchFamily="-112" charset="-128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2" charset="0"/>
          <a:ea typeface="ＭＳ Ｐゴシック" pitchFamily="-112" charset="-128"/>
          <a:cs typeface="ＭＳ Ｐゴシック" pitchFamily="-112" charset="-128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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charset="0"/>
        <a:buChar char=""/>
        <a:defRPr sz="23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charset="0"/>
        <a:buChar char="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charset="0"/>
        <a:buChar char=""/>
        <a:defRPr sz="19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Writing in Class:  Exams and “Response” Essays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012"/>
            <a:ext cx="8229600" cy="1143000"/>
          </a:xfrm>
        </p:spPr>
        <p:txBody>
          <a:bodyPr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Writing Well Under Pressure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Understand the task</a:t>
            </a:r>
          </a:p>
          <a:p>
            <a:pPr lvl="1" eaLnBrk="1" hangingPunct="1"/>
            <a:r>
              <a:rPr lang="en-US" dirty="0">
                <a:latin typeface="Rockwell" charset="0"/>
                <a:ea typeface="ＭＳ Ｐゴシック" charset="0"/>
              </a:rPr>
              <a:t>What kind of exam is it?  What are the questions you are being asked to respond to?</a:t>
            </a:r>
          </a:p>
          <a:p>
            <a:pPr lvl="1" eaLnBrk="1" hangingPunct="1">
              <a:buClr>
                <a:srgbClr val="A8CDD7"/>
              </a:buClr>
              <a:buFont typeface="Wingdings 2" charset="0"/>
              <a:buChar char=""/>
            </a:pPr>
            <a:r>
              <a:rPr lang="en-US" dirty="0">
                <a:latin typeface="Rockwell" charset="0"/>
                <a:ea typeface="ＭＳ Ｐゴシック" charset="0"/>
              </a:rPr>
              <a:t>Summary-and-response:  Summarize an essay, then present a reasoned argument that engages with the essay</a:t>
            </a:r>
            <a:r>
              <a:rPr lang="ja-JP" altLang="en-US" dirty="0">
                <a:latin typeface="Rockwell" charset="0"/>
                <a:ea typeface="ＭＳ Ｐゴシック" charset="0"/>
              </a:rPr>
              <a:t>’</a:t>
            </a:r>
            <a:r>
              <a:rPr lang="en-US" altLang="ja-JP" dirty="0">
                <a:latin typeface="Rockwell" charset="0"/>
                <a:ea typeface="ＭＳ Ｐゴシック" charset="0"/>
              </a:rPr>
              <a:t>s ideas.</a:t>
            </a:r>
          </a:p>
          <a:p>
            <a:pPr marL="631825" lvl="2" indent="0" eaLnBrk="1" hangingPunct="1">
              <a:buNone/>
            </a:pPr>
            <a:endParaRPr lang="en-US" dirty="0">
              <a:latin typeface="Rockwel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3000" y="5105400"/>
            <a:ext cx="11430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953000"/>
          </a:xfrm>
        </p:spPr>
        <p:txBody>
          <a:bodyPr/>
          <a:lstStyle/>
          <a:p>
            <a:pPr eaLnBrk="1" hangingPunct="1"/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Arrive Prepared</a:t>
            </a:r>
          </a:p>
          <a:p>
            <a:pPr lvl="1" eaLnBrk="1" hangingPunct="1"/>
            <a:r>
              <a:rPr lang="en-US" dirty="0">
                <a:latin typeface="Rockwell" charset="0"/>
                <a:ea typeface="ＭＳ Ｐゴシック" charset="0"/>
              </a:rPr>
              <a:t>Bring the appropriate tools: </a:t>
            </a:r>
          </a:p>
          <a:p>
            <a:pPr lvl="1" eaLnBrk="1" hangingPunct="1"/>
            <a:r>
              <a:rPr lang="en-US" dirty="0">
                <a:latin typeface="Rockwell" charset="0"/>
                <a:ea typeface="ＭＳ Ｐゴシック" charset="0"/>
              </a:rPr>
              <a:t>Pens and a blue book </a:t>
            </a:r>
          </a:p>
          <a:p>
            <a:pPr lvl="1" eaLnBrk="1" hangingPunct="1"/>
            <a:r>
              <a:rPr lang="en-US" dirty="0">
                <a:latin typeface="Rockwell" charset="0"/>
                <a:ea typeface="ＭＳ Ｐゴシック" charset="0"/>
              </a:rPr>
              <a:t>A dictionary (hard copy) and a watch</a:t>
            </a:r>
          </a:p>
          <a:p>
            <a:pPr lvl="1" eaLnBrk="1" hangingPunct="1"/>
            <a:r>
              <a:rPr lang="en-US" dirty="0">
                <a:latin typeface="Rockwell" charset="0"/>
                <a:ea typeface="ＭＳ Ｐゴシック" charset="0"/>
              </a:rPr>
              <a:t>No phones</a:t>
            </a:r>
          </a:p>
          <a:p>
            <a:pPr eaLnBrk="1" hangingPunct="1"/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Read the Entire Assignment Carefully</a:t>
            </a:r>
          </a:p>
          <a:p>
            <a:pPr lvl="1" eaLnBrk="1" hangingPunct="1"/>
            <a:r>
              <a:rPr lang="en-US" u="sng" dirty="0">
                <a:latin typeface="Rockwell" charset="0"/>
                <a:ea typeface="ＭＳ Ｐゴシック" charset="0"/>
              </a:rPr>
              <a:t>Underline</a:t>
            </a:r>
            <a:r>
              <a:rPr lang="en-US" dirty="0">
                <a:latin typeface="Rockwell" charset="0"/>
                <a:ea typeface="ＭＳ Ｐゴシック" charset="0"/>
              </a:rPr>
              <a:t> key words that are important to the subject matter of your essay</a:t>
            </a:r>
          </a:p>
          <a:p>
            <a:pPr lvl="1" eaLnBrk="1" hangingPunct="1"/>
            <a:r>
              <a:rPr lang="en-US" dirty="0">
                <a:latin typeface="Rockwell" charset="0"/>
                <a:ea typeface="ＭＳ Ｐゴシック" charset="0"/>
              </a:rPr>
              <a:t>Circle directional words that give you clues to the method of development you might use to organize your response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lvl="1" eaLnBrk="1" hangingPunct="1"/>
            <a:r>
              <a:rPr lang="en-US" sz="2400" dirty="0">
                <a:latin typeface="Rockwell" charset="0"/>
                <a:ea typeface="ＭＳ Ｐゴシック" charset="0"/>
              </a:rPr>
              <a:t>Think positively: You can do this!</a:t>
            </a:r>
          </a:p>
          <a:p>
            <a:pPr lvl="1" eaLnBrk="1" hangingPunct="1"/>
            <a:r>
              <a:rPr lang="en-US" sz="2400" dirty="0">
                <a:latin typeface="Rockwell" charset="0"/>
                <a:ea typeface="ＭＳ Ｐゴシック" charset="0"/>
              </a:rPr>
              <a:t>Budget your time</a:t>
            </a:r>
          </a:p>
          <a:p>
            <a:pPr lvl="1" eaLnBrk="1" hangingPunct="1"/>
            <a:r>
              <a:rPr lang="en-US" sz="2400" dirty="0">
                <a:latin typeface="Rockwell" charset="0"/>
                <a:ea typeface="ＭＳ Ｐゴシック" charset="0"/>
              </a:rPr>
              <a:t>How much time will you spend:</a:t>
            </a:r>
          </a:p>
          <a:p>
            <a:pPr lvl="2" eaLnBrk="1" hangingPunct="1"/>
            <a:r>
              <a:rPr lang="en-US" sz="2100" dirty="0">
                <a:latin typeface="Rockwell" charset="0"/>
                <a:ea typeface="ＭＳ Ｐゴシック" charset="0"/>
              </a:rPr>
              <a:t>Reading the prompt questions</a:t>
            </a:r>
          </a:p>
          <a:p>
            <a:pPr lvl="2" eaLnBrk="1" hangingPunct="1"/>
            <a:r>
              <a:rPr lang="en-US" sz="2100" dirty="0">
                <a:latin typeface="Rockwell" charset="0"/>
                <a:ea typeface="ＭＳ Ｐゴシック" charset="0"/>
              </a:rPr>
              <a:t>Re-reading the essay</a:t>
            </a:r>
          </a:p>
          <a:p>
            <a:pPr lvl="2" eaLnBrk="1" hangingPunct="1"/>
            <a:r>
              <a:rPr lang="en-US" sz="2100" dirty="0">
                <a:latin typeface="Rockwell" charset="0"/>
                <a:ea typeface="ＭＳ Ｐゴシック" charset="0"/>
              </a:rPr>
              <a:t>Brainstorming (for thesis/support)</a:t>
            </a:r>
          </a:p>
          <a:p>
            <a:pPr lvl="2" eaLnBrk="1" hangingPunct="1"/>
            <a:r>
              <a:rPr lang="en-US" sz="2100" dirty="0">
                <a:latin typeface="Rockwell" charset="0"/>
                <a:ea typeface="ＭＳ Ｐゴシック" charset="0"/>
              </a:rPr>
              <a:t>Outlining</a:t>
            </a:r>
          </a:p>
          <a:p>
            <a:pPr lvl="2" eaLnBrk="1" hangingPunct="1"/>
            <a:r>
              <a:rPr lang="en-US" sz="2100" dirty="0">
                <a:latin typeface="Rockwell" charset="0"/>
                <a:ea typeface="ＭＳ Ｐゴシック" charset="0"/>
              </a:rPr>
              <a:t>Writing:</a:t>
            </a:r>
          </a:p>
          <a:p>
            <a:pPr lvl="3" eaLnBrk="1" hangingPunct="1"/>
            <a:r>
              <a:rPr lang="en-US" sz="1800" dirty="0">
                <a:latin typeface="Rockwell" charset="0"/>
                <a:ea typeface="ＭＳ Ｐゴシック" charset="0"/>
              </a:rPr>
              <a:t>Intro</a:t>
            </a:r>
          </a:p>
          <a:p>
            <a:pPr lvl="3" eaLnBrk="1" hangingPunct="1"/>
            <a:r>
              <a:rPr lang="en-US" sz="1800" dirty="0">
                <a:latin typeface="Rockwell" charset="0"/>
                <a:ea typeface="ＭＳ Ｐゴシック" charset="0"/>
              </a:rPr>
              <a:t>Body paragraphs</a:t>
            </a:r>
          </a:p>
          <a:p>
            <a:pPr lvl="3" eaLnBrk="1" hangingPunct="1"/>
            <a:r>
              <a:rPr lang="en-US" sz="1800" dirty="0">
                <a:latin typeface="Rockwell" charset="0"/>
                <a:ea typeface="ＭＳ Ｐゴシック" charset="0"/>
              </a:rPr>
              <a:t>Conclusion</a:t>
            </a:r>
          </a:p>
          <a:p>
            <a:pPr lvl="2" eaLnBrk="1" hangingPunct="1"/>
            <a:r>
              <a:rPr lang="en-US" sz="2100" dirty="0">
                <a:latin typeface="Rockwell" charset="0"/>
                <a:ea typeface="ＭＳ Ｐゴシック" charset="0"/>
              </a:rPr>
              <a:t>Proofreading</a:t>
            </a:r>
          </a:p>
          <a:p>
            <a:pPr lvl="3" eaLnBrk="1" hangingPunct="1"/>
            <a:endParaRPr lang="en-US" sz="1800" dirty="0">
              <a:latin typeface="Rockwell" charset="0"/>
              <a:ea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6141" y="457200"/>
            <a:ext cx="7543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600" dirty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Rockwell"/>
                <a:ea typeface="ＭＳ Ｐゴシック" pitchFamily="-112" charset="-128"/>
                <a:cs typeface="+mj-cs"/>
              </a:rPr>
              <a:t>Preparing to Write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Preparing to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Clr>
                <a:srgbClr val="72A376"/>
              </a:buClr>
            </a:pPr>
            <a:r>
              <a:rPr lang="en-US" sz="2400" dirty="0">
                <a:solidFill>
                  <a:prstClr val="white"/>
                </a:solidFill>
                <a:latin typeface="Rockwell" charset="0"/>
                <a:ea typeface="ＭＳ Ｐゴシック" charset="0"/>
                <a:cs typeface="ＭＳ Ｐゴシック" charset="0"/>
              </a:rPr>
              <a:t>Begin writing</a:t>
            </a:r>
          </a:p>
          <a:p>
            <a:pPr lvl="1" eaLnBrk="1" hangingPunct="1">
              <a:buClr>
                <a:srgbClr val="B0CCB0"/>
              </a:buClr>
            </a:pPr>
            <a:r>
              <a:rPr lang="en-US" sz="2400" dirty="0">
                <a:solidFill>
                  <a:prstClr val="white"/>
                </a:solidFill>
                <a:latin typeface="Rockwell" charset="0"/>
                <a:ea typeface="ＭＳ Ｐゴシック" charset="0"/>
              </a:rPr>
              <a:t>Remember about paragraphing and topic sentences</a:t>
            </a:r>
          </a:p>
          <a:p>
            <a:pPr lvl="2" eaLnBrk="1" hangingPunct="1"/>
            <a:r>
              <a:rPr lang="en-US" sz="2400" dirty="0">
                <a:solidFill>
                  <a:prstClr val="white"/>
                </a:solidFill>
                <a:latin typeface="Rockwell" charset="0"/>
                <a:ea typeface="ＭＳ Ｐゴシック" charset="0"/>
              </a:rPr>
              <a:t>Include an introduction, a thesis, topic sentence, support, and explanations in each body paragraph, and a conclusion.</a:t>
            </a:r>
          </a:p>
          <a:p>
            <a:pPr lvl="1" eaLnBrk="1" hangingPunct="1">
              <a:buClr>
                <a:srgbClr val="B0CCB0"/>
              </a:buClr>
            </a:pPr>
            <a:r>
              <a:rPr lang="en-US" sz="2400" dirty="0">
                <a:solidFill>
                  <a:prstClr val="white"/>
                </a:solidFill>
                <a:latin typeface="Rockwell" charset="0"/>
                <a:ea typeface="ＭＳ Ｐゴシック" charset="0"/>
              </a:rPr>
              <a:t>Leave yourself enough space to add/change words and sentences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4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Read What You Have Written</a:t>
            </a:r>
          </a:p>
          <a:p>
            <a:pPr lvl="1" eaLnBrk="1" hangingPunct="1">
              <a:defRPr/>
            </a:pPr>
            <a:r>
              <a:rPr lang="en-US" dirty="0">
                <a:latin typeface="Rockwell" charset="0"/>
                <a:ea typeface="ＭＳ Ｐゴシック" charset="0"/>
              </a:rPr>
              <a:t>Aim for sufficient, appropriate content and clear organization</a:t>
            </a:r>
          </a:p>
          <a:p>
            <a:pPr lvl="1" eaLnBrk="1" hangingPunct="1">
              <a:defRPr/>
            </a:pPr>
            <a:r>
              <a:rPr lang="en-US" dirty="0">
                <a:latin typeface="Rockwell" charset="0"/>
                <a:ea typeface="ＭＳ Ｐゴシック" charset="0"/>
              </a:rPr>
              <a:t>Proofread and edit</a:t>
            </a:r>
          </a:p>
          <a:p>
            <a:pPr eaLnBrk="1" hangingPunct="1">
              <a:defRPr/>
            </a:pPr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Tips</a:t>
            </a:r>
          </a:p>
          <a:p>
            <a:pPr lvl="1" eaLnBrk="1" hangingPunct="1">
              <a:defRPr/>
            </a:pPr>
            <a:r>
              <a:rPr lang="en-US" dirty="0">
                <a:latin typeface="Rockwell" charset="0"/>
                <a:ea typeface="ＭＳ Ｐゴシック" charset="0"/>
              </a:rPr>
              <a:t>Be sure your name is on the blue book </a:t>
            </a:r>
          </a:p>
          <a:p>
            <a:pPr lvl="1" eaLnBrk="1" hangingPunct="1">
              <a:defRPr/>
            </a:pPr>
            <a:r>
              <a:rPr lang="en-US" dirty="0">
                <a:latin typeface="Rockwell" charset="0"/>
                <a:ea typeface="ＭＳ Ｐゴシック" charset="0"/>
              </a:rPr>
              <a:t>Don’t depend on the teacher or proctor to keep track of time for you. Do it yourself.</a:t>
            </a:r>
          </a:p>
          <a:p>
            <a:pPr marL="411163" lvl="1" indent="0" eaLnBrk="1" hangingPunct="1">
              <a:buFontTx/>
              <a:buNone/>
              <a:defRPr/>
            </a:pPr>
            <a:endParaRPr lang="en-US" dirty="0">
              <a:latin typeface="Rockwel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Problems to Avoid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>
                <a:latin typeface="Rockwell" charset="0"/>
                <a:ea typeface="ＭＳ Ｐゴシック" charset="0"/>
                <a:cs typeface="ＭＳ Ｐゴシック" charset="0"/>
              </a:rPr>
              <a:t>Misreading the assignment:  Read completely and carefully.  Mark key and directional words</a:t>
            </a:r>
          </a:p>
          <a:p>
            <a:pPr eaLnBrk="1" hangingPunct="1">
              <a:lnSpc>
                <a:spcPct val="80000"/>
              </a:lnSpc>
            </a:pPr>
            <a:r>
              <a:rPr lang="en-US" sz="3000">
                <a:latin typeface="Rockwell" charset="0"/>
                <a:ea typeface="ＭＳ Ｐゴシック" charset="0"/>
                <a:cs typeface="ＭＳ Ｐゴシック" charset="0"/>
              </a:rPr>
              <a:t>Incomplete Essay:  Have a plan.  Stay focused and complete the entire exam.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>
                <a:latin typeface="Rockwell" charset="0"/>
                <a:ea typeface="ＭＳ Ｐゴシック" charset="0"/>
                <a:cs typeface="ＭＳ Ｐゴシック" charset="0"/>
              </a:rPr>
              <a:t>Composition Amnesia:  Remember to present ideas in a recognizable organizational structure.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>
                <a:latin typeface="Rockwell" charset="0"/>
                <a:ea typeface="ＭＳ Ｐゴシック" charset="0"/>
                <a:cs typeface="ＭＳ Ｐゴシック" charset="0"/>
              </a:rPr>
              <a:t>Generalizations:  Always provide adequate, specific evidence to explain or support your claims and generalizations.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286</TotalTime>
  <Words>312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Rockwell</vt:lpstr>
      <vt:lpstr>Wingdings 2</vt:lpstr>
      <vt:lpstr>Foundry</vt:lpstr>
      <vt:lpstr>Writing in Class:  Exams and “Response” Essays</vt:lpstr>
      <vt:lpstr>Writing Well Under Pressure</vt:lpstr>
      <vt:lpstr>PowerPoint Presentation</vt:lpstr>
      <vt:lpstr>PowerPoint Presentation</vt:lpstr>
      <vt:lpstr>Preparing to Write</vt:lpstr>
      <vt:lpstr>PowerPoint Presentation</vt:lpstr>
      <vt:lpstr>Problems to Avoid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in Class:  Exams and “Response” Essays</dc:title>
  <dc:creator>Laura Westengard</dc:creator>
  <cp:lastModifiedBy>Laura Westengard</cp:lastModifiedBy>
  <cp:revision>32</cp:revision>
  <dcterms:created xsi:type="dcterms:W3CDTF">2008-11-11T06:21:15Z</dcterms:created>
  <dcterms:modified xsi:type="dcterms:W3CDTF">2019-12-08T22:15:31Z</dcterms:modified>
</cp:coreProperties>
</file>