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9" r:id="rId3"/>
    <p:sldId id="258" r:id="rId4"/>
    <p:sldId id="257" r:id="rId5"/>
    <p:sldId id="262"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p:restoredTop sz="94640"/>
  </p:normalViewPr>
  <p:slideViewPr>
    <p:cSldViewPr snapToGrid="0" snapToObjects="1">
      <p:cViewPr varScale="1">
        <p:scale>
          <a:sx n="86" d="100"/>
          <a:sy n="86"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59E5E-0CBA-8D46-A9C8-865AE76022C6}" type="datetimeFigureOut">
              <a:rPr lang="en-US" smtClean="0"/>
              <a:t>10/10/2019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33A8C-37C0-CB42-A06F-E6F5DD8FEA98}" type="slidenum">
              <a:rPr lang="en-US" smtClean="0"/>
              <a:t>‹#›</a:t>
            </a:fld>
            <a:endParaRPr lang="en-US"/>
          </a:p>
        </p:txBody>
      </p:sp>
    </p:spTree>
    <p:extLst>
      <p:ext uri="{BB962C8B-B14F-4D97-AF65-F5344CB8AC3E}">
        <p14:creationId xmlns:p14="http://schemas.microsoft.com/office/powerpoint/2010/main" val="283460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a:t>
            </a:r>
            <a:r>
              <a:rPr lang="en-US" dirty="0" err="1"/>
              <a:t>www.usatoday.com</a:t>
            </a:r>
            <a:r>
              <a:rPr lang="en-US" dirty="0"/>
              <a:t>/story/news/2019/01/19/10-year-challenge-highlights-damage-climate-change-has-wrought/2618703002/</a:t>
            </a:r>
          </a:p>
          <a:p>
            <a:endParaRPr lang="en-US" dirty="0"/>
          </a:p>
        </p:txBody>
      </p:sp>
      <p:sp>
        <p:nvSpPr>
          <p:cNvPr id="4" name="Slide Number Placeholder 3"/>
          <p:cNvSpPr>
            <a:spLocks noGrp="1"/>
          </p:cNvSpPr>
          <p:nvPr>
            <p:ph type="sldNum" sz="quarter" idx="5"/>
          </p:nvPr>
        </p:nvSpPr>
        <p:spPr/>
        <p:txBody>
          <a:bodyPr/>
          <a:lstStyle/>
          <a:p>
            <a:fld id="{5C133A8C-37C0-CB42-A06F-E6F5DD8FEA98}" type="slidenum">
              <a:rPr lang="en-US" smtClean="0"/>
              <a:t>8</a:t>
            </a:fld>
            <a:endParaRPr lang="en-US"/>
          </a:p>
        </p:txBody>
      </p:sp>
    </p:spTree>
    <p:extLst>
      <p:ext uri="{BB962C8B-B14F-4D97-AF65-F5344CB8AC3E}">
        <p14:creationId xmlns:p14="http://schemas.microsoft.com/office/powerpoint/2010/main" val="64275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5F900-D4EA-EB4B-9AFB-15E1EADC2D84}"/>
              </a:ext>
            </a:extLst>
          </p:cNvPr>
          <p:cNvSpPr>
            <a:spLocks noGrp="1"/>
          </p:cNvSpPr>
          <p:nvPr>
            <p:ph type="ctrTitle"/>
          </p:nvPr>
        </p:nvSpPr>
        <p:spPr/>
        <p:txBody>
          <a:bodyPr/>
          <a:lstStyle/>
          <a:p>
            <a:r>
              <a:rPr lang="en-US" dirty="0"/>
              <a:t>Narrative Analysis</a:t>
            </a:r>
          </a:p>
        </p:txBody>
      </p:sp>
      <p:sp>
        <p:nvSpPr>
          <p:cNvPr id="3" name="Subtitle 2">
            <a:extLst>
              <a:ext uri="{FF2B5EF4-FFF2-40B4-BE49-F238E27FC236}">
                <a16:creationId xmlns:a16="http://schemas.microsoft.com/office/drawing/2014/main" id="{7418C945-36B2-F24E-80A0-894049CA1BBF}"/>
              </a:ext>
            </a:extLst>
          </p:cNvPr>
          <p:cNvSpPr>
            <a:spLocks noGrp="1"/>
          </p:cNvSpPr>
          <p:nvPr>
            <p:ph type="subTitle" idx="1"/>
          </p:nvPr>
        </p:nvSpPr>
        <p:spPr/>
        <p:txBody>
          <a:bodyPr/>
          <a:lstStyle/>
          <a:p>
            <a:r>
              <a:rPr lang="en-US" dirty="0"/>
              <a:t>Using stories to understand and change our world</a:t>
            </a:r>
          </a:p>
        </p:txBody>
      </p:sp>
    </p:spTree>
    <p:extLst>
      <p:ext uri="{BB962C8B-B14F-4D97-AF65-F5344CB8AC3E}">
        <p14:creationId xmlns:p14="http://schemas.microsoft.com/office/powerpoint/2010/main" val="122267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8A6A-B40A-1146-A929-293B245264EB}"/>
              </a:ext>
            </a:extLst>
          </p:cNvPr>
          <p:cNvSpPr>
            <a:spLocks noGrp="1"/>
          </p:cNvSpPr>
          <p:nvPr>
            <p:ph type="title"/>
          </p:nvPr>
        </p:nvSpPr>
        <p:spPr/>
        <p:txBody>
          <a:bodyPr/>
          <a:lstStyle/>
          <a:p>
            <a:r>
              <a:rPr lang="en-US" dirty="0"/>
              <a:t>Tell a Story…</a:t>
            </a:r>
          </a:p>
        </p:txBody>
      </p:sp>
      <p:sp>
        <p:nvSpPr>
          <p:cNvPr id="3" name="Content Placeholder 2">
            <a:extLst>
              <a:ext uri="{FF2B5EF4-FFF2-40B4-BE49-F238E27FC236}">
                <a16:creationId xmlns:a16="http://schemas.microsoft.com/office/drawing/2014/main" id="{41329244-0167-674B-90B6-A7D34C9F6E06}"/>
              </a:ext>
            </a:extLst>
          </p:cNvPr>
          <p:cNvSpPr>
            <a:spLocks noGrp="1"/>
          </p:cNvSpPr>
          <p:nvPr>
            <p:ph idx="1"/>
          </p:nvPr>
        </p:nvSpPr>
        <p:spPr>
          <a:xfrm>
            <a:off x="609601" y="2015732"/>
            <a:ext cx="11414760" cy="3821188"/>
          </a:xfrm>
        </p:spPr>
        <p:txBody>
          <a:bodyPr>
            <a:normAutofit/>
          </a:bodyPr>
          <a:lstStyle/>
          <a:p>
            <a:r>
              <a:rPr lang="en-US" dirty="0"/>
              <a:t>Are there myths, stories, fables, or tall tales that you were told as a child? Choose one and write down the story.</a:t>
            </a:r>
          </a:p>
          <a:p>
            <a:r>
              <a:rPr lang="en-US" dirty="0"/>
              <a:t>Find a partner and briefly tell your stories to each other</a:t>
            </a:r>
          </a:p>
          <a:p>
            <a:r>
              <a:rPr lang="en-US" dirty="0"/>
              <a:t>Discuss the following questions:</a:t>
            </a:r>
          </a:p>
          <a:p>
            <a:pPr lvl="1"/>
            <a:r>
              <a:rPr lang="en-US" sz="2000" dirty="0"/>
              <a:t>Where did it come from (family stories, religious texts, elders, movies, books, etc.)?</a:t>
            </a:r>
          </a:p>
          <a:p>
            <a:pPr lvl="1"/>
            <a:r>
              <a:rPr lang="en-US" sz="2000" dirty="0"/>
              <a:t>Are there lessons you draw from this story?</a:t>
            </a:r>
          </a:p>
          <a:p>
            <a:pPr lvl="1"/>
            <a:r>
              <a:rPr lang="en-US" sz="2000" dirty="0"/>
              <a:t>How does it impact your life today?</a:t>
            </a:r>
          </a:p>
          <a:p>
            <a:endParaRPr lang="en-US" dirty="0"/>
          </a:p>
        </p:txBody>
      </p:sp>
    </p:spTree>
    <p:extLst>
      <p:ext uri="{BB962C8B-B14F-4D97-AF65-F5344CB8AC3E}">
        <p14:creationId xmlns:p14="http://schemas.microsoft.com/office/powerpoint/2010/main" val="221854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3762-5D08-3942-BD98-044B0462131C}"/>
              </a:ext>
            </a:extLst>
          </p:cNvPr>
          <p:cNvSpPr>
            <a:spLocks noGrp="1"/>
          </p:cNvSpPr>
          <p:nvPr>
            <p:ph type="title"/>
          </p:nvPr>
        </p:nvSpPr>
        <p:spPr/>
        <p:txBody>
          <a:bodyPr/>
          <a:lstStyle/>
          <a:p>
            <a:r>
              <a:rPr lang="en-US" dirty="0"/>
              <a:t>Dominant Culture</a:t>
            </a:r>
          </a:p>
        </p:txBody>
      </p:sp>
      <p:sp>
        <p:nvSpPr>
          <p:cNvPr id="3" name="Content Placeholder 2">
            <a:extLst>
              <a:ext uri="{FF2B5EF4-FFF2-40B4-BE49-F238E27FC236}">
                <a16:creationId xmlns:a16="http://schemas.microsoft.com/office/drawing/2014/main" id="{33ED1785-C14E-0248-A0CE-5D44A1326E9D}"/>
              </a:ext>
            </a:extLst>
          </p:cNvPr>
          <p:cNvSpPr>
            <a:spLocks noGrp="1"/>
          </p:cNvSpPr>
          <p:nvPr>
            <p:ph idx="1"/>
          </p:nvPr>
        </p:nvSpPr>
        <p:spPr/>
        <p:txBody>
          <a:bodyPr>
            <a:normAutofit fontScale="92500" lnSpcReduction="20000"/>
          </a:bodyPr>
          <a:lstStyle/>
          <a:p>
            <a:r>
              <a:rPr lang="en-US" sz="3200" dirty="0"/>
              <a:t>“As certain ideas, practices, and worldviews become normalized over time, they form a </a:t>
            </a:r>
            <a:r>
              <a:rPr lang="en-US" sz="3200" b="1" dirty="0"/>
              <a:t>dominant culture </a:t>
            </a:r>
            <a:r>
              <a:rPr lang="en-US" sz="3200" dirty="0"/>
              <a:t>that disproportionately represents powerful institutional interests and perpetuates the stories that validate their political agendas. These stories can become invisible as they are passed from generation to generation—carrying assumptions that become ‘conventional wisdom.’” (20)</a:t>
            </a:r>
          </a:p>
          <a:p>
            <a:endParaRPr lang="en-US" dirty="0"/>
          </a:p>
        </p:txBody>
      </p:sp>
    </p:spTree>
    <p:extLst>
      <p:ext uri="{BB962C8B-B14F-4D97-AF65-F5344CB8AC3E}">
        <p14:creationId xmlns:p14="http://schemas.microsoft.com/office/powerpoint/2010/main" val="97787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FA323-BCAF-3543-8F81-5D3AF04232D4}"/>
              </a:ext>
            </a:extLst>
          </p:cNvPr>
          <p:cNvSpPr>
            <a:spLocks noGrp="1"/>
          </p:cNvSpPr>
          <p:nvPr>
            <p:ph type="title"/>
          </p:nvPr>
        </p:nvSpPr>
        <p:spPr/>
        <p:txBody>
          <a:bodyPr/>
          <a:lstStyle/>
          <a:p>
            <a:r>
              <a:rPr lang="en-US" dirty="0"/>
              <a:t>Narrative Power Analysis</a:t>
            </a:r>
          </a:p>
        </p:txBody>
      </p:sp>
      <p:sp>
        <p:nvSpPr>
          <p:cNvPr id="3" name="Content Placeholder 2">
            <a:extLst>
              <a:ext uri="{FF2B5EF4-FFF2-40B4-BE49-F238E27FC236}">
                <a16:creationId xmlns:a16="http://schemas.microsoft.com/office/drawing/2014/main" id="{F15322B4-77F7-2E46-9A19-917CD3BD198F}"/>
              </a:ext>
            </a:extLst>
          </p:cNvPr>
          <p:cNvSpPr>
            <a:spLocks noGrp="1"/>
          </p:cNvSpPr>
          <p:nvPr>
            <p:ph idx="1"/>
          </p:nvPr>
        </p:nvSpPr>
        <p:spPr/>
        <p:txBody>
          <a:bodyPr/>
          <a:lstStyle/>
          <a:p>
            <a:r>
              <a:rPr lang="en-US" sz="2800" dirty="0"/>
              <a:t>“A </a:t>
            </a:r>
            <a:r>
              <a:rPr lang="en-US" sz="2800" b="1" dirty="0"/>
              <a:t>narrative power analysis </a:t>
            </a:r>
            <a:r>
              <a:rPr lang="en-US" sz="2800" dirty="0"/>
              <a:t>recognizes that humans understand the world and our role in it through stories, and thus all power relations have a narrative dimension. Likewise, many stories are imbued with power.  This could be the power to explain and justify the status quo or the power to make change imaginable and urgent.” (20)</a:t>
            </a:r>
          </a:p>
          <a:p>
            <a:endParaRPr lang="en-US" dirty="0"/>
          </a:p>
        </p:txBody>
      </p:sp>
    </p:spTree>
    <p:extLst>
      <p:ext uri="{BB962C8B-B14F-4D97-AF65-F5344CB8AC3E}">
        <p14:creationId xmlns:p14="http://schemas.microsoft.com/office/powerpoint/2010/main" val="2209892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BF4B-498E-9749-8F45-9E99ADE3406E}"/>
              </a:ext>
            </a:extLst>
          </p:cNvPr>
          <p:cNvSpPr>
            <a:spLocks noGrp="1"/>
          </p:cNvSpPr>
          <p:nvPr>
            <p:ph type="title"/>
          </p:nvPr>
        </p:nvSpPr>
        <p:spPr/>
        <p:txBody>
          <a:bodyPr/>
          <a:lstStyle/>
          <a:p>
            <a:r>
              <a:rPr lang="en-US" dirty="0"/>
              <a:t>Changing the Story</a:t>
            </a:r>
          </a:p>
        </p:txBody>
      </p:sp>
      <p:sp>
        <p:nvSpPr>
          <p:cNvPr id="3" name="Content Placeholder 2">
            <a:extLst>
              <a:ext uri="{FF2B5EF4-FFF2-40B4-BE49-F238E27FC236}">
                <a16:creationId xmlns:a16="http://schemas.microsoft.com/office/drawing/2014/main" id="{A4DE594C-856B-624D-8CEF-19282603417C}"/>
              </a:ext>
            </a:extLst>
          </p:cNvPr>
          <p:cNvSpPr>
            <a:spLocks noGrp="1"/>
          </p:cNvSpPr>
          <p:nvPr>
            <p:ph idx="1"/>
          </p:nvPr>
        </p:nvSpPr>
        <p:spPr/>
        <p:txBody>
          <a:bodyPr/>
          <a:lstStyle/>
          <a:p>
            <a:r>
              <a:rPr lang="en-US" dirty="0"/>
              <a:t>What is the story you would like to change? What are the beliefs and assumptions that people have that cause your problem to happen?</a:t>
            </a:r>
          </a:p>
          <a:p>
            <a:r>
              <a:rPr lang="en-US" dirty="0"/>
              <a:t>What are the story’s vulnerabilities? Limits? Contradictions? Lies? How can underlying assumptions or values be exposed?</a:t>
            </a:r>
          </a:p>
          <a:p>
            <a:r>
              <a:rPr lang="en-US" dirty="0"/>
              <a:t>Who is impacted by this problem? Who are the victims? Villains? Heroes?</a:t>
            </a:r>
          </a:p>
          <a:p>
            <a:r>
              <a:rPr lang="en-US" dirty="0"/>
              <a:t>Are there any particular images that you associate with the problem?</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7739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199193-BD70-8A42-9939-DF94C3540A3D}"/>
              </a:ext>
            </a:extLst>
          </p:cNvPr>
          <p:cNvSpPr>
            <a:spLocks noGrp="1"/>
          </p:cNvSpPr>
          <p:nvPr>
            <p:ph type="title"/>
          </p:nvPr>
        </p:nvSpPr>
        <p:spPr>
          <a:xfrm>
            <a:off x="1451578" y="286359"/>
            <a:ext cx="9603275" cy="1049235"/>
          </a:xfrm>
        </p:spPr>
        <p:txBody>
          <a:bodyPr>
            <a:normAutofit fontScale="90000"/>
          </a:bodyPr>
          <a:lstStyle/>
          <a:p>
            <a:r>
              <a:rPr lang="en-US" dirty="0"/>
              <a:t>“We can't solve problems by using the same kind of thinking we used when we created them.”  				-Albert Einstein</a:t>
            </a:r>
            <a:br>
              <a:rPr lang="en-US" dirty="0"/>
            </a:br>
            <a:endParaRPr lang="en-US" dirty="0"/>
          </a:p>
        </p:txBody>
      </p:sp>
      <p:sp>
        <p:nvSpPr>
          <p:cNvPr id="6" name="Content Placeholder 5">
            <a:extLst>
              <a:ext uri="{FF2B5EF4-FFF2-40B4-BE49-F238E27FC236}">
                <a16:creationId xmlns:a16="http://schemas.microsoft.com/office/drawing/2014/main" id="{DF7F9A2F-BCAB-C14A-9790-7863E9AEDD86}"/>
              </a:ext>
            </a:extLst>
          </p:cNvPr>
          <p:cNvSpPr>
            <a:spLocks noGrp="1"/>
          </p:cNvSpPr>
          <p:nvPr>
            <p:ph idx="1"/>
          </p:nvPr>
        </p:nvSpPr>
        <p:spPr/>
        <p:txBody>
          <a:bodyPr>
            <a:noAutofit/>
          </a:bodyPr>
          <a:lstStyle/>
          <a:p>
            <a:r>
              <a:rPr lang="en-US" sz="3200" dirty="0" err="1"/>
              <a:t>Freewrite</a:t>
            </a:r>
            <a:r>
              <a:rPr lang="en-US" sz="3200" dirty="0"/>
              <a:t> for 5 minutes about how you would like to change the problematic story you just wrote about. What assumptions would you like to change? What behaviors would you like to change? How should people think differently about this problem? What images would you use to change the way people think? </a:t>
            </a:r>
          </a:p>
        </p:txBody>
      </p:sp>
    </p:spTree>
    <p:extLst>
      <p:ext uri="{BB962C8B-B14F-4D97-AF65-F5344CB8AC3E}">
        <p14:creationId xmlns:p14="http://schemas.microsoft.com/office/powerpoint/2010/main" val="270159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4C78-DAF7-6647-A9B6-42D697577A1E}"/>
              </a:ext>
            </a:extLst>
          </p:cNvPr>
          <p:cNvSpPr>
            <a:spLocks noGrp="1"/>
          </p:cNvSpPr>
          <p:nvPr>
            <p:ph type="title"/>
          </p:nvPr>
        </p:nvSpPr>
        <p:spPr/>
        <p:txBody>
          <a:bodyPr/>
          <a:lstStyle/>
          <a:p>
            <a:r>
              <a:rPr lang="en-US" dirty="0"/>
              <a:t>Point of Intervention: Assumptions</a:t>
            </a:r>
          </a:p>
        </p:txBody>
      </p:sp>
      <p:sp>
        <p:nvSpPr>
          <p:cNvPr id="3" name="Content Placeholder 2">
            <a:extLst>
              <a:ext uri="{FF2B5EF4-FFF2-40B4-BE49-F238E27FC236}">
                <a16:creationId xmlns:a16="http://schemas.microsoft.com/office/drawing/2014/main" id="{DE7EB795-7C58-EA48-87BA-F97B13916E4D}"/>
              </a:ext>
            </a:extLst>
          </p:cNvPr>
          <p:cNvSpPr>
            <a:spLocks noGrp="1"/>
          </p:cNvSpPr>
          <p:nvPr>
            <p:ph idx="1"/>
          </p:nvPr>
        </p:nvSpPr>
        <p:spPr/>
        <p:txBody>
          <a:bodyPr>
            <a:normAutofit/>
          </a:bodyPr>
          <a:lstStyle/>
          <a:p>
            <a:r>
              <a:rPr lang="en-US" dirty="0"/>
              <a:t>“</a:t>
            </a:r>
            <a:r>
              <a:rPr lang="en-US" b="1" dirty="0"/>
              <a:t>Points of intervention </a:t>
            </a:r>
            <a:r>
              <a:rPr lang="en-US" dirty="0"/>
              <a:t>are specific places in a system where an action can effectively interrupt and influence the narrative of that system and build momentum for change” (67).</a:t>
            </a:r>
          </a:p>
          <a:p>
            <a:r>
              <a:rPr lang="en-US" b="1" dirty="0"/>
              <a:t>“Assumptions</a:t>
            </a:r>
            <a:r>
              <a:rPr lang="en-US" dirty="0"/>
              <a:t> are the unstated parts of the story that you have to believe in order to believe the story is true” (74).</a:t>
            </a:r>
          </a:p>
          <a:p>
            <a:r>
              <a:rPr lang="en-US" b="1" dirty="0"/>
              <a:t>“Point of assumption actions </a:t>
            </a:r>
            <a:r>
              <a:rPr lang="en-US" dirty="0"/>
              <a:t>can take many forms: exposing hypocrisy or lies, reframing the issue, amplifying the voices of previously silenced characters in the story, or offering an alternative vision” (74).</a:t>
            </a:r>
          </a:p>
          <a:p>
            <a:endParaRPr lang="en-US" dirty="0"/>
          </a:p>
          <a:p>
            <a:pPr lvl="1"/>
            <a:endParaRPr lang="en-US" dirty="0"/>
          </a:p>
          <a:p>
            <a:endParaRPr lang="en-US" dirty="0"/>
          </a:p>
        </p:txBody>
      </p:sp>
    </p:spTree>
    <p:extLst>
      <p:ext uri="{BB962C8B-B14F-4D97-AF65-F5344CB8AC3E}">
        <p14:creationId xmlns:p14="http://schemas.microsoft.com/office/powerpoint/2010/main" val="1066511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47C4E5E5-C869-6A44-BAEE-2972193375F4}"/>
              </a:ext>
            </a:extLst>
          </p:cNvPr>
          <p:cNvSpPr>
            <a:spLocks noGrp="1"/>
          </p:cNvSpPr>
          <p:nvPr>
            <p:ph type="title"/>
          </p:nvPr>
        </p:nvSpPr>
        <p:spPr>
          <a:xfrm>
            <a:off x="1444671" y="798973"/>
            <a:ext cx="3752169" cy="770747"/>
          </a:xfrm>
        </p:spPr>
        <p:txBody>
          <a:bodyPr>
            <a:normAutofit/>
          </a:bodyPr>
          <a:lstStyle/>
          <a:p>
            <a:r>
              <a:rPr lang="en-US" dirty="0"/>
              <a:t>Celebrity 10 year challenge</a:t>
            </a:r>
          </a:p>
        </p:txBody>
      </p:sp>
      <p:pic>
        <p:nvPicPr>
          <p:cNvPr id="28" name="Content Placeholder 27">
            <a:extLst>
              <a:ext uri="{FF2B5EF4-FFF2-40B4-BE49-F238E27FC236}">
                <a16:creationId xmlns:a16="http://schemas.microsoft.com/office/drawing/2014/main" id="{D3134A3F-CED7-3348-A759-672A69A0F598}"/>
              </a:ext>
            </a:extLst>
          </p:cNvPr>
          <p:cNvPicPr>
            <a:picLocks noGrp="1" noChangeAspect="1"/>
          </p:cNvPicPr>
          <p:nvPr>
            <p:ph idx="1"/>
          </p:nvPr>
        </p:nvPicPr>
        <p:blipFill>
          <a:blip r:embed="rId3"/>
          <a:stretch>
            <a:fillRect/>
          </a:stretch>
        </p:blipFill>
        <p:spPr>
          <a:xfrm>
            <a:off x="6339840" y="493958"/>
            <a:ext cx="4702493" cy="4584931"/>
          </a:xfrm>
        </p:spPr>
      </p:pic>
      <p:sp>
        <p:nvSpPr>
          <p:cNvPr id="26" name="Text Placeholder 25">
            <a:extLst>
              <a:ext uri="{FF2B5EF4-FFF2-40B4-BE49-F238E27FC236}">
                <a16:creationId xmlns:a16="http://schemas.microsoft.com/office/drawing/2014/main" id="{E390FB59-46C3-1342-9059-6389A804B03B}"/>
              </a:ext>
            </a:extLst>
          </p:cNvPr>
          <p:cNvSpPr>
            <a:spLocks noGrp="1"/>
          </p:cNvSpPr>
          <p:nvPr>
            <p:ph type="body" sz="half" idx="2"/>
          </p:nvPr>
        </p:nvSpPr>
        <p:spPr>
          <a:xfrm>
            <a:off x="1444671" y="1813561"/>
            <a:ext cx="3275013" cy="3640112"/>
          </a:xfrm>
        </p:spPr>
        <p:txBody>
          <a:bodyPr>
            <a:normAutofit/>
          </a:bodyPr>
          <a:lstStyle/>
          <a:p>
            <a:r>
              <a:rPr lang="en-US" sz="2400" dirty="0"/>
              <a:t>What assumptions are being made in the celebrity 10 year challenge?</a:t>
            </a:r>
          </a:p>
          <a:p>
            <a:r>
              <a:rPr lang="en-US" sz="2400" dirty="0"/>
              <a:t>What is the story being told?</a:t>
            </a:r>
          </a:p>
          <a:p>
            <a:endParaRPr lang="en-US" sz="2400" dirty="0"/>
          </a:p>
          <a:p>
            <a:endParaRPr lang="en-US" dirty="0"/>
          </a:p>
        </p:txBody>
      </p:sp>
    </p:spTree>
    <p:extLst>
      <p:ext uri="{BB962C8B-B14F-4D97-AF65-F5344CB8AC3E}">
        <p14:creationId xmlns:p14="http://schemas.microsoft.com/office/powerpoint/2010/main" val="123039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1CE39-3CA5-9340-85F0-E70D1D4F7726}"/>
              </a:ext>
            </a:extLst>
          </p:cNvPr>
          <p:cNvSpPr>
            <a:spLocks noGrp="1"/>
          </p:cNvSpPr>
          <p:nvPr>
            <p:ph type="title"/>
          </p:nvPr>
        </p:nvSpPr>
        <p:spPr>
          <a:xfrm>
            <a:off x="1127889" y="189477"/>
            <a:ext cx="4312919" cy="953523"/>
          </a:xfrm>
        </p:spPr>
        <p:txBody>
          <a:bodyPr>
            <a:normAutofit/>
          </a:bodyPr>
          <a:lstStyle/>
          <a:p>
            <a:r>
              <a:rPr lang="en-US" dirty="0"/>
              <a:t>How does this meme change the story?  </a:t>
            </a:r>
          </a:p>
        </p:txBody>
      </p:sp>
      <p:pic>
        <p:nvPicPr>
          <p:cNvPr id="6" name="Content Placeholder 5">
            <a:extLst>
              <a:ext uri="{FF2B5EF4-FFF2-40B4-BE49-F238E27FC236}">
                <a16:creationId xmlns:a16="http://schemas.microsoft.com/office/drawing/2014/main" id="{F66AF451-2936-D342-8040-DFB6862416D5}"/>
              </a:ext>
            </a:extLst>
          </p:cNvPr>
          <p:cNvPicPr>
            <a:picLocks noGrp="1" noChangeAspect="1"/>
          </p:cNvPicPr>
          <p:nvPr>
            <p:ph idx="1"/>
          </p:nvPr>
        </p:nvPicPr>
        <p:blipFill>
          <a:blip r:embed="rId2"/>
          <a:stretch>
            <a:fillRect/>
          </a:stretch>
        </p:blipFill>
        <p:spPr>
          <a:xfrm>
            <a:off x="6131452" y="387597"/>
            <a:ext cx="4826108" cy="5635787"/>
          </a:xfrm>
        </p:spPr>
      </p:pic>
      <p:sp>
        <p:nvSpPr>
          <p:cNvPr id="4" name="Text Placeholder 3">
            <a:extLst>
              <a:ext uri="{FF2B5EF4-FFF2-40B4-BE49-F238E27FC236}">
                <a16:creationId xmlns:a16="http://schemas.microsoft.com/office/drawing/2014/main" id="{CD16329B-4E3D-AD44-80FF-EF998519DB3B}"/>
              </a:ext>
            </a:extLst>
          </p:cNvPr>
          <p:cNvSpPr>
            <a:spLocks noGrp="1"/>
          </p:cNvSpPr>
          <p:nvPr>
            <p:ph type="body" sz="half" idx="2"/>
          </p:nvPr>
        </p:nvSpPr>
        <p:spPr>
          <a:xfrm>
            <a:off x="1475151" y="1143000"/>
            <a:ext cx="3275013" cy="3868712"/>
          </a:xfrm>
        </p:spPr>
        <p:txBody>
          <a:bodyPr>
            <a:noAutofit/>
          </a:bodyPr>
          <a:lstStyle/>
          <a:p>
            <a:r>
              <a:rPr lang="en-US" sz="2400" dirty="0"/>
              <a:t>Does it…</a:t>
            </a:r>
          </a:p>
          <a:p>
            <a:pPr marL="342900" indent="-342900">
              <a:buFont typeface="Arial" panose="020B0604020202020204" pitchFamily="34" charset="0"/>
              <a:buChar char="•"/>
            </a:pPr>
            <a:r>
              <a:rPr lang="en-US" sz="2400" dirty="0"/>
              <a:t>Expose hypocrisy or lies?</a:t>
            </a:r>
          </a:p>
          <a:p>
            <a:pPr marL="342900" indent="-342900">
              <a:buFont typeface="Arial" panose="020B0604020202020204" pitchFamily="34" charset="0"/>
              <a:buChar char="•"/>
            </a:pPr>
            <a:r>
              <a:rPr lang="en-US" sz="2400" dirty="0"/>
              <a:t>Reframe the issue?</a:t>
            </a:r>
          </a:p>
          <a:p>
            <a:pPr marL="342900" indent="-342900">
              <a:buFont typeface="Arial" panose="020B0604020202020204" pitchFamily="34" charset="0"/>
              <a:buChar char="•"/>
            </a:pPr>
            <a:r>
              <a:rPr lang="en-US" sz="2400" dirty="0"/>
              <a:t>Amplify the voices of previously silenced characters in the story?</a:t>
            </a:r>
          </a:p>
          <a:p>
            <a:pPr marL="342900" indent="-342900">
              <a:buFont typeface="Arial" panose="020B0604020202020204" pitchFamily="34" charset="0"/>
              <a:buChar char="•"/>
            </a:pPr>
            <a:r>
              <a:rPr lang="en-US" sz="2400" dirty="0"/>
              <a:t>Offer an alternative vision?</a:t>
            </a:r>
          </a:p>
        </p:txBody>
      </p:sp>
    </p:spTree>
    <p:extLst>
      <p:ext uri="{BB962C8B-B14F-4D97-AF65-F5344CB8AC3E}">
        <p14:creationId xmlns:p14="http://schemas.microsoft.com/office/powerpoint/2010/main" val="27610293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94</TotalTime>
  <Words>539</Words>
  <Application>Microsoft Office PowerPoint</Application>
  <PresentationFormat>Widescreen</PresentationFormat>
  <Paragraphs>39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Gallery</vt:lpstr>
      <vt:lpstr>Narrative Analysis</vt:lpstr>
      <vt:lpstr>Tell a Story…</vt:lpstr>
      <vt:lpstr>Dominant Culture</vt:lpstr>
      <vt:lpstr>Narrative Power Analysis</vt:lpstr>
      <vt:lpstr>Changing the Story</vt:lpstr>
      <vt:lpstr>“We can't solve problems by using the same kind of thinking we used when we created them.”      -Albert Einstein </vt:lpstr>
      <vt:lpstr>Point of Intervention: Assumptions</vt:lpstr>
      <vt:lpstr>Celebrity 10 year challenge</vt:lpstr>
      <vt:lpstr>How does this meme change the story?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Analysis</dc:title>
  <dc:creator>Laura Westengard</dc:creator>
  <cp:lastModifiedBy>Laura Westengard</cp:lastModifiedBy>
  <cp:revision>16</cp:revision>
  <dcterms:created xsi:type="dcterms:W3CDTF">2019-02-05T01:20:05Z</dcterms:created>
  <dcterms:modified xsi:type="dcterms:W3CDTF">2019-10-10T20:59:16Z</dcterms:modified>
</cp:coreProperties>
</file>