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12"/>
  </p:notesMasterIdLst>
  <p:handoutMasterIdLst>
    <p:handoutMasterId r:id="rId13"/>
  </p:handoutMasterIdLst>
  <p:sldIdLst>
    <p:sldId id="256" r:id="rId3"/>
    <p:sldId id="258" r:id="rId4"/>
    <p:sldId id="260" r:id="rId5"/>
    <p:sldId id="262" r:id="rId6"/>
    <p:sldId id="263" r:id="rId7"/>
    <p:sldId id="269" r:id="rId8"/>
    <p:sldId id="271" r:id="rId9"/>
    <p:sldId id="280" r:id="rId10"/>
    <p:sldId id="281" r:id="rId11"/>
  </p:sldIdLst>
  <p:sldSz cx="9144000" cy="6858000" type="screen4x3"/>
  <p:notesSz cx="6858000" cy="9144000"/>
  <p:embeddedFontLst>
    <p:embeddedFont>
      <p:font typeface="Segoe UI" pitchFamily="34" charset="0"/>
      <p:regular r:id="rId14"/>
      <p:bold r:id="rId15"/>
      <p:italic r:id="rId16"/>
      <p:boldItalic r:id="rId17"/>
    </p:embeddedFont>
    <p:embeddedFont>
      <p:font typeface="Footlight MT Light" pitchFamily="18" charset="0"/>
      <p:regular r:id="rId18"/>
    </p:embeddedFont>
    <p:embeddedFont>
      <p:font typeface="Perpetua" pitchFamily="18" charset="0"/>
      <p:regular r:id="rId19"/>
      <p:bold r:id="rId20"/>
      <p:italic r:id="rId21"/>
      <p:boldItalic r:id="rId22"/>
    </p:embeddedFont>
    <p:embeddedFont>
      <p:font typeface="Arial Narrow" pitchFamily="34"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101" d="100"/>
          <a:sy n="101" d="100"/>
        </p:scale>
        <p:origin x="-252" y="-9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8/3/2014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 xmlns:p14="http://schemas.microsoft.com/office/powerpoint/2010/main" val="92896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8/3/2014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 xmlns:p14="http://schemas.microsoft.com/office/powerpoint/2010/main" val="321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0"/>
            <a:ext cx="7772400" cy="860425"/>
          </a:xfrm>
        </p:spPr>
        <p:txBody>
          <a:bodyPr anchor="b" anchorCtr="0"/>
          <a:lstStyle>
            <a:lvl1pPr algn="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752600"/>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0"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9812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0" name="Title 1"/>
          <p:cNvSpPr>
            <a:spLocks noGrp="1"/>
          </p:cNvSpPr>
          <p:nvPr>
            <p:ph type="title"/>
          </p:nvPr>
        </p:nvSpPr>
        <p:spPr>
          <a:xfrm>
            <a:off x="609600" y="762000"/>
            <a:ext cx="8229600" cy="639762"/>
          </a:xfrm>
        </p:spPr>
        <p:txBody>
          <a:bodyPr/>
          <a:lstStyle/>
          <a:p>
            <a:r>
              <a:rPr lang="en-US" smtClean="0"/>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en-US" smtClean="0"/>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15"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Lst>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Ritonavir" TargetMode="External"/><Relationship Id="rId13" Type="http://schemas.openxmlformats.org/officeDocument/2006/relationships/hyperlink" Target="http://en.wikipedia.org/wiki/Efavirenz" TargetMode="External"/><Relationship Id="rId3" Type="http://schemas.openxmlformats.org/officeDocument/2006/relationships/hyperlink" Target="http://en.wikipedia.org/wiki/Combivir" TargetMode="External"/><Relationship Id="rId7" Type="http://schemas.openxmlformats.org/officeDocument/2006/relationships/hyperlink" Target="http://en.wikipedia.org/wiki/Abacavir" TargetMode="External"/><Relationship Id="rId12" Type="http://schemas.openxmlformats.org/officeDocument/2006/relationships/hyperlink" Target="http://en.wikipedia.org/wiki/Atripla" TargetMode="External"/><Relationship Id="rId2" Type="http://schemas.openxmlformats.org/officeDocument/2006/relationships/hyperlink" Target="http://en.wikipedia.org/wiki/Fixed_dose_combination_(antiretroviral)" TargetMode="External"/><Relationship Id="rId1" Type="http://schemas.openxmlformats.org/officeDocument/2006/relationships/slideLayout" Target="../slideLayouts/slideLayout12.xml"/><Relationship Id="rId6" Type="http://schemas.openxmlformats.org/officeDocument/2006/relationships/hyperlink" Target="http://en.wikipedia.org/wiki/Trizivir" TargetMode="External"/><Relationship Id="rId11" Type="http://schemas.openxmlformats.org/officeDocument/2006/relationships/hyperlink" Target="http://en.wikipedia.org/wiki/Tenofovir/emtricitabine" TargetMode="External"/><Relationship Id="rId5" Type="http://schemas.openxmlformats.org/officeDocument/2006/relationships/hyperlink" Target="http://en.wikipedia.org/wiki/Lamivudine" TargetMode="External"/><Relationship Id="rId15" Type="http://schemas.openxmlformats.org/officeDocument/2006/relationships/hyperlink" Target="http://en.wikipedia.org/wiki/Rilpivirine" TargetMode="External"/><Relationship Id="rId10" Type="http://schemas.openxmlformats.org/officeDocument/2006/relationships/hyperlink" Target="http://en.wikipedia.org/wiki/Truvada" TargetMode="External"/><Relationship Id="rId4" Type="http://schemas.openxmlformats.org/officeDocument/2006/relationships/hyperlink" Target="http://en.wikipedia.org/wiki/Zidovudine" TargetMode="External"/><Relationship Id="rId9" Type="http://schemas.openxmlformats.org/officeDocument/2006/relationships/hyperlink" Target="http://en.wikipedia.org/wiki/Epzicom" TargetMode="External"/><Relationship Id="rId14" Type="http://schemas.openxmlformats.org/officeDocument/2006/relationships/hyperlink" Target="http://en.wikipedia.org/wiki/Comple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181600"/>
            <a:ext cx="7772400" cy="860425"/>
          </a:xfrm>
        </p:spPr>
        <p:txBody>
          <a:bodyPr/>
          <a:lstStyle/>
          <a:p>
            <a:r>
              <a:rPr lang="en-US" dirty="0" smtClean="0"/>
              <a:t>Drugs for HIV/AIDS management</a:t>
            </a:r>
            <a:endParaRPr lang="en-US" dirty="0"/>
          </a:p>
        </p:txBody>
      </p:sp>
      <p:sp>
        <p:nvSpPr>
          <p:cNvPr id="3" name="Subtitle 2"/>
          <p:cNvSpPr>
            <a:spLocks noGrp="1"/>
          </p:cNvSpPr>
          <p:nvPr>
            <p:ph type="subTitle" idx="1"/>
          </p:nvPr>
        </p:nvSpPr>
        <p:spPr>
          <a:xfrm>
            <a:off x="304800" y="5943600"/>
            <a:ext cx="8287200" cy="1790700"/>
          </a:xfrm>
        </p:spPr>
        <p:txBody>
          <a:bodyPr/>
          <a:lstStyle/>
          <a:p>
            <a:r>
              <a:rPr lang="en-US" dirty="0" smtClean="0"/>
              <a:t>Dorothy Rodriguez, </a:t>
            </a:r>
            <a:r>
              <a:rPr lang="en-US" dirty="0" err="1" smtClean="0"/>
              <a:t>Emmelisa</a:t>
            </a:r>
            <a:r>
              <a:rPr lang="en-US" dirty="0" smtClean="0"/>
              <a:t> Gonzalez, Wilfrido Cordova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u="sng" dirty="0" smtClean="0">
                <a:solidFill>
                  <a:schemeClr val="bg2">
                    <a:lumMod val="25000"/>
                  </a:schemeClr>
                </a:solidFill>
                <a:latin typeface="Footlight MT Light" panose="0204060206030A020304" pitchFamily="18" charset="0"/>
              </a:rPr>
              <a:t>Antiretrovirals</a:t>
            </a:r>
            <a:r>
              <a:rPr lang="en-US" dirty="0" smtClean="0">
                <a:solidFill>
                  <a:schemeClr val="bg2">
                    <a:lumMod val="25000"/>
                  </a:schemeClr>
                </a:solidFill>
                <a:latin typeface="Footlight MT Light" panose="0204060206030A020304" pitchFamily="18" charset="0"/>
              </a:rPr>
              <a:t> (ARVs)</a:t>
            </a:r>
            <a:endParaRPr lang="en-US" dirty="0">
              <a:solidFill>
                <a:schemeClr val="bg2">
                  <a:lumMod val="25000"/>
                </a:schemeClr>
              </a:solidFill>
            </a:endParaRPr>
          </a:p>
        </p:txBody>
      </p:sp>
      <p:sp>
        <p:nvSpPr>
          <p:cNvPr id="7" name="Content Placeholder 6"/>
          <p:cNvSpPr>
            <a:spLocks noGrp="1"/>
          </p:cNvSpPr>
          <p:nvPr>
            <p:ph idx="1"/>
          </p:nvPr>
        </p:nvSpPr>
        <p:spPr/>
        <p:txBody>
          <a:bodyPr>
            <a:normAutofit fontScale="47500" lnSpcReduction="20000"/>
          </a:bodyPr>
          <a:lstStyle/>
          <a:p>
            <a:pPr marL="914400" lvl="1" indent="-457200">
              <a:buFont typeface="Wingdings" pitchFamily="2" charset="2"/>
              <a:buChar char="v"/>
            </a:pPr>
            <a:r>
              <a:rPr lang="en-US" b="1" dirty="0" smtClean="0"/>
              <a:t>It </a:t>
            </a:r>
            <a:r>
              <a:rPr lang="en-US" b="1" dirty="0" smtClean="0"/>
              <a:t>is the only type of medication that is used to manage HIV/AIDS.</a:t>
            </a:r>
          </a:p>
          <a:p>
            <a:pPr marL="914400" lvl="1" indent="-457200">
              <a:buFont typeface="Wingdings" pitchFamily="2" charset="2"/>
              <a:buChar char="v"/>
            </a:pPr>
            <a:r>
              <a:rPr lang="en-US" b="1" dirty="0" smtClean="0"/>
              <a:t>There are 5 classes of antiretroviral medications:</a:t>
            </a:r>
          </a:p>
          <a:p>
            <a:pPr marL="2405063" lvl="0">
              <a:buFont typeface="Wingdings" pitchFamily="2" charset="2"/>
              <a:buChar char="v"/>
            </a:pPr>
            <a:r>
              <a:rPr lang="en-US" dirty="0" smtClean="0">
                <a:solidFill>
                  <a:schemeClr val="bg2">
                    <a:lumMod val="50000"/>
                  </a:schemeClr>
                </a:solidFill>
              </a:rPr>
              <a:t>Entry/Fusion inhibitors</a:t>
            </a:r>
            <a:endParaRPr lang="en-US" sz="1600" dirty="0" smtClean="0">
              <a:solidFill>
                <a:schemeClr val="bg2">
                  <a:lumMod val="50000"/>
                </a:schemeClr>
              </a:solidFill>
            </a:endParaRPr>
          </a:p>
          <a:p>
            <a:pPr marL="2405063" lvl="0">
              <a:buFont typeface="Wingdings" pitchFamily="2" charset="2"/>
              <a:buChar char="v"/>
            </a:pPr>
            <a:r>
              <a:rPr lang="en-US" dirty="0" smtClean="0">
                <a:solidFill>
                  <a:schemeClr val="bg2">
                    <a:lumMod val="50000"/>
                  </a:schemeClr>
                </a:solidFill>
              </a:rPr>
              <a:t>Nucleoside reverse transcriptase inhibitors (NRTI)</a:t>
            </a:r>
            <a:endParaRPr lang="en-US" sz="1600" dirty="0" smtClean="0">
              <a:solidFill>
                <a:schemeClr val="bg2">
                  <a:lumMod val="50000"/>
                </a:schemeClr>
              </a:solidFill>
            </a:endParaRPr>
          </a:p>
          <a:p>
            <a:pPr marL="2405063" lvl="0">
              <a:buFont typeface="Wingdings" pitchFamily="2" charset="2"/>
              <a:buChar char="v"/>
            </a:pPr>
            <a:r>
              <a:rPr lang="en-US" dirty="0" smtClean="0">
                <a:solidFill>
                  <a:schemeClr val="bg2">
                    <a:lumMod val="50000"/>
                  </a:schemeClr>
                </a:solidFill>
              </a:rPr>
              <a:t>Non-nucleoside reverse transcriptase inhibitors (NNRTI)</a:t>
            </a:r>
            <a:endParaRPr lang="en-US" sz="1600" dirty="0" smtClean="0">
              <a:solidFill>
                <a:schemeClr val="bg2">
                  <a:lumMod val="50000"/>
                </a:schemeClr>
              </a:solidFill>
            </a:endParaRPr>
          </a:p>
          <a:p>
            <a:pPr marL="2405063" lvl="0">
              <a:buFont typeface="Wingdings" pitchFamily="2" charset="2"/>
              <a:buChar char="v"/>
            </a:pPr>
            <a:r>
              <a:rPr lang="en-US" dirty="0" smtClean="0">
                <a:solidFill>
                  <a:schemeClr val="bg2">
                    <a:lumMod val="50000"/>
                  </a:schemeClr>
                </a:solidFill>
              </a:rPr>
              <a:t>Intergrase inhibitors </a:t>
            </a:r>
            <a:endParaRPr lang="en-US" sz="1600" dirty="0" smtClean="0">
              <a:solidFill>
                <a:schemeClr val="bg2">
                  <a:lumMod val="50000"/>
                </a:schemeClr>
              </a:solidFill>
            </a:endParaRPr>
          </a:p>
          <a:p>
            <a:pPr marL="2405063" lvl="0">
              <a:buFont typeface="Wingdings" pitchFamily="2" charset="2"/>
              <a:buChar char="v"/>
            </a:pPr>
            <a:r>
              <a:rPr lang="en-US" dirty="0" smtClean="0">
                <a:solidFill>
                  <a:schemeClr val="bg2">
                    <a:lumMod val="50000"/>
                  </a:schemeClr>
                </a:solidFill>
              </a:rPr>
              <a:t>Protease inhibitors</a:t>
            </a:r>
            <a:endParaRPr lang="en-US" sz="2400" dirty="0" smtClean="0">
              <a:solidFill>
                <a:schemeClr val="bg2">
                  <a:lumMod val="50000"/>
                </a:schemeClr>
              </a:solidFill>
            </a:endParaRPr>
          </a:p>
          <a:p>
            <a:pPr marL="914400" lvl="1" indent="-457200">
              <a:buFont typeface="Wingdings" pitchFamily="2" charset="2"/>
              <a:buChar char="v"/>
            </a:pPr>
            <a:r>
              <a:rPr lang="en-US" b="1" dirty="0" smtClean="0"/>
              <a:t>A combination of 3 drugs of 2 different classes (most common) must be taken in order to control the amount of the virus that is in you and to protect your immune system and drug resistance.</a:t>
            </a:r>
          </a:p>
          <a:p>
            <a:pPr marL="914400" lvl="1" indent="-457200">
              <a:buFont typeface="Wingdings" pitchFamily="2" charset="2"/>
              <a:buChar char="v"/>
            </a:pPr>
            <a:r>
              <a:rPr lang="en-US" b="1" dirty="0" smtClean="0"/>
              <a:t>RX is prescribed by physician based on medical and psychiatric history, present health, CD4 count, doses and side effects.</a:t>
            </a:r>
          </a:p>
          <a:p>
            <a:endParaRPr lang="en-US" dirty="0" smtClean="0"/>
          </a:p>
        </p:txBody>
      </p:sp>
      <p:sp>
        <p:nvSpPr>
          <p:cNvPr id="8" name="Text Placeholder 7"/>
          <p:cNvSpPr>
            <a:spLocks noGrp="1"/>
          </p:cNvSpPr>
          <p:nvPr>
            <p:ph type="body" sz="quarter" idx="13"/>
          </p:nvPr>
        </p:nvSpPr>
        <p:spPr/>
        <p:txBody>
          <a:bodyPr/>
          <a:lstStyle/>
          <a:p>
            <a:r>
              <a:rPr lang="en-US" b="1" dirty="0" smtClean="0">
                <a:solidFill>
                  <a:schemeClr val="bg2">
                    <a:lumMod val="50000"/>
                  </a:schemeClr>
                </a:solidFill>
              </a:rPr>
              <a:t>Highly Active Antiretroviral Therapy (HAART or ART)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685800"/>
            <a:ext cx="8763000" cy="1095600"/>
          </a:xfrm>
        </p:spPr>
        <p:txBody>
          <a:bodyPr/>
          <a:lstStyle/>
          <a:p>
            <a:r>
              <a:rPr lang="en-US" sz="2800" dirty="0" smtClean="0">
                <a:latin typeface="Footlight MT Light" panose="0204060206030A020304" pitchFamily="18" charset="0"/>
              </a:rPr>
              <a:t>        </a:t>
            </a:r>
            <a:r>
              <a:rPr lang="en-US" sz="2800" u="sng" dirty="0" smtClean="0">
                <a:latin typeface="Footlight MT Light" panose="0204060206030A020304" pitchFamily="18" charset="0"/>
              </a:rPr>
              <a:t>Human </a:t>
            </a:r>
            <a:r>
              <a:rPr lang="en-US" sz="2800" u="sng" dirty="0" smtClean="0">
                <a:latin typeface="Footlight MT Light" panose="0204060206030A020304" pitchFamily="18" charset="0"/>
              </a:rPr>
              <a:t>immunodeficiency virus / Acquired</a:t>
            </a:r>
            <a:r>
              <a:rPr lang="en-US" sz="2800" dirty="0" smtClean="0">
                <a:latin typeface="Footlight MT Light" panose="0204060206030A020304" pitchFamily="18" charset="0"/>
              </a:rPr>
              <a:t> </a:t>
            </a:r>
            <a:r>
              <a:rPr lang="en-US" sz="2800" dirty="0" smtClean="0">
                <a:latin typeface="Footlight MT Light" panose="0204060206030A020304" pitchFamily="18" charset="0"/>
              </a:rPr>
              <a:t>      		         </a:t>
            </a:r>
            <a:r>
              <a:rPr lang="en-US" sz="2800" u="sng" dirty="0" smtClean="0">
                <a:latin typeface="Footlight MT Light" panose="0204060206030A020304" pitchFamily="18" charset="0"/>
              </a:rPr>
              <a:t>immunodeficiency </a:t>
            </a:r>
            <a:r>
              <a:rPr lang="en-US" sz="2800" u="sng" dirty="0" smtClean="0">
                <a:latin typeface="Footlight MT Light" panose="0204060206030A020304" pitchFamily="18" charset="0"/>
              </a:rPr>
              <a:t>syndrome </a:t>
            </a:r>
            <a:r>
              <a:rPr lang="en-US" sz="2800" dirty="0" smtClean="0"/>
              <a:t/>
            </a:r>
            <a:br>
              <a:rPr lang="en-US" sz="2800" dirty="0" smtClean="0"/>
            </a:br>
            <a:r>
              <a:rPr lang="en-US" sz="2800" dirty="0" smtClean="0"/>
              <a:t>                          ( </a:t>
            </a:r>
            <a:r>
              <a:rPr lang="en-US" sz="2800" dirty="0" smtClean="0">
                <a:solidFill>
                  <a:srgbClr val="FF0000"/>
                </a:solidFill>
              </a:rPr>
              <a:t>HIV / AIDS </a:t>
            </a:r>
            <a:r>
              <a:rPr lang="en-US" sz="2800" dirty="0" smtClean="0"/>
              <a:t>)</a:t>
            </a:r>
            <a:endParaRPr lang="en-US" sz="2800" dirty="0"/>
          </a:p>
        </p:txBody>
      </p:sp>
      <p:sp>
        <p:nvSpPr>
          <p:cNvPr id="10" name="Text Placeholder 9"/>
          <p:cNvSpPr>
            <a:spLocks noGrp="1"/>
          </p:cNvSpPr>
          <p:nvPr>
            <p:ph type="body" idx="1"/>
          </p:nvPr>
        </p:nvSpPr>
        <p:spPr>
          <a:xfrm>
            <a:off x="457200" y="1828800"/>
            <a:ext cx="8305800" cy="1676400"/>
          </a:xfrm>
        </p:spPr>
        <p:txBody>
          <a:bodyPr/>
          <a:lstStyle/>
          <a:p>
            <a:r>
              <a:rPr lang="en-US" dirty="0" smtClean="0">
                <a:solidFill>
                  <a:schemeClr val="bg2">
                    <a:lumMod val="50000"/>
                  </a:schemeClr>
                </a:solidFill>
              </a:rPr>
              <a:t>How do you get infected with HIV? </a:t>
            </a:r>
          </a:p>
          <a:p>
            <a:pPr marL="342900" indent="-342900">
              <a:buFont typeface="Arial" panose="020B0604020202020204" pitchFamily="34" charset="0"/>
              <a:buChar char="•"/>
            </a:pPr>
            <a:r>
              <a:rPr lang="en-US" dirty="0" smtClean="0">
                <a:solidFill>
                  <a:schemeClr val="bg2">
                    <a:lumMod val="75000"/>
                  </a:schemeClr>
                </a:solidFill>
              </a:rPr>
              <a:t>Transfer of bodily fluids: blood, semen, vaginal fluid, pre-ejaculate and breast milk.</a:t>
            </a:r>
          </a:p>
          <a:p>
            <a:r>
              <a:rPr lang="en-US" dirty="0" smtClean="0"/>
              <a:t>               </a:t>
            </a:r>
            <a:r>
              <a:rPr lang="en-US" u="sng" dirty="0" smtClean="0">
                <a:solidFill>
                  <a:srgbClr val="FF0000"/>
                </a:solidFill>
              </a:rPr>
              <a:t>HIV </a:t>
            </a:r>
            <a:r>
              <a:rPr lang="en-US" u="sng" dirty="0" smtClean="0">
                <a:solidFill>
                  <a:srgbClr val="FF0000"/>
                </a:solidFill>
              </a:rPr>
              <a:t>is not transmitted through sweat, tears or saliva!!</a:t>
            </a:r>
          </a:p>
          <a:p>
            <a:endParaRPr lang="en-US" dirty="0"/>
          </a:p>
        </p:txBody>
      </p:sp>
      <p:sp>
        <p:nvSpPr>
          <p:cNvPr id="11" name="TextBox 10"/>
          <p:cNvSpPr txBox="1"/>
          <p:nvPr/>
        </p:nvSpPr>
        <p:spPr>
          <a:xfrm>
            <a:off x="609600" y="3352800"/>
            <a:ext cx="8001000" cy="2971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2" name="TextBox 11"/>
          <p:cNvSpPr txBox="1"/>
          <p:nvPr/>
        </p:nvSpPr>
        <p:spPr>
          <a:xfrm>
            <a:off x="609600" y="3276600"/>
            <a:ext cx="8077200" cy="2895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3" name="Rectangle 12"/>
          <p:cNvSpPr/>
          <p:nvPr/>
        </p:nvSpPr>
        <p:spPr>
          <a:xfrm>
            <a:off x="381000" y="3124200"/>
            <a:ext cx="8534400" cy="2031325"/>
          </a:xfrm>
          <a:prstGeom prst="rect">
            <a:avLst/>
          </a:prstGeom>
        </p:spPr>
        <p:txBody>
          <a:bodyPr wrap="square">
            <a:spAutoFit/>
          </a:bodyPr>
          <a:lstStyle/>
          <a:p>
            <a:r>
              <a:rPr lang="en-US" b="1" dirty="0" smtClean="0">
                <a:solidFill>
                  <a:schemeClr val="bg2">
                    <a:lumMod val="50000"/>
                  </a:schemeClr>
                </a:solidFill>
              </a:rPr>
              <a:t>When does HIV turn into AIDS? </a:t>
            </a:r>
            <a:r>
              <a:rPr lang="en-US" dirty="0" smtClean="0">
                <a:solidFill>
                  <a:schemeClr val="bg2">
                    <a:lumMod val="75000"/>
                  </a:schemeClr>
                </a:solidFill>
              </a:rPr>
              <a:t>CD4 is the receptor in T-cells that the HIV virus binds to. T-cells are white blood cells that fight infection. When the virus destroys these T-cells you will contain less of these cells in your body and your immune system is compromised. Diagnosis of AIDS is determined by your CD4 count as virus levels increase in your </a:t>
            </a:r>
            <a:r>
              <a:rPr lang="en-US" dirty="0" smtClean="0">
                <a:solidFill>
                  <a:schemeClr val="bg2">
                    <a:lumMod val="75000"/>
                  </a:schemeClr>
                </a:solidFill>
              </a:rPr>
              <a:t>blood.</a:t>
            </a:r>
          </a:p>
          <a:p>
            <a:r>
              <a:rPr lang="en-US" sz="1200" b="1" dirty="0" smtClean="0">
                <a:solidFill>
                  <a:schemeClr val="bg2">
                    <a:lumMod val="75000"/>
                  </a:schemeClr>
                </a:solidFill>
              </a:rPr>
              <a:t>	</a:t>
            </a:r>
            <a:r>
              <a:rPr lang="en-US" sz="1200" b="1" dirty="0" smtClean="0">
                <a:solidFill>
                  <a:schemeClr val="bg2">
                    <a:lumMod val="75000"/>
                  </a:schemeClr>
                </a:solidFill>
              </a:rPr>
              <a:t>		   </a:t>
            </a:r>
            <a:r>
              <a:rPr lang="en-US" sz="1200" b="1" dirty="0" smtClean="0">
                <a:solidFill>
                  <a:srgbClr val="002060"/>
                </a:solidFill>
              </a:rPr>
              <a:t>Normal range: 500–1,000 cells/mm3</a:t>
            </a:r>
          </a:p>
          <a:p>
            <a:pPr algn="ctr"/>
            <a:r>
              <a:rPr lang="en-US" sz="1200" b="1" dirty="0" smtClean="0">
                <a:solidFill>
                  <a:srgbClr val="002060"/>
                </a:solidFill>
              </a:rPr>
              <a:t>HIV </a:t>
            </a:r>
            <a:r>
              <a:rPr lang="en-US" sz="1200" b="1" dirty="0" smtClean="0">
                <a:solidFill>
                  <a:srgbClr val="002060"/>
                </a:solidFill>
              </a:rPr>
              <a:t>TX range: 350 or less cells/mm3</a:t>
            </a:r>
          </a:p>
          <a:p>
            <a:pPr algn="ctr"/>
            <a:r>
              <a:rPr lang="en-US" sz="1200" b="1" dirty="0" smtClean="0">
                <a:solidFill>
                  <a:srgbClr val="002060"/>
                </a:solidFill>
              </a:rPr>
              <a:t>AIDS range: 200 or less cells/mm3</a:t>
            </a:r>
            <a:endParaRPr lang="en-US" sz="1200" dirty="0" smtClean="0"/>
          </a:p>
        </p:txBody>
      </p:sp>
      <p:sp>
        <p:nvSpPr>
          <p:cNvPr id="14" name="TextBox 13"/>
          <p:cNvSpPr txBox="1"/>
          <p:nvPr/>
        </p:nvSpPr>
        <p:spPr>
          <a:xfrm>
            <a:off x="838200" y="4953000"/>
            <a:ext cx="5410200" cy="15240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5" name="Rectangle 14"/>
          <p:cNvSpPr/>
          <p:nvPr/>
        </p:nvSpPr>
        <p:spPr>
          <a:xfrm>
            <a:off x="1143000" y="5334000"/>
            <a:ext cx="4191000" cy="954107"/>
          </a:xfrm>
          <a:prstGeom prst="rect">
            <a:avLst/>
          </a:prstGeom>
        </p:spPr>
        <p:txBody>
          <a:bodyPr wrap="square">
            <a:spAutoFit/>
          </a:bodyPr>
          <a:lstStyle/>
          <a:p>
            <a:pPr algn="ctr"/>
            <a:r>
              <a:rPr lang="en-US" sz="1400" dirty="0" smtClean="0">
                <a:solidFill>
                  <a:schemeClr val="accent1">
                    <a:lumMod val="50000"/>
                  </a:schemeClr>
                </a:solidFill>
                <a:latin typeface="Arial Narrow" panose="020B0606020202030204" pitchFamily="34" charset="0"/>
              </a:rPr>
              <a:t>There is no cure for HIV/AIDS. Antiretroviral therapy may suppress the virus and stop it from multiplying. With the right treatment combination and environment, you can expect someone living with the virus to live a long and happy life.</a:t>
            </a:r>
            <a:endParaRPr lang="en-US" sz="1400" dirty="0">
              <a:solidFill>
                <a:schemeClr val="accent1">
                  <a:lumMod val="50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8458200" cy="3581400"/>
          </a:xfrm>
        </p:spPr>
        <p:txBody>
          <a:bodyPr>
            <a:normAutofit fontScale="92500" lnSpcReduction="20000"/>
          </a:bodyPr>
          <a:lstStyle/>
          <a:p>
            <a:pPr algn="ctr"/>
            <a:r>
              <a:rPr lang="en-US" sz="2000" b="1" dirty="0" smtClean="0">
                <a:solidFill>
                  <a:schemeClr val="accent2">
                    <a:lumMod val="60000"/>
                    <a:lumOff val="40000"/>
                  </a:schemeClr>
                </a:solidFill>
              </a:rPr>
              <a:t>Successful treatment = right combination of meds + dosage</a:t>
            </a:r>
            <a:endParaRPr lang="en-US" sz="2000" dirty="0" smtClean="0">
              <a:solidFill>
                <a:schemeClr val="accent2">
                  <a:lumMod val="60000"/>
                  <a:lumOff val="40000"/>
                </a:schemeClr>
              </a:solidFill>
            </a:endParaRPr>
          </a:p>
          <a:p>
            <a:r>
              <a:rPr lang="en-US" sz="2000" dirty="0" smtClean="0">
                <a:solidFill>
                  <a:schemeClr val="bg2">
                    <a:lumMod val="75000"/>
                  </a:schemeClr>
                </a:solidFill>
              </a:rPr>
              <a:t>A person may have to try many combinations of therapy until the side effects that they experience is tolerable.</a:t>
            </a:r>
            <a:endParaRPr lang="en-US" sz="1800" dirty="0" smtClean="0">
              <a:solidFill>
                <a:schemeClr val="bg2">
                  <a:lumMod val="75000"/>
                </a:schemeClr>
              </a:solidFill>
            </a:endParaRPr>
          </a:p>
          <a:p>
            <a:r>
              <a:rPr lang="en-US" sz="2000" b="1" dirty="0" smtClean="0">
                <a:solidFill>
                  <a:schemeClr val="bg2">
                    <a:lumMod val="50000"/>
                  </a:schemeClr>
                </a:solidFill>
              </a:rPr>
              <a:t>Oral side effects: </a:t>
            </a:r>
            <a:r>
              <a:rPr lang="en-US" sz="2000" dirty="0" smtClean="0">
                <a:solidFill>
                  <a:schemeClr val="bg2">
                    <a:lumMod val="75000"/>
                  </a:schemeClr>
                </a:solidFill>
              </a:rPr>
              <a:t>xerostomia, hairy </a:t>
            </a:r>
            <a:r>
              <a:rPr lang="en-US" sz="2000" dirty="0" err="1" smtClean="0">
                <a:solidFill>
                  <a:schemeClr val="bg2">
                    <a:lumMod val="75000"/>
                  </a:schemeClr>
                </a:solidFill>
              </a:rPr>
              <a:t>leukoplakia</a:t>
            </a:r>
            <a:r>
              <a:rPr lang="en-US" sz="2000" i="1" dirty="0" smtClean="0">
                <a:solidFill>
                  <a:schemeClr val="bg2">
                    <a:lumMod val="75000"/>
                  </a:schemeClr>
                </a:solidFill>
              </a:rPr>
              <a:t>, </a:t>
            </a:r>
            <a:r>
              <a:rPr lang="en-US" sz="2000" dirty="0" err="1" smtClean="0">
                <a:solidFill>
                  <a:schemeClr val="bg2">
                    <a:lumMod val="75000"/>
                  </a:schemeClr>
                </a:solidFill>
              </a:rPr>
              <a:t>aphthous</a:t>
            </a:r>
            <a:r>
              <a:rPr lang="en-US" sz="2000" dirty="0" smtClean="0">
                <a:solidFill>
                  <a:schemeClr val="bg2">
                    <a:lumMod val="75000"/>
                  </a:schemeClr>
                </a:solidFill>
              </a:rPr>
              <a:t> ulcers, oral </a:t>
            </a:r>
            <a:r>
              <a:rPr lang="en-US" sz="2000" dirty="0" err="1" smtClean="0">
                <a:solidFill>
                  <a:schemeClr val="bg2">
                    <a:lumMod val="75000"/>
                  </a:schemeClr>
                </a:solidFill>
              </a:rPr>
              <a:t>candidiasis</a:t>
            </a:r>
            <a:r>
              <a:rPr lang="en-US" sz="2000" dirty="0" smtClean="0">
                <a:solidFill>
                  <a:schemeClr val="bg2">
                    <a:lumMod val="75000"/>
                  </a:schemeClr>
                </a:solidFill>
              </a:rPr>
              <a:t>, </a:t>
            </a:r>
            <a:r>
              <a:rPr lang="en-US" sz="2000" dirty="0" err="1" smtClean="0">
                <a:solidFill>
                  <a:schemeClr val="bg2">
                    <a:lumMod val="75000"/>
                  </a:schemeClr>
                </a:solidFill>
              </a:rPr>
              <a:t>lymphadenopathy</a:t>
            </a:r>
            <a:r>
              <a:rPr lang="en-US" sz="2000" dirty="0" smtClean="0">
                <a:solidFill>
                  <a:schemeClr val="bg2">
                    <a:lumMod val="75000"/>
                  </a:schemeClr>
                </a:solidFill>
              </a:rPr>
              <a:t>, insulin resistance, decrease in bone density, lipid redistribution and lactic acidosis</a:t>
            </a:r>
            <a:r>
              <a:rPr lang="en-US" sz="2000" dirty="0" smtClean="0">
                <a:solidFill>
                  <a:schemeClr val="bg2">
                    <a:lumMod val="75000"/>
                  </a:schemeClr>
                </a:solidFill>
              </a:rPr>
              <a:t>.</a:t>
            </a:r>
          </a:p>
          <a:p>
            <a:endParaRPr lang="en-US" sz="2000" dirty="0" smtClean="0">
              <a:solidFill>
                <a:schemeClr val="bg2">
                  <a:lumMod val="75000"/>
                </a:schemeClr>
              </a:solidFill>
            </a:endParaRPr>
          </a:p>
          <a:p>
            <a:r>
              <a:rPr lang="en-US" sz="2000" b="1" dirty="0" smtClean="0">
                <a:solidFill>
                  <a:schemeClr val="bg2">
                    <a:lumMod val="50000"/>
                  </a:schemeClr>
                </a:solidFill>
              </a:rPr>
              <a:t>Dental side effects: </a:t>
            </a:r>
            <a:r>
              <a:rPr lang="en-US" sz="2000" dirty="0" smtClean="0">
                <a:solidFill>
                  <a:schemeClr val="bg2">
                    <a:lumMod val="75000"/>
                  </a:schemeClr>
                </a:solidFill>
              </a:rPr>
              <a:t>periodontal disease and dental caries</a:t>
            </a:r>
            <a:r>
              <a:rPr lang="en-US" sz="2000" dirty="0" smtClean="0">
                <a:solidFill>
                  <a:schemeClr val="bg2">
                    <a:lumMod val="75000"/>
                  </a:schemeClr>
                </a:solidFill>
              </a:rPr>
              <a:t>.</a:t>
            </a:r>
          </a:p>
          <a:p>
            <a:endParaRPr lang="en-US" sz="2000" dirty="0" smtClean="0">
              <a:solidFill>
                <a:schemeClr val="bg2">
                  <a:lumMod val="75000"/>
                </a:schemeClr>
              </a:solidFill>
            </a:endParaRPr>
          </a:p>
          <a:p>
            <a:r>
              <a:rPr lang="en-US" sz="2000" b="1" dirty="0" smtClean="0">
                <a:solidFill>
                  <a:schemeClr val="bg2">
                    <a:lumMod val="50000"/>
                  </a:schemeClr>
                </a:solidFill>
              </a:rPr>
              <a:t>Effects on dental TX: </a:t>
            </a:r>
            <a:r>
              <a:rPr lang="en-US" sz="2000" dirty="0" smtClean="0">
                <a:solidFill>
                  <a:schemeClr val="bg2">
                    <a:lumMod val="75000"/>
                  </a:schemeClr>
                </a:solidFill>
              </a:rPr>
              <a:t>Oral lesions and thrush can make it impossible to treat patients with HIV/AIDS. At that stage, dental treatment is incomparable to physical health. However, dental side effects prove that dental care is needed more than healthy people to contribute </a:t>
            </a:r>
            <a:r>
              <a:rPr lang="en-US" sz="2000" dirty="0" err="1" smtClean="0">
                <a:solidFill>
                  <a:schemeClr val="bg2">
                    <a:lumMod val="75000"/>
                  </a:schemeClr>
                </a:solidFill>
              </a:rPr>
              <a:t>immunoresistance</a:t>
            </a:r>
            <a:r>
              <a:rPr lang="en-US" sz="2000" dirty="0" smtClean="0">
                <a:solidFill>
                  <a:schemeClr val="bg2">
                    <a:lumMod val="75000"/>
                  </a:schemeClr>
                </a:solidFill>
              </a:rPr>
              <a:t> against the virus.</a:t>
            </a:r>
          </a:p>
          <a:p>
            <a:endParaRPr lang="en-US" sz="2000" dirty="0"/>
          </a:p>
        </p:txBody>
      </p:sp>
      <p:pic>
        <p:nvPicPr>
          <p:cNvPr id="6"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1828800" y="5486400"/>
            <a:ext cx="2590799" cy="1157288"/>
          </a:xfrm>
        </p:spPr>
      </p:pic>
      <p:sp>
        <p:nvSpPr>
          <p:cNvPr id="4" name="Title 3"/>
          <p:cNvSpPr>
            <a:spLocks noGrp="1"/>
          </p:cNvSpPr>
          <p:nvPr>
            <p:ph type="title"/>
          </p:nvPr>
        </p:nvSpPr>
        <p:spPr>
          <a:xfrm>
            <a:off x="228600" y="809400"/>
            <a:ext cx="8839200" cy="790800"/>
          </a:xfrm>
        </p:spPr>
        <p:txBody>
          <a:bodyPr/>
          <a:lstStyle/>
          <a:p>
            <a:r>
              <a:rPr lang="en-US" sz="2800" dirty="0" smtClean="0">
                <a:latin typeface="Footlight MT Light" panose="0204060206030A020304" pitchFamily="18" charset="0"/>
              </a:rPr>
              <a:t>                               </a:t>
            </a:r>
            <a:r>
              <a:rPr lang="en-US" sz="2800" u="sng" dirty="0" smtClean="0">
                <a:latin typeface="Footlight MT Light" panose="0204060206030A020304" pitchFamily="18" charset="0"/>
              </a:rPr>
              <a:t>HIV/AIDS </a:t>
            </a:r>
            <a:r>
              <a:rPr lang="en-US" sz="2800" u="sng" dirty="0" smtClean="0">
                <a:latin typeface="Footlight MT Light" panose="0204060206030A020304" pitchFamily="18" charset="0"/>
              </a:rPr>
              <a:t>Drugs: </a:t>
            </a:r>
            <a:r>
              <a:rPr lang="en-US" sz="2800" dirty="0" smtClean="0">
                <a:latin typeface="Footlight MT Light" panose="0204060206030A020304" pitchFamily="18" charset="0"/>
              </a:rPr>
              <a:t/>
            </a:r>
            <a:br>
              <a:rPr lang="en-US" sz="2800" dirty="0" smtClean="0">
                <a:latin typeface="Footlight MT Light" panose="0204060206030A020304" pitchFamily="18" charset="0"/>
              </a:rPr>
            </a:br>
            <a:r>
              <a:rPr lang="en-US" sz="2800" dirty="0" smtClean="0">
                <a:latin typeface="Footlight MT Light" panose="0204060206030A020304" pitchFamily="18" charset="0"/>
              </a:rPr>
              <a:t>   </a:t>
            </a:r>
            <a:r>
              <a:rPr lang="en-US" sz="2800" u="sng" dirty="0" smtClean="0">
                <a:latin typeface="Footlight MT Light" panose="0204060206030A020304" pitchFamily="18" charset="0"/>
              </a:rPr>
              <a:t>oral/dental </a:t>
            </a:r>
            <a:r>
              <a:rPr lang="en-US" sz="2800" u="sng" dirty="0" smtClean="0">
                <a:latin typeface="Footlight MT Light" panose="0204060206030A020304" pitchFamily="18" charset="0"/>
              </a:rPr>
              <a:t>side effects and effects on dental treatment </a:t>
            </a:r>
            <a:endParaRPr lang="en-US" sz="28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85800" y="685800"/>
            <a:ext cx="8055600" cy="1219200"/>
          </a:xfrm>
        </p:spPr>
        <p:txBody>
          <a:bodyPr>
            <a:normAutofit fontScale="70000" lnSpcReduction="20000"/>
          </a:bodyPr>
          <a:lstStyle/>
          <a:p>
            <a:r>
              <a:rPr lang="en-US" dirty="0" smtClean="0">
                <a:solidFill>
                  <a:schemeClr val="bg2">
                    <a:lumMod val="25000"/>
                  </a:schemeClr>
                </a:solidFill>
              </a:rPr>
              <a:t>Entry Inhibitors, Nucleoside reverse transcriptase inhibitors (NRTI), non-nucleoside reverse transcriptase inhibitors(NNRTI), Intergrase inhibitors and protease inhibitors have been found that they’re mostly  metabolized in the liver, as well as in the plasma and kidney. They typically help by maintaining bone mineral homeostasis, alteration in lipid metabolism and insulin sensitivity. </a:t>
            </a:r>
            <a:endParaRPr lang="en-US" dirty="0">
              <a:solidFill>
                <a:schemeClr val="bg2">
                  <a:lumMod val="25000"/>
                </a:schemeClr>
              </a:solidFill>
            </a:endParaRPr>
          </a:p>
        </p:txBody>
      </p:sp>
      <p:sp>
        <p:nvSpPr>
          <p:cNvPr id="11" name="Content Placeholder 10"/>
          <p:cNvSpPr>
            <a:spLocks noGrp="1"/>
          </p:cNvSpPr>
          <p:nvPr>
            <p:ph sz="half" idx="15"/>
          </p:nvPr>
        </p:nvSpPr>
        <p:spPr>
          <a:xfrm>
            <a:off x="762000" y="1981200"/>
            <a:ext cx="7924800" cy="3276600"/>
          </a:xfrm>
        </p:spPr>
        <p:txBody>
          <a:bodyPr>
            <a:normAutofit fontScale="55000" lnSpcReduction="20000"/>
          </a:bodyPr>
          <a:lstStyle/>
          <a:p>
            <a:r>
              <a:rPr lang="en-US" b="1" dirty="0" smtClean="0">
                <a:solidFill>
                  <a:schemeClr val="bg2">
                    <a:lumMod val="50000"/>
                  </a:schemeClr>
                </a:solidFill>
              </a:rPr>
              <a:t>Entry inhibitors:</a:t>
            </a:r>
            <a:endParaRPr lang="en-US" dirty="0" smtClean="0">
              <a:solidFill>
                <a:schemeClr val="bg2">
                  <a:lumMod val="50000"/>
                </a:schemeClr>
              </a:solidFill>
            </a:endParaRPr>
          </a:p>
          <a:p>
            <a:r>
              <a:rPr lang="en-US" dirty="0" smtClean="0">
                <a:solidFill>
                  <a:schemeClr val="bg2">
                    <a:lumMod val="50000"/>
                  </a:schemeClr>
                </a:solidFill>
              </a:rPr>
              <a:t>-When </a:t>
            </a:r>
            <a:r>
              <a:rPr lang="en-US" dirty="0" err="1" smtClean="0">
                <a:solidFill>
                  <a:schemeClr val="bg2">
                    <a:lumMod val="50000"/>
                  </a:schemeClr>
                </a:solidFill>
              </a:rPr>
              <a:t>theres</a:t>
            </a:r>
            <a:r>
              <a:rPr lang="en-US" dirty="0" smtClean="0">
                <a:solidFill>
                  <a:schemeClr val="bg2">
                    <a:lumMod val="50000"/>
                  </a:schemeClr>
                </a:solidFill>
              </a:rPr>
              <a:t> cellular inflammation such as in our cardiovascular system or in our kidneys, entry inhibitors may be able to reduce the inflammation in these areas of our body. </a:t>
            </a:r>
            <a:r>
              <a:rPr lang="en-US" dirty="0" smtClean="0"/>
              <a:t>	</a:t>
            </a:r>
          </a:p>
          <a:p>
            <a:r>
              <a:rPr lang="en-US" dirty="0" smtClean="0"/>
              <a:t> </a:t>
            </a:r>
          </a:p>
          <a:p>
            <a:r>
              <a:rPr lang="en-US" b="1" dirty="0" smtClean="0">
                <a:solidFill>
                  <a:schemeClr val="bg2">
                    <a:lumMod val="50000"/>
                  </a:schemeClr>
                </a:solidFill>
              </a:rPr>
              <a:t>NRTI:</a:t>
            </a:r>
            <a:endParaRPr lang="en-US" dirty="0" smtClean="0">
              <a:solidFill>
                <a:schemeClr val="bg2">
                  <a:lumMod val="50000"/>
                </a:schemeClr>
              </a:solidFill>
            </a:endParaRPr>
          </a:p>
          <a:p>
            <a:r>
              <a:rPr lang="en-US" dirty="0" smtClean="0">
                <a:solidFill>
                  <a:schemeClr val="bg2">
                    <a:lumMod val="50000"/>
                  </a:schemeClr>
                </a:solidFill>
              </a:rPr>
              <a:t>-  its rapidly and extensively absorbed after oral administration with peak plasma concentrations happening 1–2 hours after medications has been taken. </a:t>
            </a:r>
          </a:p>
          <a:p>
            <a:r>
              <a:rPr lang="en-US" dirty="0" smtClean="0"/>
              <a:t> </a:t>
            </a:r>
          </a:p>
          <a:p>
            <a:r>
              <a:rPr lang="en-US" b="1" dirty="0" smtClean="0">
                <a:solidFill>
                  <a:schemeClr val="bg2">
                    <a:lumMod val="50000"/>
                  </a:schemeClr>
                </a:solidFill>
              </a:rPr>
              <a:t>NNRTI:</a:t>
            </a:r>
            <a:endParaRPr lang="en-US" dirty="0" smtClean="0">
              <a:solidFill>
                <a:schemeClr val="bg2">
                  <a:lumMod val="50000"/>
                </a:schemeClr>
              </a:solidFill>
            </a:endParaRPr>
          </a:p>
          <a:p>
            <a:r>
              <a:rPr lang="en-US" dirty="0" smtClean="0">
                <a:solidFill>
                  <a:schemeClr val="bg2">
                    <a:lumMod val="50000"/>
                  </a:schemeClr>
                </a:solidFill>
              </a:rPr>
              <a:t>- </a:t>
            </a:r>
            <a:r>
              <a:rPr lang="en-US" dirty="0" err="1" smtClean="0">
                <a:solidFill>
                  <a:schemeClr val="bg2">
                    <a:lumMod val="50000"/>
                  </a:schemeClr>
                </a:solidFill>
              </a:rPr>
              <a:t>lipophilic</a:t>
            </a:r>
            <a:r>
              <a:rPr lang="en-US" dirty="0" smtClean="0">
                <a:solidFill>
                  <a:schemeClr val="bg2">
                    <a:lumMod val="50000"/>
                  </a:schemeClr>
                </a:solidFill>
              </a:rPr>
              <a:t> and is essentially non-ionized at a  pH of approximately 7.</a:t>
            </a:r>
          </a:p>
          <a:p>
            <a:r>
              <a:rPr lang="en-US" dirty="0" smtClean="0">
                <a:solidFill>
                  <a:schemeClr val="bg2">
                    <a:lumMod val="50000"/>
                  </a:schemeClr>
                </a:solidFill>
              </a:rPr>
              <a:t>-  readily crosses the placenta </a:t>
            </a:r>
          </a:p>
          <a:p>
            <a:r>
              <a:rPr lang="en-US" dirty="0" smtClean="0">
                <a:solidFill>
                  <a:schemeClr val="bg2">
                    <a:lumMod val="50000"/>
                  </a:schemeClr>
                </a:solidFill>
              </a:rPr>
              <a:t>-is also found in breast milk</a:t>
            </a:r>
          </a:p>
          <a:p>
            <a:endParaRPr lang="en-US" dirty="0"/>
          </a:p>
        </p:txBody>
      </p:sp>
      <p:pic>
        <p:nvPicPr>
          <p:cNvPr id="14" name="Content Placeholder 11" descr="globe1.jpg"/>
          <p:cNvPicPr>
            <a:picLocks noChangeAspect="1"/>
          </p:cNvPicPr>
          <p:nvPr/>
        </p:nvPicPr>
        <p:blipFill>
          <a:blip r:embed="rId2" cstate="print"/>
          <a:stretch>
            <a:fillRect/>
          </a:stretch>
        </p:blipFill>
        <p:spPr>
          <a:xfrm>
            <a:off x="1981200" y="5257800"/>
            <a:ext cx="2043799" cy="1149637"/>
          </a:xfrm>
          <a:prstGeom prst="rect">
            <a:avLst/>
          </a:prstGeom>
          <a:ln w="31750">
            <a:solidFill>
              <a:schemeClr val="accent6">
                <a:lumMod val="5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4800" y="990600"/>
            <a:ext cx="8534400" cy="3505200"/>
          </a:xfrm>
        </p:spPr>
        <p:txBody>
          <a:bodyPr/>
          <a:lstStyle/>
          <a:p>
            <a:r>
              <a:rPr lang="en-US" dirty="0" smtClean="0"/>
              <a:t> </a:t>
            </a:r>
          </a:p>
          <a:p>
            <a:r>
              <a:rPr lang="en-US" b="1" dirty="0" smtClean="0">
                <a:solidFill>
                  <a:schemeClr val="bg2">
                    <a:lumMod val="50000"/>
                  </a:schemeClr>
                </a:solidFill>
              </a:rPr>
              <a:t>Intergrase inhibitors:</a:t>
            </a:r>
            <a:endParaRPr lang="en-US" dirty="0" smtClean="0">
              <a:solidFill>
                <a:schemeClr val="bg2">
                  <a:lumMod val="50000"/>
                </a:schemeClr>
              </a:solidFill>
            </a:endParaRPr>
          </a:p>
          <a:p>
            <a:r>
              <a:rPr lang="en-US" dirty="0" smtClean="0">
                <a:solidFill>
                  <a:schemeClr val="bg2">
                    <a:lumMod val="50000"/>
                  </a:schemeClr>
                </a:solidFill>
              </a:rPr>
              <a:t>-high percentage binding to human plasma protein</a:t>
            </a:r>
          </a:p>
          <a:p>
            <a:r>
              <a:rPr lang="en-US" dirty="0" smtClean="0">
                <a:solidFill>
                  <a:schemeClr val="bg2">
                    <a:lumMod val="50000"/>
                  </a:schemeClr>
                </a:solidFill>
              </a:rPr>
              <a:t>- peak plasma concentrations happening 4 hours after medication was taken </a:t>
            </a:r>
          </a:p>
          <a:p>
            <a:endParaRPr lang="en-US" b="1" dirty="0" smtClean="0"/>
          </a:p>
          <a:p>
            <a:endParaRPr lang="en-US" b="1" dirty="0" smtClean="0"/>
          </a:p>
          <a:p>
            <a:r>
              <a:rPr lang="en-US" b="1" dirty="0" smtClean="0">
                <a:solidFill>
                  <a:schemeClr val="bg2">
                    <a:lumMod val="50000"/>
                  </a:schemeClr>
                </a:solidFill>
              </a:rPr>
              <a:t>Protease </a:t>
            </a:r>
            <a:r>
              <a:rPr lang="en-US" b="1" dirty="0" smtClean="0">
                <a:solidFill>
                  <a:schemeClr val="bg2">
                    <a:lumMod val="50000"/>
                  </a:schemeClr>
                </a:solidFill>
              </a:rPr>
              <a:t>inhibitors:</a:t>
            </a:r>
            <a:endParaRPr lang="en-US" dirty="0" smtClean="0">
              <a:solidFill>
                <a:schemeClr val="bg2">
                  <a:lumMod val="50000"/>
                </a:schemeClr>
              </a:solidFill>
            </a:endParaRPr>
          </a:p>
          <a:p>
            <a:r>
              <a:rPr lang="en-US" dirty="0" smtClean="0">
                <a:solidFill>
                  <a:schemeClr val="bg2">
                    <a:lumMod val="50000"/>
                  </a:schemeClr>
                </a:solidFill>
              </a:rPr>
              <a:t>- Well absorbed from gastrointestinal tract</a:t>
            </a:r>
          </a:p>
          <a:p>
            <a:r>
              <a:rPr lang="en-US" dirty="0" smtClean="0">
                <a:solidFill>
                  <a:schemeClr val="bg2">
                    <a:lumMod val="50000"/>
                  </a:schemeClr>
                </a:solidFill>
              </a:rPr>
              <a:t>-peak plasma concentrations </a:t>
            </a:r>
            <a:r>
              <a:rPr lang="en-US" dirty="0" smtClean="0">
                <a:solidFill>
                  <a:schemeClr val="bg2">
                    <a:lumMod val="50000"/>
                  </a:schemeClr>
                </a:solidFill>
              </a:rPr>
              <a:t>occurred </a:t>
            </a:r>
            <a:r>
              <a:rPr lang="en-US" dirty="0" smtClean="0">
                <a:solidFill>
                  <a:schemeClr val="bg2">
                    <a:lumMod val="50000"/>
                  </a:schemeClr>
                </a:solidFill>
              </a:rPr>
              <a:t>within 1 after medication has been taken</a:t>
            </a:r>
          </a:p>
          <a:p>
            <a:r>
              <a:rPr lang="en-US" dirty="0" smtClean="0">
                <a:solidFill>
                  <a:schemeClr val="bg2">
                    <a:lumMod val="50000"/>
                  </a:schemeClr>
                </a:solidFill>
              </a:rPr>
              <a:t>- Presence of food in the GI tract can decrease the extent of absorption, administration with light meal preferred so peak plasma will not be changed. </a:t>
            </a:r>
          </a:p>
          <a:p>
            <a:r>
              <a:rPr lang="en-US" dirty="0" smtClean="0">
                <a:solidFill>
                  <a:schemeClr val="bg2">
                    <a:lumMod val="50000"/>
                  </a:schemeClr>
                </a:solidFill>
              </a:rPr>
              <a:t>- Not known whether it crosses the placenta.</a:t>
            </a:r>
          </a:p>
          <a:p>
            <a:r>
              <a:rPr lang="en-US" dirty="0" smtClean="0">
                <a:solidFill>
                  <a:schemeClr val="bg2">
                    <a:lumMod val="50000"/>
                  </a:schemeClr>
                </a:solidFill>
              </a:rPr>
              <a:t>-Not known whether its distributed into human milk</a:t>
            </a:r>
            <a:endParaRPr lang="en-US" dirty="0">
              <a:solidFill>
                <a:schemeClr val="bg2">
                  <a:lumMod val="50000"/>
                </a:schemeClr>
              </a:solidFill>
            </a:endParaRPr>
          </a:p>
        </p:txBody>
      </p:sp>
      <p:pic>
        <p:nvPicPr>
          <p:cNvPr id="8" name="Picture 7" descr="drugs.jpg"/>
          <p:cNvPicPr>
            <a:picLocks noChangeAspect="1"/>
          </p:cNvPicPr>
          <p:nvPr/>
        </p:nvPicPr>
        <p:blipFill>
          <a:blip r:embed="rId2" cstate="print"/>
          <a:stretch>
            <a:fillRect/>
          </a:stretch>
        </p:blipFill>
        <p:spPr>
          <a:xfrm>
            <a:off x="2743200" y="4267200"/>
            <a:ext cx="3124200" cy="17632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52400" y="381000"/>
            <a:ext cx="8839200" cy="6248400"/>
          </a:xfrm>
        </p:spPr>
        <p:txBody>
          <a:bodyPr>
            <a:noAutofit/>
          </a:bodyPr>
          <a:lstStyle/>
          <a:p>
            <a:r>
              <a:rPr lang="en-US" sz="1800" b="1" u="sng" dirty="0" smtClean="0"/>
              <a:t>Antiretroviral drugs used in the treatment of HIV infection </a:t>
            </a:r>
            <a:endParaRPr lang="en-US" sz="1800" dirty="0" smtClean="0"/>
          </a:p>
          <a:p>
            <a:r>
              <a:rPr lang="en-US" sz="1050" u="sng" dirty="0" smtClean="0"/>
              <a:t>Classes of drugs</a:t>
            </a:r>
            <a:endParaRPr lang="en-US" sz="1050" dirty="0" smtClean="0"/>
          </a:p>
          <a:p>
            <a:r>
              <a:rPr lang="en-US" sz="1050" b="1" dirty="0" smtClean="0"/>
              <a:t>Entry/fusion inhibitors</a:t>
            </a:r>
            <a:r>
              <a:rPr lang="en-US" sz="1050" dirty="0" smtClean="0"/>
              <a:t>: CCR5- co receptors antagonist; interferes in entry of HIV-1 by blocking several targets.</a:t>
            </a:r>
          </a:p>
          <a:p>
            <a:pPr lvl="0">
              <a:buFont typeface="Wingdings" pitchFamily="2" charset="2"/>
              <a:buChar char="v"/>
            </a:pPr>
            <a:r>
              <a:rPr lang="en-US" sz="1050" dirty="0" smtClean="0"/>
              <a:t> </a:t>
            </a:r>
            <a:r>
              <a:rPr lang="en-US" sz="1050" dirty="0" err="1" smtClean="0"/>
              <a:t>Selzentry</a:t>
            </a:r>
            <a:r>
              <a:rPr lang="en-US" sz="1050" dirty="0" smtClean="0"/>
              <a:t> (brand name) - </a:t>
            </a:r>
            <a:r>
              <a:rPr lang="en-US" sz="1050" dirty="0" err="1" smtClean="0"/>
              <a:t>maraviroc</a:t>
            </a:r>
            <a:r>
              <a:rPr lang="en-US" sz="1050" dirty="0" smtClean="0"/>
              <a:t> (generic)</a:t>
            </a:r>
          </a:p>
          <a:p>
            <a:r>
              <a:rPr lang="en-US" sz="1050" dirty="0" smtClean="0"/>
              <a:t>Adverse effects: diarrhea, nausea, elevations in liver function tests, upper respiratory tract infections, cough, fatigue, dizziness, headache, joint pain and muscle pain.</a:t>
            </a:r>
          </a:p>
          <a:p>
            <a:pPr lvl="0">
              <a:buFont typeface="Wingdings" pitchFamily="2" charset="2"/>
              <a:buChar char="v"/>
            </a:pPr>
            <a:r>
              <a:rPr lang="en-US" sz="1050" dirty="0" smtClean="0"/>
              <a:t>  </a:t>
            </a:r>
            <a:r>
              <a:rPr lang="en-US" sz="1050" dirty="0" err="1" smtClean="0"/>
              <a:t>Fuzeon</a:t>
            </a:r>
            <a:r>
              <a:rPr lang="en-US" sz="1050" dirty="0" smtClean="0"/>
              <a:t>  (brand name) - </a:t>
            </a:r>
            <a:r>
              <a:rPr lang="en-US" sz="1050" dirty="0" err="1" smtClean="0"/>
              <a:t>enfuvirtide</a:t>
            </a:r>
            <a:r>
              <a:rPr lang="en-US" sz="1050" dirty="0" smtClean="0"/>
              <a:t> (generic) </a:t>
            </a:r>
          </a:p>
          <a:p>
            <a:r>
              <a:rPr lang="en-US" sz="1050" dirty="0" smtClean="0"/>
              <a:t>Adverse effects: Injection site reactions; </a:t>
            </a:r>
            <a:r>
              <a:rPr lang="en-US" sz="1050" dirty="0" err="1" smtClean="0"/>
              <a:t>erythema</a:t>
            </a:r>
            <a:r>
              <a:rPr lang="en-US" sz="1050" dirty="0" smtClean="0"/>
              <a:t>, cysts, and nodules at injection sites, </a:t>
            </a:r>
            <a:r>
              <a:rPr lang="en-US" sz="1050" dirty="0" err="1" smtClean="0"/>
              <a:t>neutropenia</a:t>
            </a:r>
            <a:r>
              <a:rPr lang="en-US" sz="1050" dirty="0" smtClean="0"/>
              <a:t> and </a:t>
            </a:r>
            <a:r>
              <a:rPr lang="en-US" sz="1050" dirty="0" smtClean="0"/>
              <a:t>possible increased </a:t>
            </a:r>
            <a:r>
              <a:rPr lang="en-US" sz="1050" dirty="0" smtClean="0"/>
              <a:t>frequency of pneumonia.</a:t>
            </a:r>
          </a:p>
          <a:p>
            <a:r>
              <a:rPr lang="en-US" sz="1050" b="1" dirty="0" smtClean="0"/>
              <a:t>Nucleoside reverse transcriptase inhibitors (NRTI) &amp; nucleotide reverse transcriptase inhibitors (</a:t>
            </a:r>
            <a:r>
              <a:rPr lang="en-US" sz="1050" b="1" dirty="0" err="1" smtClean="0"/>
              <a:t>NtRTI</a:t>
            </a:r>
            <a:r>
              <a:rPr lang="en-US" sz="1050" b="1" dirty="0" smtClean="0"/>
              <a:t>): </a:t>
            </a:r>
            <a:r>
              <a:rPr lang="en-US" sz="1050" dirty="0" smtClean="0"/>
              <a:t>inhibits/ blocks reverse transcriptase, preventing the transformation from RNA to DNA.</a:t>
            </a:r>
          </a:p>
          <a:p>
            <a:pPr lvl="0">
              <a:buFont typeface="Wingdings" pitchFamily="2" charset="2"/>
              <a:buChar char="v"/>
            </a:pPr>
            <a:r>
              <a:rPr lang="en-US" sz="1050" dirty="0" err="1" smtClean="0"/>
              <a:t>Emtriva</a:t>
            </a:r>
            <a:r>
              <a:rPr lang="en-US" sz="1050" dirty="0" smtClean="0"/>
              <a:t> (brand name)- </a:t>
            </a:r>
            <a:r>
              <a:rPr lang="en-US" sz="1050" dirty="0" err="1" smtClean="0"/>
              <a:t>emtricitabine</a:t>
            </a:r>
            <a:r>
              <a:rPr lang="en-US" sz="1050" dirty="0" smtClean="0"/>
              <a:t> (generic)</a:t>
            </a:r>
          </a:p>
          <a:p>
            <a:r>
              <a:rPr lang="en-US" sz="1050" dirty="0" smtClean="0"/>
              <a:t>Adverse effects: headache, nausea, insomnia</a:t>
            </a:r>
          </a:p>
          <a:p>
            <a:pPr lvl="0">
              <a:buFont typeface="Wingdings" pitchFamily="2" charset="2"/>
              <a:buChar char="v"/>
            </a:pPr>
            <a:r>
              <a:rPr lang="en-US" sz="1050" dirty="0" err="1" smtClean="0"/>
              <a:t>Viread</a:t>
            </a:r>
            <a:r>
              <a:rPr lang="en-US" sz="1050" dirty="0" smtClean="0"/>
              <a:t> (brand name) - </a:t>
            </a:r>
            <a:r>
              <a:rPr lang="en-US" sz="1050" dirty="0" err="1" smtClean="0"/>
              <a:t>tenofovir</a:t>
            </a:r>
            <a:r>
              <a:rPr lang="en-US" sz="1050" dirty="0" smtClean="0"/>
              <a:t> </a:t>
            </a:r>
            <a:r>
              <a:rPr lang="en-US" sz="1050" dirty="0" err="1" smtClean="0"/>
              <a:t>disoproxil</a:t>
            </a:r>
            <a:r>
              <a:rPr lang="en-US" sz="1050" dirty="0" smtClean="0"/>
              <a:t> (generic)</a:t>
            </a:r>
          </a:p>
          <a:p>
            <a:r>
              <a:rPr lang="en-US" sz="1050" dirty="0" smtClean="0"/>
              <a:t>Adverse effects: acid indigestion, nausea, diarrhea and abdominal discomfort</a:t>
            </a:r>
            <a:r>
              <a:rPr lang="en-US" sz="1050" dirty="0" smtClean="0"/>
              <a:t>.</a:t>
            </a:r>
            <a:endParaRPr lang="en-US" sz="1050" dirty="0" smtClean="0"/>
          </a:p>
          <a:p>
            <a:r>
              <a:rPr lang="en-US" sz="1050" b="1" dirty="0" smtClean="0"/>
              <a:t>Non-nucleoside reverse transcriptase inhibitors (NNRTI’s):</a:t>
            </a:r>
            <a:r>
              <a:rPr lang="en-US" sz="1050" dirty="0" smtClean="0"/>
              <a:t> </a:t>
            </a:r>
            <a:r>
              <a:rPr lang="en-US" sz="1050" dirty="0" smtClean="0">
                <a:solidFill>
                  <a:schemeClr val="bg2">
                    <a:lumMod val="25000"/>
                  </a:schemeClr>
                </a:solidFill>
              </a:rPr>
              <a:t>inhibits reverse transcriptase by binding to an </a:t>
            </a:r>
            <a:r>
              <a:rPr lang="en-US" sz="1050" dirty="0" err="1" smtClean="0">
                <a:solidFill>
                  <a:schemeClr val="bg2">
                    <a:lumMod val="25000"/>
                  </a:schemeClr>
                </a:solidFill>
              </a:rPr>
              <a:t>allosteric</a:t>
            </a:r>
            <a:r>
              <a:rPr lang="en-US" sz="1050" dirty="0" smtClean="0">
                <a:solidFill>
                  <a:schemeClr val="bg2">
                    <a:lumMod val="25000"/>
                  </a:schemeClr>
                </a:solidFill>
              </a:rPr>
              <a:t> site of the enzyme.</a:t>
            </a:r>
          </a:p>
          <a:p>
            <a:pPr lvl="0">
              <a:buFont typeface="Wingdings" pitchFamily="2" charset="2"/>
              <a:buChar char="v"/>
            </a:pPr>
            <a:r>
              <a:rPr lang="en-US" sz="1050" dirty="0" err="1" smtClean="0">
                <a:solidFill>
                  <a:schemeClr val="bg2">
                    <a:lumMod val="25000"/>
                  </a:schemeClr>
                </a:solidFill>
              </a:rPr>
              <a:t>Viramune</a:t>
            </a:r>
            <a:r>
              <a:rPr lang="en-US" sz="1050" dirty="0" smtClean="0">
                <a:solidFill>
                  <a:schemeClr val="bg2">
                    <a:lumMod val="25000"/>
                  </a:schemeClr>
                </a:solidFill>
              </a:rPr>
              <a:t> XR (brand name) -  </a:t>
            </a:r>
            <a:r>
              <a:rPr lang="en-US" sz="1050" dirty="0" err="1" smtClean="0">
                <a:solidFill>
                  <a:schemeClr val="bg2">
                    <a:lumMod val="25000"/>
                  </a:schemeClr>
                </a:solidFill>
              </a:rPr>
              <a:t>nevirapine</a:t>
            </a:r>
            <a:r>
              <a:rPr lang="en-US" sz="1050" dirty="0" smtClean="0">
                <a:solidFill>
                  <a:schemeClr val="bg2">
                    <a:lumMod val="25000"/>
                  </a:schemeClr>
                </a:solidFill>
              </a:rPr>
              <a:t> (generic)</a:t>
            </a:r>
          </a:p>
          <a:p>
            <a:r>
              <a:rPr lang="en-US" sz="1050" dirty="0" smtClean="0">
                <a:solidFill>
                  <a:schemeClr val="bg2">
                    <a:lumMod val="25000"/>
                  </a:schemeClr>
                </a:solidFill>
              </a:rPr>
              <a:t>Adverse effects: liver failure</a:t>
            </a:r>
          </a:p>
          <a:p>
            <a:pPr lvl="0">
              <a:buFont typeface="Wingdings" pitchFamily="2" charset="2"/>
              <a:buChar char="v"/>
            </a:pPr>
            <a:r>
              <a:rPr lang="en-US" sz="1050" dirty="0" err="1" smtClean="0">
                <a:solidFill>
                  <a:schemeClr val="bg2">
                    <a:lumMod val="25000"/>
                  </a:schemeClr>
                </a:solidFill>
              </a:rPr>
              <a:t>Sustiva</a:t>
            </a:r>
            <a:r>
              <a:rPr lang="en-US" sz="1050" dirty="0" smtClean="0">
                <a:solidFill>
                  <a:schemeClr val="bg2">
                    <a:lumMod val="25000"/>
                  </a:schemeClr>
                </a:solidFill>
              </a:rPr>
              <a:t> (brand name) -  </a:t>
            </a:r>
            <a:r>
              <a:rPr lang="en-US" sz="1050" dirty="0" err="1" smtClean="0">
                <a:solidFill>
                  <a:schemeClr val="bg2">
                    <a:lumMod val="25000"/>
                  </a:schemeClr>
                </a:solidFill>
              </a:rPr>
              <a:t>efavirenz</a:t>
            </a:r>
            <a:r>
              <a:rPr lang="en-US" sz="1050" dirty="0" smtClean="0">
                <a:solidFill>
                  <a:schemeClr val="bg2">
                    <a:lumMod val="25000"/>
                  </a:schemeClr>
                </a:solidFill>
              </a:rPr>
              <a:t>  (generic) </a:t>
            </a:r>
          </a:p>
          <a:p>
            <a:r>
              <a:rPr lang="en-US" sz="1050" dirty="0" smtClean="0">
                <a:solidFill>
                  <a:schemeClr val="bg2">
                    <a:lumMod val="25000"/>
                  </a:schemeClr>
                </a:solidFill>
              </a:rPr>
              <a:t>Adverse effects: Abnormal dreams, drowsiness, dizziness, confusion, mood changes, elevations in liver function tests and </a:t>
            </a:r>
            <a:r>
              <a:rPr lang="en-US" sz="1050" dirty="0" err="1" smtClean="0">
                <a:solidFill>
                  <a:schemeClr val="bg2">
                    <a:lumMod val="25000"/>
                  </a:schemeClr>
                </a:solidFill>
              </a:rPr>
              <a:t>hyperlipidemia</a:t>
            </a:r>
            <a:r>
              <a:rPr lang="en-US" sz="1050" dirty="0" smtClean="0">
                <a:solidFill>
                  <a:schemeClr val="bg2">
                    <a:lumMod val="25000"/>
                  </a:schemeClr>
                </a:solidFill>
              </a:rPr>
              <a:t>.</a:t>
            </a:r>
          </a:p>
          <a:p>
            <a:r>
              <a:rPr lang="en-US" sz="1050" dirty="0" smtClean="0">
                <a:solidFill>
                  <a:schemeClr val="bg2">
                    <a:lumMod val="25000"/>
                  </a:schemeClr>
                </a:solidFill>
              </a:rPr>
              <a:t>OR if HIV is resistant to </a:t>
            </a:r>
            <a:r>
              <a:rPr lang="en-US" sz="1050" dirty="0" smtClean="0">
                <a:solidFill>
                  <a:schemeClr val="bg2">
                    <a:lumMod val="25000"/>
                  </a:schemeClr>
                </a:solidFill>
              </a:rPr>
              <a:t>NNRTI’s</a:t>
            </a:r>
            <a:endParaRPr lang="en-US" sz="1050" dirty="0" smtClean="0">
              <a:solidFill>
                <a:schemeClr val="bg2">
                  <a:lumMod val="25000"/>
                </a:schemeClr>
              </a:solidFill>
            </a:endParaRPr>
          </a:p>
          <a:p>
            <a:pPr lvl="0">
              <a:buFont typeface="Wingdings" pitchFamily="2" charset="2"/>
              <a:buChar char="v"/>
            </a:pPr>
            <a:r>
              <a:rPr lang="en-US" sz="1050" dirty="0" err="1" smtClean="0">
                <a:solidFill>
                  <a:schemeClr val="bg2">
                    <a:lumMod val="25000"/>
                  </a:schemeClr>
                </a:solidFill>
              </a:rPr>
              <a:t>Intelence</a:t>
            </a:r>
            <a:r>
              <a:rPr lang="en-US" sz="1050" dirty="0" smtClean="0">
                <a:solidFill>
                  <a:schemeClr val="bg2">
                    <a:lumMod val="25000"/>
                  </a:schemeClr>
                </a:solidFill>
              </a:rPr>
              <a:t> (brand name) – </a:t>
            </a:r>
            <a:r>
              <a:rPr lang="en-US" sz="1050" dirty="0" err="1" smtClean="0">
                <a:solidFill>
                  <a:schemeClr val="bg2">
                    <a:lumMod val="25000"/>
                  </a:schemeClr>
                </a:solidFill>
              </a:rPr>
              <a:t>etravirine</a:t>
            </a:r>
            <a:r>
              <a:rPr lang="en-US" sz="1050" dirty="0" smtClean="0">
                <a:solidFill>
                  <a:schemeClr val="bg2">
                    <a:lumMod val="25000"/>
                  </a:schemeClr>
                </a:solidFill>
              </a:rPr>
              <a:t> (generic) </a:t>
            </a:r>
          </a:p>
          <a:p>
            <a:r>
              <a:rPr lang="en-US" sz="1050" dirty="0" smtClean="0">
                <a:solidFill>
                  <a:schemeClr val="bg2">
                    <a:lumMod val="25000"/>
                  </a:schemeClr>
                </a:solidFill>
              </a:rPr>
              <a:t>Adverse effects: Elevations in liver function tests</a:t>
            </a:r>
          </a:p>
          <a:p>
            <a:pPr lvl="0">
              <a:buFont typeface="Wingdings" pitchFamily="2" charset="2"/>
              <a:buChar char="v"/>
            </a:pPr>
            <a:r>
              <a:rPr lang="en-US" sz="1050" dirty="0" err="1" smtClean="0">
                <a:solidFill>
                  <a:schemeClr val="bg2">
                    <a:lumMod val="25000"/>
                  </a:schemeClr>
                </a:solidFill>
              </a:rPr>
              <a:t>Edurant</a:t>
            </a:r>
            <a:r>
              <a:rPr lang="en-US" sz="1050" dirty="0" smtClean="0">
                <a:solidFill>
                  <a:schemeClr val="bg2">
                    <a:lumMod val="25000"/>
                  </a:schemeClr>
                </a:solidFill>
              </a:rPr>
              <a:t> (brand name) -   </a:t>
            </a:r>
            <a:r>
              <a:rPr lang="en-US" sz="1050" dirty="0" err="1" smtClean="0">
                <a:solidFill>
                  <a:schemeClr val="bg2">
                    <a:lumMod val="25000"/>
                  </a:schemeClr>
                </a:solidFill>
              </a:rPr>
              <a:t>rilpivirine</a:t>
            </a:r>
            <a:r>
              <a:rPr lang="en-US" sz="1050" dirty="0" smtClean="0">
                <a:solidFill>
                  <a:schemeClr val="bg2">
                    <a:lumMod val="25000"/>
                  </a:schemeClr>
                </a:solidFill>
              </a:rPr>
              <a:t> (generic)</a:t>
            </a:r>
          </a:p>
          <a:p>
            <a:r>
              <a:rPr lang="en-US" sz="1050" dirty="0" smtClean="0">
                <a:solidFill>
                  <a:schemeClr val="bg2">
                    <a:lumMod val="25000"/>
                  </a:schemeClr>
                </a:solidFill>
              </a:rPr>
              <a:t>Adverse effects: Insomnia, depression, elevations in liver function tests and elevations in kidney function tests.</a:t>
            </a:r>
            <a:endParaRPr lang="en-US" sz="105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533400"/>
            <a:ext cx="8763000" cy="6172200"/>
          </a:xfrm>
        </p:spPr>
        <p:txBody>
          <a:bodyPr/>
          <a:lstStyle/>
          <a:p>
            <a:r>
              <a:rPr lang="en-US" b="1" dirty="0" err="1" smtClean="0"/>
              <a:t>Integrase</a:t>
            </a:r>
            <a:r>
              <a:rPr lang="en-US" b="1" dirty="0" smtClean="0"/>
              <a:t> Inhibitors</a:t>
            </a:r>
            <a:r>
              <a:rPr lang="en-US" dirty="0" smtClean="0"/>
              <a:t>: inhibits/blocks the action of enzyme </a:t>
            </a:r>
            <a:r>
              <a:rPr lang="en-US" dirty="0" err="1" smtClean="0"/>
              <a:t>integrase</a:t>
            </a:r>
            <a:r>
              <a:rPr lang="en-US" dirty="0" smtClean="0"/>
              <a:t> which is responsible for inserting the viral genome into the DNA of the host cell.</a:t>
            </a:r>
          </a:p>
          <a:p>
            <a:pPr lvl="0">
              <a:buFont typeface="Wingdings" pitchFamily="2" charset="2"/>
              <a:buChar char="v"/>
            </a:pPr>
            <a:r>
              <a:rPr lang="en-US" dirty="0" err="1" smtClean="0"/>
              <a:t>Stribild</a:t>
            </a:r>
            <a:r>
              <a:rPr lang="en-US" dirty="0" smtClean="0"/>
              <a:t> (brand name) – </a:t>
            </a:r>
            <a:r>
              <a:rPr lang="en-US" dirty="0" err="1" smtClean="0"/>
              <a:t>elvitegravir</a:t>
            </a:r>
            <a:r>
              <a:rPr lang="en-US" dirty="0" smtClean="0"/>
              <a:t> (generic) </a:t>
            </a:r>
          </a:p>
          <a:p>
            <a:r>
              <a:rPr lang="en-US" dirty="0" smtClean="0"/>
              <a:t>Adverse effects: Insomnia, abnormal dreams, </a:t>
            </a:r>
            <a:r>
              <a:rPr lang="en-US" dirty="0" smtClean="0"/>
              <a:t>rash</a:t>
            </a:r>
          </a:p>
          <a:p>
            <a:endParaRPr lang="en-US" dirty="0" smtClean="0"/>
          </a:p>
          <a:p>
            <a:pPr lvl="0">
              <a:buFont typeface="Wingdings" pitchFamily="2" charset="2"/>
              <a:buChar char="v"/>
            </a:pPr>
            <a:r>
              <a:rPr lang="en-US" dirty="0" err="1" smtClean="0"/>
              <a:t>Isentress</a:t>
            </a:r>
            <a:r>
              <a:rPr lang="en-US" dirty="0" smtClean="0"/>
              <a:t> (brand name) - </a:t>
            </a:r>
            <a:r>
              <a:rPr lang="en-US" dirty="0" err="1" smtClean="0"/>
              <a:t>raltegravir</a:t>
            </a:r>
            <a:r>
              <a:rPr lang="en-US" dirty="0" smtClean="0"/>
              <a:t> (generic) </a:t>
            </a:r>
          </a:p>
          <a:p>
            <a:r>
              <a:rPr lang="en-US" dirty="0" smtClean="0"/>
              <a:t>Adverse effects: Nausea, diarrhea, acid indigestion, elevations in amylase and liver function tests, headache, dizziness, abnormal dreams, </a:t>
            </a:r>
            <a:r>
              <a:rPr lang="en-US" dirty="0" err="1" smtClean="0"/>
              <a:t>pruritus</a:t>
            </a:r>
            <a:r>
              <a:rPr lang="en-US" dirty="0" smtClean="0"/>
              <a:t>, rash, fatigue and muscle pain.</a:t>
            </a:r>
          </a:p>
          <a:p>
            <a:r>
              <a:rPr lang="en-US" dirty="0" smtClean="0"/>
              <a:t> </a:t>
            </a:r>
          </a:p>
          <a:p>
            <a:r>
              <a:rPr lang="en-US" b="1" dirty="0" smtClean="0"/>
              <a:t>Protease Inhibitors</a:t>
            </a:r>
            <a:r>
              <a:rPr lang="en-US" dirty="0" smtClean="0"/>
              <a:t>: inhibits/blocks the viral protease enzyme necessary to produce mature </a:t>
            </a:r>
            <a:r>
              <a:rPr lang="en-US" dirty="0" err="1" smtClean="0"/>
              <a:t>virions</a:t>
            </a:r>
            <a:r>
              <a:rPr lang="en-US" dirty="0" smtClean="0"/>
              <a:t>.</a:t>
            </a:r>
          </a:p>
          <a:p>
            <a:pPr lvl="0">
              <a:buFont typeface="Wingdings" pitchFamily="2" charset="2"/>
              <a:buChar char="v"/>
            </a:pPr>
            <a:r>
              <a:rPr lang="en-US" dirty="0" err="1" smtClean="0"/>
              <a:t>Crixivan</a:t>
            </a:r>
            <a:r>
              <a:rPr lang="en-US" dirty="0" smtClean="0"/>
              <a:t> (brand name) – </a:t>
            </a:r>
            <a:r>
              <a:rPr lang="en-US" dirty="0" err="1" smtClean="0"/>
              <a:t>indinavir</a:t>
            </a:r>
            <a:r>
              <a:rPr lang="en-US" dirty="0" smtClean="0"/>
              <a:t> (generic) </a:t>
            </a:r>
          </a:p>
          <a:p>
            <a:r>
              <a:rPr lang="en-US" dirty="0" smtClean="0"/>
              <a:t>Adverse effects: </a:t>
            </a:r>
            <a:r>
              <a:rPr lang="en-US" dirty="0" err="1" smtClean="0"/>
              <a:t>Nephrolithiasis</a:t>
            </a:r>
            <a:r>
              <a:rPr lang="en-US" dirty="0" smtClean="0"/>
              <a:t>, </a:t>
            </a:r>
            <a:r>
              <a:rPr lang="en-US" dirty="0" err="1" smtClean="0"/>
              <a:t>hyperbilirubinemia</a:t>
            </a:r>
            <a:r>
              <a:rPr lang="en-US" dirty="0" smtClean="0"/>
              <a:t>, elevations in liver function tests, dry skin, insomnia and taste perversion</a:t>
            </a:r>
            <a:r>
              <a:rPr lang="en-US" dirty="0" smtClean="0"/>
              <a:t>.</a:t>
            </a:r>
          </a:p>
          <a:p>
            <a:endParaRPr lang="en-US" dirty="0" smtClean="0"/>
          </a:p>
          <a:p>
            <a:pPr lvl="0">
              <a:buFont typeface="Wingdings" pitchFamily="2" charset="2"/>
              <a:buChar char="v"/>
            </a:pPr>
            <a:r>
              <a:rPr lang="en-US" dirty="0" err="1" smtClean="0"/>
              <a:t>Viracept</a:t>
            </a:r>
            <a:r>
              <a:rPr lang="en-US" dirty="0" smtClean="0"/>
              <a:t> (brand name) – </a:t>
            </a:r>
            <a:r>
              <a:rPr lang="en-US" dirty="0" err="1" smtClean="0"/>
              <a:t>nelfinavir</a:t>
            </a:r>
            <a:r>
              <a:rPr lang="en-US" dirty="0" smtClean="0"/>
              <a:t> (generic)</a:t>
            </a:r>
          </a:p>
          <a:p>
            <a:r>
              <a:rPr lang="en-US" dirty="0" smtClean="0"/>
              <a:t>Adverse effects:  Diarrhea, nausea, vomiting, elevations in liver function tests and fatigue</a:t>
            </a:r>
            <a:r>
              <a:rPr lang="en-US" dirty="0" smtClean="0"/>
              <a:t>.</a:t>
            </a:r>
          </a:p>
          <a:p>
            <a:endParaRPr lang="en-US" dirty="0" smtClean="0"/>
          </a:p>
          <a:p>
            <a:pPr lvl="0">
              <a:buFont typeface="Wingdings" pitchFamily="2" charset="2"/>
              <a:buChar char="v"/>
            </a:pPr>
            <a:r>
              <a:rPr lang="en-US" dirty="0" err="1" smtClean="0"/>
              <a:t>Agenerase</a:t>
            </a:r>
            <a:r>
              <a:rPr lang="en-US" dirty="0" smtClean="0"/>
              <a:t> (brand name) – </a:t>
            </a:r>
            <a:r>
              <a:rPr lang="en-US" dirty="0" err="1" smtClean="0"/>
              <a:t>amprenavir</a:t>
            </a:r>
            <a:r>
              <a:rPr lang="en-US" dirty="0" smtClean="0"/>
              <a:t> (generic</a:t>
            </a:r>
            <a:r>
              <a:rPr lang="en-US" dirty="0" smtClean="0"/>
              <a:t>)</a:t>
            </a:r>
            <a:endParaRPr lang="en-US" dirty="0" smtClean="0"/>
          </a:p>
          <a:p>
            <a:r>
              <a:rPr lang="en-US" dirty="0" smtClean="0"/>
              <a:t>Adverse effects: Diarrhea, nausea, vomiting, elevations in liver function tests, rash and </a:t>
            </a:r>
            <a:r>
              <a:rPr lang="en-US" dirty="0" err="1" smtClean="0"/>
              <a:t>hyperlipidemia</a:t>
            </a:r>
            <a:r>
              <a:rPr lang="en-US" dirty="0" smtClean="0"/>
              <a:t>.</a:t>
            </a:r>
          </a:p>
          <a:p>
            <a:endParaRPr lang="en-US" dirty="0" smtClean="0"/>
          </a:p>
          <a:p>
            <a:pPr lvl="0">
              <a:buFont typeface="Wingdings" pitchFamily="2" charset="2"/>
              <a:buChar char="v"/>
            </a:pPr>
            <a:r>
              <a:rPr lang="en-US" dirty="0" err="1" smtClean="0"/>
              <a:t>Norvir</a:t>
            </a:r>
            <a:r>
              <a:rPr lang="en-US" dirty="0" smtClean="0"/>
              <a:t> (brand name) - </a:t>
            </a:r>
            <a:r>
              <a:rPr lang="en-US" dirty="0" err="1" smtClean="0"/>
              <a:t>ritonavir</a:t>
            </a:r>
            <a:r>
              <a:rPr lang="en-US" dirty="0" smtClean="0"/>
              <a:t> (generic</a:t>
            </a:r>
            <a:r>
              <a:rPr lang="en-US" dirty="0" smtClean="0"/>
              <a:t>)</a:t>
            </a:r>
            <a:endParaRPr lang="en-US" dirty="0" smtClean="0"/>
          </a:p>
          <a:p>
            <a:r>
              <a:rPr lang="en-US" dirty="0" smtClean="0"/>
              <a:t>Adverse effects: Diarrhea, nausea, vomiting, </a:t>
            </a:r>
            <a:r>
              <a:rPr lang="en-US" dirty="0" err="1" smtClean="0"/>
              <a:t>dyslipidemia</a:t>
            </a:r>
            <a:r>
              <a:rPr lang="en-US" dirty="0" smtClean="0"/>
              <a:t>, elevations in liver function tests and taste perversion.</a:t>
            </a:r>
          </a:p>
          <a:p>
            <a:endParaRPr lang="en-US" u="sng" dirty="0" smtClean="0"/>
          </a:p>
          <a:p>
            <a:r>
              <a:rPr lang="en-US" u="sng" dirty="0" smtClean="0"/>
              <a:t>First </a:t>
            </a:r>
            <a:r>
              <a:rPr lang="en-US" u="sng" dirty="0" smtClean="0"/>
              <a:t>line drug for Protease inhibitors </a:t>
            </a:r>
            <a:endParaRPr lang="en-US" dirty="0" smtClean="0"/>
          </a:p>
          <a:p>
            <a:pPr lvl="0">
              <a:buFont typeface="Wingdings" pitchFamily="2" charset="2"/>
              <a:buChar char="v"/>
            </a:pPr>
            <a:r>
              <a:rPr lang="en-US" dirty="0" err="1" smtClean="0"/>
              <a:t>Prezista</a:t>
            </a:r>
            <a:r>
              <a:rPr lang="en-US" dirty="0" smtClean="0"/>
              <a:t> (brand name) -  </a:t>
            </a:r>
            <a:r>
              <a:rPr lang="en-US" dirty="0" err="1" smtClean="0"/>
              <a:t>darunavir</a:t>
            </a:r>
            <a:r>
              <a:rPr lang="en-US" dirty="0" smtClean="0"/>
              <a:t> (generic) </a:t>
            </a:r>
          </a:p>
          <a:p>
            <a:r>
              <a:rPr lang="en-US" dirty="0" smtClean="0"/>
              <a:t>Adverse effects: Rash and elevations in liver function tests</a:t>
            </a:r>
            <a:r>
              <a:rPr lang="en-US" dirty="0" smtClean="0"/>
              <a:t>.</a:t>
            </a:r>
          </a:p>
          <a:p>
            <a:endParaRPr lang="en-US" dirty="0" smtClean="0"/>
          </a:p>
          <a:p>
            <a:pPr lvl="0">
              <a:buFont typeface="Wingdings" pitchFamily="2" charset="2"/>
              <a:buChar char="v"/>
            </a:pPr>
            <a:r>
              <a:rPr lang="en-US" dirty="0" err="1" smtClean="0"/>
              <a:t>Reyataz</a:t>
            </a:r>
            <a:r>
              <a:rPr lang="en-US" dirty="0" smtClean="0"/>
              <a:t> (brand name) – </a:t>
            </a:r>
            <a:r>
              <a:rPr lang="en-US" dirty="0" err="1" smtClean="0"/>
              <a:t>atazanavir</a:t>
            </a:r>
            <a:r>
              <a:rPr lang="en-US" dirty="0" smtClean="0"/>
              <a:t> (generic) </a:t>
            </a:r>
            <a:endParaRPr lang="en-US" dirty="0" smtClean="0"/>
          </a:p>
          <a:p>
            <a:r>
              <a:rPr lang="en-US" dirty="0" smtClean="0"/>
              <a:t>Adverse effects: </a:t>
            </a:r>
            <a:r>
              <a:rPr lang="en-US" dirty="0" err="1" smtClean="0"/>
              <a:t>Hyperbilirubinemia</a:t>
            </a:r>
            <a:r>
              <a:rPr lang="en-US" dirty="0" smtClean="0"/>
              <a:t>, jaundice and elevations in liver function tests.</a:t>
            </a:r>
          </a:p>
          <a:p>
            <a:pPr lvl="0"/>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90600"/>
            <a:ext cx="8610600" cy="5486400"/>
          </a:xfrm>
        </p:spPr>
        <p:txBody>
          <a:bodyPr>
            <a:normAutofit/>
          </a:bodyPr>
          <a:lstStyle/>
          <a:p>
            <a:r>
              <a:rPr lang="en-US" sz="1400" dirty="0" smtClean="0">
                <a:hlinkClick r:id="rId2" tooltip="Fixed dose combination (antiretroviral)"/>
              </a:rPr>
              <a:t>Fixed dose combinations</a:t>
            </a:r>
            <a:r>
              <a:rPr lang="en-US" sz="1400" dirty="0" smtClean="0"/>
              <a:t> are multiple antiretroviral drugs combined into a single pill</a:t>
            </a:r>
            <a:r>
              <a:rPr lang="en-US" sz="1400" dirty="0" smtClean="0"/>
              <a:t>.</a:t>
            </a:r>
            <a:endParaRPr lang="en-US" sz="1400" dirty="0" smtClean="0"/>
          </a:p>
          <a:p>
            <a:r>
              <a:rPr lang="en-US" sz="1400" b="1" dirty="0" smtClean="0"/>
              <a:t> </a:t>
            </a:r>
            <a:endParaRPr lang="en-US" sz="1400" dirty="0" smtClean="0"/>
          </a:p>
          <a:p>
            <a:r>
              <a:rPr lang="en-US" sz="1400" b="1" dirty="0" smtClean="0"/>
              <a:t>Brand </a:t>
            </a:r>
            <a:r>
              <a:rPr lang="en-US" sz="1400" b="1" smtClean="0"/>
              <a:t>Names            Drug </a:t>
            </a:r>
            <a:r>
              <a:rPr lang="en-US" sz="1400" b="1" dirty="0" smtClean="0"/>
              <a:t>Names</a:t>
            </a:r>
            <a:endParaRPr lang="en-US" sz="1400" dirty="0" smtClean="0"/>
          </a:p>
          <a:p>
            <a:r>
              <a:rPr lang="en-US" sz="1400" dirty="0" err="1" smtClean="0">
                <a:hlinkClick r:id="rId3" tooltip="Combivir"/>
              </a:rPr>
              <a:t>Combivir</a:t>
            </a:r>
            <a:r>
              <a:rPr lang="en-US" sz="1400" dirty="0" smtClean="0"/>
              <a:t> </a:t>
            </a:r>
            <a:r>
              <a:rPr lang="en-US" sz="1400" dirty="0" smtClean="0"/>
              <a:t>                   </a:t>
            </a:r>
            <a:r>
              <a:rPr lang="en-US" sz="1400" dirty="0" err="1" smtClean="0">
                <a:hlinkClick r:id="rId4" tooltip="Zidovudine"/>
              </a:rPr>
              <a:t>zidovudine</a:t>
            </a:r>
            <a:r>
              <a:rPr lang="en-US" sz="1400" dirty="0" smtClean="0"/>
              <a:t> </a:t>
            </a:r>
            <a:r>
              <a:rPr lang="en-US" sz="1400" dirty="0" smtClean="0"/>
              <a:t>+ </a:t>
            </a:r>
            <a:r>
              <a:rPr lang="en-US" sz="1400" dirty="0" err="1" smtClean="0">
                <a:hlinkClick r:id="rId5" tooltip="Lamivudine"/>
              </a:rPr>
              <a:t>lamivudine</a:t>
            </a:r>
            <a:endParaRPr lang="en-US" sz="1400" dirty="0" smtClean="0"/>
          </a:p>
          <a:p>
            <a:endParaRPr lang="en-US" sz="1400" dirty="0" smtClean="0"/>
          </a:p>
          <a:p>
            <a:r>
              <a:rPr lang="en-US" sz="1400" dirty="0" err="1" smtClean="0">
                <a:hlinkClick r:id="rId6" tooltip="Trizivir"/>
              </a:rPr>
              <a:t>Trizivir</a:t>
            </a:r>
            <a:r>
              <a:rPr lang="en-US" sz="1400" u="sng" dirty="0" smtClean="0"/>
              <a:t>  </a:t>
            </a:r>
            <a:r>
              <a:rPr lang="en-US" sz="1400" dirty="0" smtClean="0"/>
              <a:t>                      </a:t>
            </a:r>
            <a:r>
              <a:rPr lang="en-US" sz="1400" dirty="0" err="1" smtClean="0">
                <a:hlinkClick r:id="rId7" tooltip="Abacavir"/>
              </a:rPr>
              <a:t>abacavir</a:t>
            </a:r>
            <a:r>
              <a:rPr lang="en-US" sz="1400" dirty="0" smtClean="0"/>
              <a:t> </a:t>
            </a:r>
            <a:r>
              <a:rPr lang="en-US" sz="1400" dirty="0" smtClean="0"/>
              <a:t>+ </a:t>
            </a:r>
            <a:r>
              <a:rPr lang="en-US" sz="1400" dirty="0" err="1" smtClean="0">
                <a:hlinkClick r:id="rId4" tooltip="Zidovudine"/>
              </a:rPr>
              <a:t>zidovudine</a:t>
            </a:r>
            <a:r>
              <a:rPr lang="en-US" sz="1400" dirty="0" smtClean="0"/>
              <a:t> + </a:t>
            </a:r>
            <a:r>
              <a:rPr lang="en-US" sz="1400" dirty="0" err="1" smtClean="0">
                <a:hlinkClick r:id="rId5" tooltip="Lamivudine"/>
              </a:rPr>
              <a:t>lamivudine</a:t>
            </a:r>
            <a:endParaRPr lang="en-US" sz="1400" dirty="0" smtClean="0"/>
          </a:p>
          <a:p>
            <a:endParaRPr lang="en-US" sz="1400" dirty="0" smtClean="0"/>
          </a:p>
          <a:p>
            <a:r>
              <a:rPr lang="en-US" sz="1400" dirty="0" err="1" smtClean="0">
                <a:solidFill>
                  <a:schemeClr val="tx2">
                    <a:lumMod val="60000"/>
                    <a:lumOff val="40000"/>
                  </a:schemeClr>
                </a:solidFill>
              </a:rPr>
              <a:t>Kaletra</a:t>
            </a:r>
            <a:r>
              <a:rPr lang="en-US" sz="1400" dirty="0" smtClean="0">
                <a:solidFill>
                  <a:schemeClr val="tx2">
                    <a:lumMod val="60000"/>
                    <a:lumOff val="40000"/>
                  </a:schemeClr>
                </a:solidFill>
              </a:rPr>
              <a:t> </a:t>
            </a:r>
            <a:r>
              <a:rPr lang="en-US" sz="1400" dirty="0" smtClean="0">
                <a:solidFill>
                  <a:schemeClr val="tx2">
                    <a:lumMod val="60000"/>
                    <a:lumOff val="40000"/>
                  </a:schemeClr>
                </a:solidFill>
              </a:rPr>
              <a:t>                       </a:t>
            </a:r>
            <a:r>
              <a:rPr lang="en-US" sz="1400" dirty="0" err="1" smtClean="0">
                <a:solidFill>
                  <a:schemeClr val="tx2">
                    <a:lumMod val="60000"/>
                    <a:lumOff val="40000"/>
                  </a:schemeClr>
                </a:solidFill>
              </a:rPr>
              <a:t>lopinavir</a:t>
            </a:r>
            <a:r>
              <a:rPr lang="en-US" sz="1400" dirty="0" smtClean="0"/>
              <a:t>+ </a:t>
            </a:r>
            <a:r>
              <a:rPr lang="en-US" sz="1400" dirty="0" err="1" smtClean="0">
                <a:hlinkClick r:id="rId8" tooltip="Ritonavir"/>
              </a:rPr>
              <a:t>ritonavir</a:t>
            </a:r>
            <a:endParaRPr lang="en-US" sz="1400" dirty="0" smtClean="0"/>
          </a:p>
          <a:p>
            <a:endParaRPr lang="en-US" sz="1400" dirty="0" smtClean="0"/>
          </a:p>
          <a:p>
            <a:r>
              <a:rPr lang="en-US" sz="1400" dirty="0" err="1" smtClean="0">
                <a:hlinkClick r:id="rId9" tooltip="Epzicom"/>
              </a:rPr>
              <a:t>Epzicom</a:t>
            </a:r>
            <a:r>
              <a:rPr lang="en-US" sz="1400" dirty="0" smtClean="0"/>
              <a:t>                     </a:t>
            </a:r>
            <a:r>
              <a:rPr lang="en-US" sz="1400" dirty="0" err="1" smtClean="0">
                <a:hlinkClick r:id="rId7" tooltip="Abacavir"/>
              </a:rPr>
              <a:t>abacavir</a:t>
            </a:r>
            <a:r>
              <a:rPr lang="en-US" sz="1400" dirty="0" smtClean="0"/>
              <a:t> </a:t>
            </a:r>
            <a:r>
              <a:rPr lang="en-US" sz="1400" dirty="0" smtClean="0"/>
              <a:t>+ </a:t>
            </a:r>
            <a:r>
              <a:rPr lang="en-US" sz="1400" dirty="0" err="1" smtClean="0">
                <a:hlinkClick r:id="rId5" tooltip="Lamivudine"/>
              </a:rPr>
              <a:t>lamivudine</a:t>
            </a:r>
            <a:endParaRPr lang="en-US" sz="1400" dirty="0" smtClean="0"/>
          </a:p>
          <a:p>
            <a:endParaRPr lang="en-US" sz="1400" dirty="0" smtClean="0"/>
          </a:p>
          <a:p>
            <a:r>
              <a:rPr lang="en-US" sz="1400" dirty="0" err="1" smtClean="0">
                <a:hlinkClick r:id="rId10" tooltip="Truvada"/>
              </a:rPr>
              <a:t>Truvada</a:t>
            </a:r>
            <a:r>
              <a:rPr lang="en-US" sz="1400" dirty="0" smtClean="0"/>
              <a:t>                      </a:t>
            </a:r>
            <a:r>
              <a:rPr lang="en-US" sz="1400" dirty="0" err="1" smtClean="0">
                <a:hlinkClick r:id="rId11" tooltip="Tenofovir/emtricitabine"/>
              </a:rPr>
              <a:t>tenofovir</a:t>
            </a:r>
            <a:r>
              <a:rPr lang="en-US" sz="1400" dirty="0" smtClean="0">
                <a:hlinkClick r:id="rId11" tooltip="Tenofovir/emtricitabine"/>
              </a:rPr>
              <a:t>/</a:t>
            </a:r>
            <a:r>
              <a:rPr lang="en-US" sz="1400" dirty="0" err="1" smtClean="0">
                <a:hlinkClick r:id="rId11" tooltip="Tenofovir/emtricitabine"/>
              </a:rPr>
              <a:t>emtricitabine</a:t>
            </a:r>
            <a:endParaRPr lang="en-US" sz="1400" dirty="0" smtClean="0"/>
          </a:p>
          <a:p>
            <a:endParaRPr lang="en-US" sz="1400" dirty="0" smtClean="0"/>
          </a:p>
          <a:p>
            <a:r>
              <a:rPr lang="en-US" sz="1400" dirty="0" err="1" smtClean="0">
                <a:hlinkClick r:id="rId12" tooltip="Atripla"/>
              </a:rPr>
              <a:t>Atripla</a:t>
            </a:r>
            <a:r>
              <a:rPr lang="en-US" sz="1400" dirty="0" smtClean="0"/>
              <a:t>                        </a:t>
            </a:r>
            <a:r>
              <a:rPr lang="en-US" sz="1400" dirty="0" err="1" smtClean="0">
                <a:hlinkClick r:id="rId13" tooltip="Efavirenz"/>
              </a:rPr>
              <a:t>efavirenz</a:t>
            </a:r>
            <a:r>
              <a:rPr lang="en-US" sz="1400" dirty="0" smtClean="0"/>
              <a:t> </a:t>
            </a:r>
            <a:r>
              <a:rPr lang="en-US" sz="1400" dirty="0" smtClean="0"/>
              <a:t>+ </a:t>
            </a:r>
            <a:r>
              <a:rPr lang="en-US" sz="1400" dirty="0" err="1" smtClean="0">
                <a:hlinkClick r:id="rId11" tooltip="Tenofovir/emtricitabine"/>
              </a:rPr>
              <a:t>tenofovir</a:t>
            </a:r>
            <a:r>
              <a:rPr lang="en-US" sz="1400" dirty="0" smtClean="0">
                <a:hlinkClick r:id="rId11" tooltip="Tenofovir/emtricitabine"/>
              </a:rPr>
              <a:t>/</a:t>
            </a:r>
            <a:r>
              <a:rPr lang="en-US" sz="1400" dirty="0" err="1" smtClean="0">
                <a:hlinkClick r:id="rId11" tooltip="Tenofovir/emtricitabine"/>
              </a:rPr>
              <a:t>emtricitabine</a:t>
            </a:r>
            <a:endParaRPr lang="en-US" sz="1400" dirty="0" smtClean="0"/>
          </a:p>
          <a:p>
            <a:endParaRPr lang="en-US" sz="1400" dirty="0" smtClean="0"/>
          </a:p>
          <a:p>
            <a:r>
              <a:rPr lang="en-US" sz="1400" dirty="0" err="1" smtClean="0">
                <a:hlinkClick r:id="rId14" tooltip="Complera"/>
              </a:rPr>
              <a:t>Complera</a:t>
            </a:r>
            <a:r>
              <a:rPr lang="en-US" sz="1400" dirty="0" smtClean="0"/>
              <a:t>                   </a:t>
            </a:r>
            <a:r>
              <a:rPr lang="en-US" sz="1400" dirty="0" err="1" smtClean="0">
                <a:hlinkClick r:id="rId15" tooltip="Rilpivirine"/>
              </a:rPr>
              <a:t>rilpivirine</a:t>
            </a:r>
            <a:r>
              <a:rPr lang="en-US" sz="1400" dirty="0" smtClean="0"/>
              <a:t> </a:t>
            </a:r>
            <a:r>
              <a:rPr lang="en-US" sz="1400" dirty="0" smtClean="0"/>
              <a:t>+ </a:t>
            </a:r>
            <a:r>
              <a:rPr lang="en-US" sz="1400" dirty="0" err="1" smtClean="0">
                <a:hlinkClick r:id="rId11" tooltip="Tenofovir/emtricitabine"/>
              </a:rPr>
              <a:t>tenofovir</a:t>
            </a:r>
            <a:r>
              <a:rPr lang="en-US" sz="1400" dirty="0" smtClean="0">
                <a:hlinkClick r:id="rId11" tooltip="Tenofovir/emtricitabine"/>
              </a:rPr>
              <a:t>/</a:t>
            </a:r>
            <a:r>
              <a:rPr lang="en-US" sz="1400" dirty="0" err="1" smtClean="0">
                <a:hlinkClick r:id="rId11" tooltip="Tenofovir/emtricitabine"/>
              </a:rPr>
              <a:t>emtricitabine</a:t>
            </a:r>
            <a:endParaRPr lang="en-US" sz="1400" dirty="0" smtClean="0"/>
          </a:p>
          <a:p>
            <a:r>
              <a:rPr lang="en-US" sz="1400" dirty="0" smtClean="0"/>
              <a:t> </a:t>
            </a:r>
          </a:p>
          <a:p>
            <a:pPr lvl="0"/>
            <a:r>
              <a:rPr lang="en-US" sz="1400" dirty="0" smtClean="0">
                <a:solidFill>
                  <a:schemeClr val="bg2">
                    <a:lumMod val="25000"/>
                  </a:schemeClr>
                </a:solidFill>
              </a:rPr>
              <a:t>AIDS patients need to take Antibiotics daily to prevent recurrent infection of the bloodstream. (septicemia) </a:t>
            </a:r>
          </a:p>
          <a:p>
            <a:endParaRPr lang="en-US" sz="1400" dirty="0"/>
          </a:p>
        </p:txBody>
      </p:sp>
    </p:spTree>
  </p:cSld>
  <p:clrMapOvr>
    <a:masterClrMapping/>
  </p:clrMapOvr>
</p:sld>
</file>

<file path=ppt/theme/theme1.xml><?xml version="1.0" encoding="utf-8"?>
<a:theme xmlns:a="http://schemas.openxmlformats.org/drawingml/2006/main" name="PM_organic_molecules">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31007B-A76D-4FF3-95F4-4A4380F8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PM_organic_molecules</Template>
  <TotalTime>136</TotalTime>
  <Words>906</Words>
  <Application>Microsoft Office PowerPoint</Application>
  <PresentationFormat>On-screen Show (4:3)</PresentationFormat>
  <Paragraphs>119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Segoe UI</vt:lpstr>
      <vt:lpstr>Footlight MT Light</vt:lpstr>
      <vt:lpstr>Wingdings</vt:lpstr>
      <vt:lpstr>Perpetua</vt:lpstr>
      <vt:lpstr>Arial Narrow</vt:lpstr>
      <vt:lpstr>Calibri</vt:lpstr>
      <vt:lpstr>PM_organic_molecules</vt:lpstr>
      <vt:lpstr>Drugs for HIV/AIDS management</vt:lpstr>
      <vt:lpstr>Antiretrovirals (ARVs)</vt:lpstr>
      <vt:lpstr>        Human immunodeficiency virus / Acquired                  immunodeficiency syndrome                            ( HIV / AIDS )</vt:lpstr>
      <vt:lpstr>                               HIV/AIDS Drugs:     oral/dental side effects and effects on dental treatment </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for HIV/AIDS management</dc:title>
  <dc:creator>Owner</dc:creator>
  <cp:lastModifiedBy>Owner</cp:lastModifiedBy>
  <cp:revision>25</cp:revision>
  <dcterms:created xsi:type="dcterms:W3CDTF">2014-08-02T03:09:59Z</dcterms:created>
  <dcterms:modified xsi:type="dcterms:W3CDTF">2014-08-03T19:37:45Z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TC018572739991</vt:lpwstr>
  </property>
</Properties>
</file>