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0B18-A203-4A8A-8194-64E6B6B5D20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337F-9A85-4166-A35C-06A6F012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2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0B18-A203-4A8A-8194-64E6B6B5D20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337F-9A85-4166-A35C-06A6F012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2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0B18-A203-4A8A-8194-64E6B6B5D20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337F-9A85-4166-A35C-06A6F012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0B18-A203-4A8A-8194-64E6B6B5D20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337F-9A85-4166-A35C-06A6F012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8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0B18-A203-4A8A-8194-64E6B6B5D20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337F-9A85-4166-A35C-06A6F012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0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0B18-A203-4A8A-8194-64E6B6B5D20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337F-9A85-4166-A35C-06A6F012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2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0B18-A203-4A8A-8194-64E6B6B5D20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337F-9A85-4166-A35C-06A6F012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6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0B18-A203-4A8A-8194-64E6B6B5D20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337F-9A85-4166-A35C-06A6F012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6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0B18-A203-4A8A-8194-64E6B6B5D20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337F-9A85-4166-A35C-06A6F012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0B18-A203-4A8A-8194-64E6B6B5D20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337F-9A85-4166-A35C-06A6F012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1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0B18-A203-4A8A-8194-64E6B6B5D20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337F-9A85-4166-A35C-06A6F012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3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40B18-A203-4A8A-8194-64E6B6B5D20A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337F-9A85-4166-A35C-06A6F012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7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0"/>
            <a:ext cx="6096000" cy="384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Mass Balance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57200" y="838200"/>
            <a:ext cx="99060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= Out</a:t>
            </a:r>
          </a:p>
          <a:p>
            <a:r>
              <a:rPr lang="en-US" dirty="0" smtClean="0"/>
              <a:t>Total waste(Food) Remaining = In – Out </a:t>
            </a:r>
            <a:r>
              <a:rPr lang="en-US" dirty="0" smtClean="0"/>
              <a:t>–</a:t>
            </a:r>
            <a:r>
              <a:rPr lang="en-US" dirty="0" smtClean="0"/>
              <a:t> Decomposition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2"/>
              <p:cNvSpPr txBox="1">
                <a:spLocks/>
              </p:cNvSpPr>
              <p:nvPr/>
            </p:nvSpPr>
            <p:spPr>
              <a:xfrm>
                <a:off x="-25494" y="2118911"/>
                <a:ext cx="9105340" cy="1828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900" dirty="0" smtClean="0"/>
                  <a:t>Restaurant</a:t>
                </a:r>
              </a:p>
              <a:p>
                <a:r>
                  <a:rPr lang="en-US" sz="27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700"/>
                        </m:ctrlPr>
                      </m:sSubPr>
                      <m:e>
                        <m:r>
                          <a:rPr lang="en-US" sz="2700"/>
                          <m:t>𝐹</m:t>
                        </m:r>
                      </m:e>
                      <m:sub>
                        <m:r>
                          <a:rPr lang="en-US" sz="2700"/>
                          <m:t>𝑅</m:t>
                        </m:r>
                      </m:sub>
                    </m:sSub>
                    <m:d>
                      <m:dPr>
                        <m:ctrlPr>
                          <a:rPr lang="en-US" sz="2700"/>
                        </m:ctrlPr>
                      </m:dPr>
                      <m:e>
                        <m:r>
                          <a:rPr lang="en-US" sz="2700"/>
                          <m:t>𝑡</m:t>
                        </m:r>
                      </m:e>
                    </m:d>
                    <m:r>
                      <a:rPr lang="en-US" sz="2700"/>
                      <m:t>= </m:t>
                    </m:r>
                    <m:f>
                      <m:fPr>
                        <m:ctrlPr>
                          <a:rPr lang="en-US" sz="2700"/>
                        </m:ctrlPr>
                      </m:fPr>
                      <m:num>
                        <m:eqArr>
                          <m:eqArrPr>
                            <m:ctrlPr>
                              <a:rPr lang="en-US" sz="2700"/>
                            </m:ctrlPr>
                          </m:eqArrPr>
                          <m:e>
                            <m:r>
                              <a:rPr lang="en-US" sz="2700"/>
                              <m:t>𝑀𝑆𝑊</m:t>
                            </m:r>
                            <m:r>
                              <a:rPr lang="en-US" sz="2700"/>
                              <m:t> </m:t>
                            </m:r>
                            <m:r>
                              <a:rPr lang="en-US" sz="2700"/>
                              <m:t>𝑐𝑜𝑚𝑝𝑜𝑛𝑒𝑛𝑡𝑠</m:t>
                            </m:r>
                            <m:r>
                              <a:rPr lang="en-US" sz="2700"/>
                              <m:t> →% </m:t>
                            </m:r>
                            <m:r>
                              <a:rPr lang="en-US" sz="2700"/>
                              <m:t>𝑜𝑓</m:t>
                            </m:r>
                            <m:r>
                              <a:rPr lang="en-US" sz="2700"/>
                              <m:t> </m:t>
                            </m:r>
                            <m:r>
                              <a:rPr lang="en-US" sz="2700"/>
                              <m:t>𝑓𝑜𝑜𝑑𝑠</m:t>
                            </m:r>
                          </m:e>
                          <m:e>
                            <m:r>
                              <a:rPr lang="en-US" sz="2700"/>
                              <m:t>𝑉𝑜𝑙𝑢𝑚𝑒</m:t>
                            </m:r>
                            <m:r>
                              <a:rPr lang="en-US" sz="2700"/>
                              <m:t> ( </m:t>
                            </m:r>
                            <m:r>
                              <a:rPr lang="en-US" sz="2700"/>
                              <m:t>𝑤𝑒𝑖𝑔h𝑡</m:t>
                            </m:r>
                            <m:r>
                              <a:rPr lang="en-US" sz="2700"/>
                              <m:t> </m:t>
                            </m:r>
                            <m:r>
                              <a:rPr lang="en-US" sz="2700"/>
                              <m:t>𝑖𝑠</m:t>
                            </m:r>
                            <m:r>
                              <a:rPr lang="en-US" sz="2700"/>
                              <m:t> </m:t>
                            </m:r>
                            <m:r>
                              <a:rPr lang="en-US" sz="2700"/>
                              <m:t>𝑓𝑜𝑢𝑛𝑑</m:t>
                            </m:r>
                            <m:r>
                              <a:rPr lang="en-US" sz="2700"/>
                              <m:t> </m:t>
                            </m:r>
                            <m:r>
                              <a:rPr lang="en-US" sz="2700"/>
                              <m:t>𝑡h𝑟𝑜𝑢𝑔h</m:t>
                            </m:r>
                            <m:r>
                              <a:rPr lang="en-US" sz="2700"/>
                              <m:t> </m:t>
                            </m:r>
                            <m:r>
                              <a:rPr lang="en-US" sz="2700"/>
                              <m:t>𝑑𝑒𝑛𝑠𝑖𝑡𝑦</m:t>
                            </m:r>
                            <m:r>
                              <a:rPr lang="en-US" sz="2700"/>
                              <m:t>) </m:t>
                            </m:r>
                          </m:e>
                        </m:eqArr>
                      </m:num>
                      <m:den>
                        <m:r>
                          <a:rPr lang="en-US" sz="2700"/>
                          <m:t>𝑑𝑎𝑦</m:t>
                        </m:r>
                      </m:den>
                    </m:f>
                    <m:r>
                      <a:rPr lang="en-US" sz="2700"/>
                      <m:t> − </m:t>
                    </m:r>
                    <m:f>
                      <m:fPr>
                        <m:ctrlPr>
                          <a:rPr lang="en-US" sz="2700"/>
                        </m:ctrlPr>
                      </m:fPr>
                      <m:num>
                        <m:r>
                          <a:rPr lang="en-US" sz="2700"/>
                          <m:t>𝐹𝑜𝑜𝑑</m:t>
                        </m:r>
                        <m:r>
                          <a:rPr lang="en-US" sz="2700"/>
                          <m:t> </m:t>
                        </m:r>
                        <m:r>
                          <a:rPr lang="en-US" sz="2700"/>
                          <m:t>𝑑𝑒𝑐𝑜𝑚𝑝𝑜𝑠𝑖𝑡𝑖𝑜𝑛</m:t>
                        </m:r>
                        <m:r>
                          <a:rPr lang="en-US" sz="2700"/>
                          <m:t> </m:t>
                        </m:r>
                        <m:r>
                          <a:rPr lang="en-US" sz="2700"/>
                          <m:t>𝑟𝑎𝑡𝑒</m:t>
                        </m:r>
                      </m:num>
                      <m:den>
                        <m:r>
                          <a:rPr lang="en-US" sz="2700"/>
                          <m:t>𝑑𝑎𝑦</m:t>
                        </m:r>
                      </m:den>
                    </m:f>
                  </m:oMath>
                </a14:m>
                <a:endParaRPr lang="en-US" sz="2700" dirty="0"/>
              </a:p>
            </p:txBody>
          </p:sp>
        </mc:Choice>
        <mc:Fallback>
          <p:sp>
            <p:nvSpPr>
              <p:cNvPr id="4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494" y="2118911"/>
                <a:ext cx="9105340" cy="1828800"/>
              </a:xfrm>
              <a:prstGeom prst="rect">
                <a:avLst/>
              </a:prstGeom>
              <a:blipFill rotWithShape="1">
                <a:blip r:embed="rId2"/>
                <a:stretch>
                  <a:fillRect t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ubtitle 2"/>
              <p:cNvSpPr txBox="1">
                <a:spLocks/>
              </p:cNvSpPr>
              <p:nvPr/>
            </p:nvSpPr>
            <p:spPr>
              <a:xfrm>
                <a:off x="169208" y="4377257"/>
                <a:ext cx="9906000" cy="1219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2700" dirty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700"/>
                      <m:t>treet</m:t>
                    </m:r>
                    <m:r>
                      <a:rPr lang="en-US" sz="2700"/>
                      <m:t> ( </m:t>
                    </m:r>
                    <m:r>
                      <m:rPr>
                        <m:sty m:val="p"/>
                      </m:rPr>
                      <a:rPr lang="en-US" sz="2700"/>
                      <m:t>People</m:t>
                    </m:r>
                    <m:r>
                      <a:rPr lang="en-US" sz="2700"/>
                      <m:t>)</m:t>
                    </m:r>
                    <m:sSub>
                      <m:sSubPr>
                        <m:ctrlPr>
                          <a:rPr lang="en-US" sz="2700"/>
                        </m:ctrlPr>
                      </m:sSubPr>
                      <m:e>
                        <m:r>
                          <a:rPr lang="en-US" sz="2700"/>
                          <m:t>𝐹</m:t>
                        </m:r>
                      </m:e>
                      <m:sub>
                        <m:r>
                          <a:rPr lang="en-US" sz="2700"/>
                          <m:t>𝑃</m:t>
                        </m:r>
                      </m:sub>
                    </m:sSub>
                    <m:d>
                      <m:dPr>
                        <m:ctrlPr>
                          <a:rPr lang="en-US" sz="2700"/>
                        </m:ctrlPr>
                      </m:dPr>
                      <m:e>
                        <m:r>
                          <a:rPr lang="en-US" sz="2700"/>
                          <m:t>𝑡</m:t>
                        </m:r>
                      </m:e>
                    </m:d>
                    <m:r>
                      <a:rPr lang="en-US" sz="2700"/>
                      <m:t>=</m:t>
                    </m:r>
                  </m:oMath>
                </a14:m>
                <a:endParaRPr lang="en-US" sz="2700" dirty="0"/>
              </a:p>
            </p:txBody>
          </p:sp>
        </mc:Choice>
        <mc:Fallback>
          <p:sp>
            <p:nvSpPr>
              <p:cNvPr id="5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08" y="4377257"/>
                <a:ext cx="9906000" cy="1219200"/>
              </a:xfrm>
              <a:prstGeom prst="rect">
                <a:avLst/>
              </a:prstGeom>
              <a:blipFill rotWithShape="1">
                <a:blip r:embed="rId3"/>
                <a:stretch>
                  <a:fillRect l="-1169" t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ubtitle 2"/>
              <p:cNvSpPr txBox="1">
                <a:spLocks/>
              </p:cNvSpPr>
              <p:nvPr/>
            </p:nvSpPr>
            <p:spPr>
              <a:xfrm>
                <a:off x="169208" y="5202570"/>
                <a:ext cx="7543800" cy="7877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2700" dirty="0" smtClean="0"/>
                  <a:t>Bench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700"/>
                        </m:ctrlPr>
                      </m:sSubPr>
                      <m:e>
                        <m:r>
                          <a:rPr lang="en-US" sz="2700"/>
                          <m:t>𝐹</m:t>
                        </m:r>
                      </m:e>
                      <m:sub>
                        <m:r>
                          <a:rPr lang="en-US" sz="2700"/>
                          <m:t>𝐵</m:t>
                        </m:r>
                      </m:sub>
                    </m:sSub>
                    <m:d>
                      <m:dPr>
                        <m:ctrlPr>
                          <a:rPr lang="en-US" sz="2700"/>
                        </m:ctrlPr>
                      </m:dPr>
                      <m:e>
                        <m:r>
                          <a:rPr lang="en-US" sz="2700"/>
                          <m:t>𝑡</m:t>
                        </m:r>
                      </m:e>
                    </m:d>
                    <m:r>
                      <a:rPr lang="en-US" sz="2700"/>
                      <m:t>=</m:t>
                    </m:r>
                  </m:oMath>
                </a14:m>
                <a:endParaRPr lang="en-US" sz="2700" dirty="0"/>
              </a:p>
            </p:txBody>
          </p:sp>
        </mc:Choice>
        <mc:Fallback>
          <p:sp>
            <p:nvSpPr>
              <p:cNvPr id="6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08" y="5202570"/>
                <a:ext cx="7543800" cy="787774"/>
              </a:xfrm>
              <a:prstGeom prst="rect">
                <a:avLst/>
              </a:prstGeom>
              <a:blipFill rotWithShape="1">
                <a:blip r:embed="rId4"/>
                <a:stretch>
                  <a:fillRect l="-1536" t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Subtitle 2"/>
              <p:cNvSpPr txBox="1">
                <a:spLocks/>
              </p:cNvSpPr>
              <p:nvPr/>
            </p:nvSpPr>
            <p:spPr>
              <a:xfrm>
                <a:off x="169208" y="5943600"/>
                <a:ext cx="8715936" cy="66294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Trash can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        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18% </m:t>
                        </m:r>
                        <m:r>
                          <a:rPr lang="en-US" b="0" i="1" smtClean="0">
                            <a:latin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𝑡𝑜𝑡𝑎𝑙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𝑡𝑟𝑎𝑠h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𝑑𝑎𝑦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    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𝐹𝑜𝑜𝑑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𝑤𝑒𝑖𝑔h𝑡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𝑙𝑜𝑠𝑠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𝑑𝑎𝑦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08" y="5943600"/>
                <a:ext cx="8715936" cy="662940"/>
              </a:xfrm>
              <a:prstGeom prst="rect">
                <a:avLst/>
              </a:prstGeom>
              <a:blipFill rotWithShape="1">
                <a:blip r:embed="rId5"/>
                <a:stretch>
                  <a:fillRect l="-1259" t="-6422" b="-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Elbow Connector 10"/>
          <p:cNvCxnSpPr/>
          <p:nvPr/>
        </p:nvCxnSpPr>
        <p:spPr>
          <a:xfrm>
            <a:off x="3941108" y="4639789"/>
            <a:ext cx="914400" cy="554371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98308" y="5202570"/>
            <a:ext cx="0" cy="28383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432942" y="5486400"/>
            <a:ext cx="196536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Subtitle 2"/>
          <p:cNvSpPr txBox="1">
            <a:spLocks/>
          </p:cNvSpPr>
          <p:nvPr/>
        </p:nvSpPr>
        <p:spPr>
          <a:xfrm>
            <a:off x="4855508" y="4914018"/>
            <a:ext cx="3831292" cy="505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700" dirty="0" smtClean="0"/>
              <a:t>Just location is different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584142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Mass Balance</vt:lpstr>
    </vt:vector>
  </TitlesOfParts>
  <Company>NYCCT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Balance</dc:title>
  <dc:creator>Student</dc:creator>
  <cp:lastModifiedBy>Student</cp:lastModifiedBy>
  <cp:revision>2</cp:revision>
  <dcterms:created xsi:type="dcterms:W3CDTF">2013-11-21T16:41:36Z</dcterms:created>
  <dcterms:modified xsi:type="dcterms:W3CDTF">2013-11-21T16:57:57Z</dcterms:modified>
</cp:coreProperties>
</file>