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30061-FDAC-4F22-935C-9A7959F71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4096012"/>
            <a:ext cx="8915399" cy="3118212"/>
          </a:xfrm>
        </p:spPr>
        <p:txBody>
          <a:bodyPr>
            <a:normAutofit/>
          </a:bodyPr>
          <a:lstStyle/>
          <a:p>
            <a:r>
              <a:rPr lang="en-US" b="1" dirty="0"/>
              <a:t>Ectodermal dysplasia</a:t>
            </a:r>
            <a:br>
              <a:rPr lang="en-US" b="1" dirty="0"/>
            </a:b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52ED7C-46EF-495C-A64A-9C166828B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340" y="203743"/>
            <a:ext cx="6400510" cy="32252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9C4E805-0168-42C9-94D9-70FF200A685C}"/>
              </a:ext>
            </a:extLst>
          </p:cNvPr>
          <p:cNvSpPr/>
          <p:nvPr/>
        </p:nvSpPr>
        <p:spPr>
          <a:xfrm>
            <a:off x="7832942" y="3632549"/>
            <a:ext cx="6096000" cy="7727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Genetic disorders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Caused by mutations in various genes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A80E9C-3349-4CBF-A5D3-C70DDDD65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011" y="250522"/>
            <a:ext cx="2407607" cy="419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9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8569EF-246D-471D-9F55-703C7E5A1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096" y="847138"/>
            <a:ext cx="7117785" cy="534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3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0973B5-6846-4696-8CDA-61D454B3D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57" y="250521"/>
            <a:ext cx="5456911" cy="3527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412237-288E-4F0D-BF9A-15273794E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841" y="250522"/>
            <a:ext cx="5079174" cy="32833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76810F-550C-4292-B7F8-42A59E807EF7}"/>
              </a:ext>
            </a:extLst>
          </p:cNvPr>
          <p:cNvSpPr/>
          <p:nvPr/>
        </p:nvSpPr>
        <p:spPr>
          <a:xfrm>
            <a:off x="1636733" y="4065239"/>
            <a:ext cx="8822499" cy="2611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Abnormal nails.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Abnormal or missing teeth, or fewer than normal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Cleft lip.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Decreased skin color (pigment)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Large forehead.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 nasal bridge.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Thin, sparse hair.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E42253-6A7C-40B6-8374-DFD55F2F8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0429" y="3778104"/>
            <a:ext cx="3886614" cy="282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2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8E7DFA-4EFC-4373-90C8-BCBB62574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620"/>
            <a:ext cx="6423474" cy="48099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68B85F-1C87-4EBF-88B7-40CD64B1D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523" y="319023"/>
            <a:ext cx="5314986" cy="363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86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074DA1-F1D9-4C61-8715-3BD356B53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241" y="150688"/>
            <a:ext cx="4037848" cy="3019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3FA2A2-F89C-4D02-95A9-276BF5EF4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330" y="271406"/>
            <a:ext cx="3503765" cy="30198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ECF3FE-B239-4086-B1C6-F69077BF50D0}"/>
              </a:ext>
            </a:extLst>
          </p:cNvPr>
          <p:cNvSpPr/>
          <p:nvPr/>
        </p:nvSpPr>
        <p:spPr>
          <a:xfrm>
            <a:off x="538619" y="3170495"/>
            <a:ext cx="6726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Ectodermal dysplasia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cannot </a:t>
            </a:r>
            <a:r>
              <a:rPr lang="en-US" sz="2400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 </a:t>
            </a:r>
            <a:r>
              <a:rPr lang="en-US" sz="2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cured</a:t>
            </a:r>
            <a:r>
              <a:rPr lang="en-US" sz="2400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but the symptoms </a:t>
            </a:r>
            <a:r>
              <a:rPr lang="en-US" sz="24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en-US" sz="2400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be treated or managed.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66F4DE-005C-4F49-897D-4C2E84FE0AB6}"/>
              </a:ext>
            </a:extLst>
          </p:cNvPr>
          <p:cNvSpPr/>
          <p:nvPr/>
        </p:nvSpPr>
        <p:spPr>
          <a:xfrm>
            <a:off x="1456468" y="482388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Roboto"/>
              </a:rPr>
              <a:t>Treatment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 of ectodermal dysplasia may include special </a:t>
            </a:r>
            <a:r>
              <a:rPr lang="en-US" b="1" dirty="0">
                <a:solidFill>
                  <a:srgbClr val="222222"/>
                </a:solidFill>
                <a:latin typeface="Roboto"/>
              </a:rPr>
              <a:t>hair care formulas or wigs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, removal of ear and nose concretions, and dental evaluations and treatment </a:t>
            </a:r>
            <a:r>
              <a:rPr lang="en-US" b="1" dirty="0">
                <a:solidFill>
                  <a:srgbClr val="222222"/>
                </a:solidFill>
                <a:latin typeface="Roboto"/>
              </a:rPr>
              <a:t>(restorations, dental implants, or dentures).</a:t>
            </a:r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F25E6B-27C3-4420-B3A7-02023D317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468" y="4425189"/>
            <a:ext cx="4565393" cy="199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37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5F6C3A-29AC-4B96-96FE-D35537DC9193}"/>
              </a:ext>
            </a:extLst>
          </p:cNvPr>
          <p:cNvSpPr/>
          <p:nvPr/>
        </p:nvSpPr>
        <p:spPr>
          <a:xfrm>
            <a:off x="1737312" y="503768"/>
            <a:ext cx="70214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Neural tube defects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4B682F-FEA9-4517-B67F-760FB520A261}"/>
              </a:ext>
            </a:extLst>
          </p:cNvPr>
          <p:cNvSpPr/>
          <p:nvPr/>
        </p:nvSpPr>
        <p:spPr>
          <a:xfrm>
            <a:off x="1816267" y="172849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Neural tube defects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are birth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defects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of the brain, spine, or spinal cord. They happen in the first month of pregnancy.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6F178A-6819-4B1B-BAFE-50721F0AC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067" y="3429000"/>
            <a:ext cx="6247292" cy="2958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D1C773-7264-4FCD-A65A-E89F09010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522" y="3429000"/>
            <a:ext cx="3952527" cy="31221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8098BC-6327-4EA5-992C-FB9CAE79E52C}"/>
              </a:ext>
            </a:extLst>
          </p:cNvPr>
          <p:cNvSpPr/>
          <p:nvPr/>
        </p:nvSpPr>
        <p:spPr>
          <a:xfrm>
            <a:off x="5772067" y="6347875"/>
            <a:ext cx="156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Spina Bifida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35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F27143-ECAD-4317-BD41-0B0E9A34B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465" y="122180"/>
            <a:ext cx="4328378" cy="42395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46765F-6A9F-4B3F-AAB6-4F21AE5D35CE}"/>
              </a:ext>
            </a:extLst>
          </p:cNvPr>
          <p:cNvSpPr/>
          <p:nvPr/>
        </p:nvSpPr>
        <p:spPr>
          <a:xfrm>
            <a:off x="225468" y="187890"/>
            <a:ext cx="7215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Neural tube defects - Spina Bifida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F95AD0-2686-4F42-8C4F-DAD5E2F3450E}"/>
              </a:ext>
            </a:extLst>
          </p:cNvPr>
          <p:cNvSpPr/>
          <p:nvPr/>
        </p:nvSpPr>
        <p:spPr>
          <a:xfrm>
            <a:off x="733501" y="1626265"/>
            <a:ext cx="6707168" cy="2174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Spina Bifida-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 most common of a group of birth defects known as neural tube defects, which </a:t>
            </a:r>
            <a:r>
              <a:rPr lang="en-US" sz="20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affect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the central </a:t>
            </a:r>
            <a:r>
              <a:rPr lang="en-US" sz="20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nervous system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(brain and spinal cord). </a:t>
            </a:r>
            <a:r>
              <a:rPr lang="en-US" sz="20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Spina bifida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begins in the womb, when the tissues that fold to form the neural tube do not close or do not stay closed completely.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04E09E-77F2-4F1D-88E3-D197828937BB}"/>
              </a:ext>
            </a:extLst>
          </p:cNvPr>
          <p:cNvSpPr/>
          <p:nvPr/>
        </p:nvSpPr>
        <p:spPr>
          <a:xfrm>
            <a:off x="1355536" y="432105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Caused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by a combination of multiple genes and multiple environmental factors</a:t>
            </a: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folic acid deficiency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maternal insulin dependent diabetes,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maternal use of certain anticonvulsant medications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71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932902-6986-4D95-B470-330D7B22FFA5}"/>
              </a:ext>
            </a:extLst>
          </p:cNvPr>
          <p:cNvSpPr/>
          <p:nvPr/>
        </p:nvSpPr>
        <p:spPr>
          <a:xfrm>
            <a:off x="2091847" y="1102290"/>
            <a:ext cx="70521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weakness or paralysis in the legs.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urinary incontinence.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bowel incontinence.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lack of sensation in the skin.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build up of cerebrospinal fluid (CSF), leading to hydrocephalus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possibly brain damage.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Death</a:t>
            </a:r>
            <a:endParaRPr lang="en-US" b="0" i="0" dirty="0">
              <a:solidFill>
                <a:srgbClr val="22222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EB5543-1ACC-4333-B3AB-7C64E9121FF6}"/>
              </a:ext>
            </a:extLst>
          </p:cNvPr>
          <p:cNvSpPr/>
          <p:nvPr/>
        </p:nvSpPr>
        <p:spPr>
          <a:xfrm>
            <a:off x="1913934" y="250614"/>
            <a:ext cx="2874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 </a:t>
            </a:r>
            <a:r>
              <a:rPr lang="en-US" sz="28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symptoms</a:t>
            </a:r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4C68C8-999B-4798-9C09-2A2D1000B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342" y="3429001"/>
            <a:ext cx="3539908" cy="28319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610349-5D5E-42A2-9C2E-504F4132B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187" y="455200"/>
            <a:ext cx="2420318" cy="37159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7ADD66-2499-4ED4-BFD2-D7B45B2BB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727" y="3669319"/>
            <a:ext cx="4017621" cy="267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20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8BB6B0-657E-4268-8253-EA8FCEB14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869" y="203808"/>
            <a:ext cx="4090434" cy="41245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738463-8276-49BF-B895-1577D3BE8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408" y="4441096"/>
            <a:ext cx="4422895" cy="22353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668C79-1159-4E1A-B698-FB77DDDCA1D9}"/>
              </a:ext>
            </a:extLst>
          </p:cNvPr>
          <p:cNvSpPr/>
          <p:nvPr/>
        </p:nvSpPr>
        <p:spPr>
          <a:xfrm>
            <a:off x="1564187" y="450948"/>
            <a:ext cx="6096000" cy="11233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Neural tube defects</a:t>
            </a:r>
            <a:r>
              <a:rPr lang="en-US" sz="2000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are usually diagnosed before the infant is born, through lab or imaging tests.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Spina bifida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surgery can be done in 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utero.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FBC92E-F342-4EA7-B55E-268123BE3171}"/>
              </a:ext>
            </a:extLst>
          </p:cNvPr>
          <p:cNvSpPr/>
          <p:nvPr/>
        </p:nvSpPr>
        <p:spPr>
          <a:xfrm>
            <a:off x="1175046" y="4779145"/>
            <a:ext cx="6096000" cy="15592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recovery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surgery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babies may need long-term care to help treat any underlying conditions that result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their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spina bifida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Those with paralysis may eventually need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walking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aids like leg braces, walkers, or a wheelchair.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5F37BF-C6E0-45F2-9BB2-13E9E0354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472" y="1836743"/>
            <a:ext cx="4623671" cy="260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8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5FF2FA-89B5-4A49-B760-A10FC00AD069}"/>
              </a:ext>
            </a:extLst>
          </p:cNvPr>
          <p:cNvSpPr/>
          <p:nvPr/>
        </p:nvSpPr>
        <p:spPr>
          <a:xfrm>
            <a:off x="1587826" y="463556"/>
            <a:ext cx="41921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Spina bifida</a:t>
            </a: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is best </a:t>
            </a:r>
            <a:r>
              <a:rPr lang="en-US" sz="24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prevented by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F1F016-F99E-4BE3-8A75-35DAC1B193CB}"/>
              </a:ext>
            </a:extLst>
          </p:cNvPr>
          <p:cNvSpPr/>
          <p:nvPr/>
        </p:nvSpPr>
        <p:spPr>
          <a:xfrm>
            <a:off x="1587826" y="167786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Getting enough </a:t>
            </a:r>
            <a:r>
              <a:rPr lang="en-US" b="1" dirty="0"/>
              <a:t>Folic acid</a:t>
            </a:r>
            <a:r>
              <a:rPr lang="en-US" dirty="0"/>
              <a:t> </a:t>
            </a:r>
            <a:r>
              <a:rPr lang="en-US" b="1" dirty="0"/>
              <a:t>a B vitamin</a:t>
            </a:r>
            <a:r>
              <a:rPr lang="en-US" dirty="0"/>
              <a:t>. It helps the body make healthy new cells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before and during pregnancy.</a:t>
            </a:r>
          </a:p>
          <a:p>
            <a:endParaRPr lang="en-US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Risk of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neural tube defects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could be reduced by up to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70%.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CC2A66-1B15-4310-AB61-172C889E0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232" y="3751827"/>
            <a:ext cx="4913407" cy="26426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DA1403-C5A6-43A5-A615-6060BDDBA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82" y="3915559"/>
            <a:ext cx="3719317" cy="22315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4A8D35-E20C-411C-B816-C13DF9198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4926" y="463556"/>
            <a:ext cx="3962400" cy="264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7290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160</TotalTime>
  <Words>366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Century Gothic</vt:lpstr>
      <vt:lpstr>Roboto</vt:lpstr>
      <vt:lpstr>Symbol</vt:lpstr>
      <vt:lpstr>Tahoma</vt:lpstr>
      <vt:lpstr>Times New Roman</vt:lpstr>
      <vt:lpstr>Wingdings 3</vt:lpstr>
      <vt:lpstr>Wisp</vt:lpstr>
      <vt:lpstr>Ectodermal dysplasia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Ectodermal dysplasia</dc:title>
  <dc:creator>qualitydental</dc:creator>
  <cp:lastModifiedBy>qualitydental</cp:lastModifiedBy>
  <cp:revision>15</cp:revision>
  <dcterms:created xsi:type="dcterms:W3CDTF">2020-01-10T20:34:51Z</dcterms:created>
  <dcterms:modified xsi:type="dcterms:W3CDTF">2020-01-10T23:15:51Z</dcterms:modified>
</cp:coreProperties>
</file>