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0" r:id="rId3"/>
    <p:sldId id="281" r:id="rId4"/>
    <p:sldId id="282" r:id="rId5"/>
    <p:sldId id="283" r:id="rId6"/>
    <p:sldId id="257" r:id="rId7"/>
    <p:sldId id="270" r:id="rId8"/>
    <p:sldId id="271" r:id="rId9"/>
    <p:sldId id="266" r:id="rId10"/>
    <p:sldId id="272" r:id="rId11"/>
    <p:sldId id="269" r:id="rId12"/>
    <p:sldId id="267" r:id="rId13"/>
    <p:sldId id="274" r:id="rId14"/>
    <p:sldId id="275" r:id="rId15"/>
    <p:sldId id="276" r:id="rId16"/>
    <p:sldId id="258" r:id="rId17"/>
    <p:sldId id="268" r:id="rId18"/>
    <p:sldId id="273" r:id="rId19"/>
    <p:sldId id="277" r:id="rId20"/>
    <p:sldId id="259" r:id="rId21"/>
    <p:sldId id="260" r:id="rId22"/>
    <p:sldId id="262" r:id="rId23"/>
    <p:sldId id="263" r:id="rId24"/>
    <p:sldId id="261" r:id="rId25"/>
    <p:sldId id="264" r:id="rId26"/>
    <p:sldId id="265"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5" autoAdjust="0"/>
  </p:normalViewPr>
  <p:slideViewPr>
    <p:cSldViewPr>
      <p:cViewPr varScale="1">
        <p:scale>
          <a:sx n="77" d="100"/>
          <a:sy n="77" d="100"/>
        </p:scale>
        <p:origin x="139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Con-Ed Expenses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OPERATING COSTS</c:v>
                </c:pt>
              </c:strCache>
            </c:strRef>
          </c:tx>
          <c:spPr>
            <a:solidFill>
              <a:schemeClr val="accent1"/>
            </a:solidFill>
            <a:ln>
              <a:noFill/>
            </a:ln>
            <a:effectLst/>
            <a:sp3d/>
          </c:spPr>
          <c:invertIfNegative val="0"/>
          <c:cat>
            <c:strRef>
              <c:f>Sheet1!$A$2</c:f>
              <c:strCache>
                <c:ptCount val="1"/>
                <c:pt idx="0">
                  <c:v>DISPURSED FINANCES</c:v>
                </c:pt>
              </c:strCache>
            </c:strRef>
          </c:cat>
          <c:val>
            <c:numRef>
              <c:f>Sheet1!$B$2</c:f>
              <c:numCache>
                <c:formatCode>General</c:formatCode>
                <c:ptCount val="1"/>
                <c:pt idx="0">
                  <c:v>12554</c:v>
                </c:pt>
              </c:numCache>
            </c:numRef>
          </c:val>
          <c:extLst xmlns:c16r2="http://schemas.microsoft.com/office/drawing/2015/06/chart">
            <c:ext xmlns:c16="http://schemas.microsoft.com/office/drawing/2014/chart" uri="{C3380CC4-5D6E-409C-BE32-E72D297353CC}">
              <c16:uniqueId val="{00000000-1BE4-4380-A484-AB9C3A9FC0C0}"/>
            </c:ext>
          </c:extLst>
        </c:ser>
        <c:ser>
          <c:idx val="1"/>
          <c:order val="1"/>
          <c:tx>
            <c:strRef>
              <c:f>Sheet1!$C$1</c:f>
              <c:strCache>
                <c:ptCount val="1"/>
                <c:pt idx="0">
                  <c:v>PROFITS</c:v>
                </c:pt>
              </c:strCache>
            </c:strRef>
          </c:tx>
          <c:spPr>
            <a:solidFill>
              <a:schemeClr val="accent2"/>
            </a:solidFill>
            <a:ln>
              <a:noFill/>
            </a:ln>
            <a:effectLst/>
            <a:sp3d/>
          </c:spPr>
          <c:invertIfNegative val="0"/>
          <c:cat>
            <c:strRef>
              <c:f>Sheet1!$A$2</c:f>
              <c:strCache>
                <c:ptCount val="1"/>
                <c:pt idx="0">
                  <c:v>DISPURSED FINANCES</c:v>
                </c:pt>
              </c:strCache>
            </c:strRef>
          </c:cat>
          <c:val>
            <c:numRef>
              <c:f>Sheet1!$C$2</c:f>
              <c:numCache>
                <c:formatCode>General</c:formatCode>
                <c:ptCount val="1"/>
                <c:pt idx="0">
                  <c:v>1193</c:v>
                </c:pt>
              </c:numCache>
            </c:numRef>
          </c:val>
          <c:extLst xmlns:c16r2="http://schemas.microsoft.com/office/drawing/2015/06/chart">
            <c:ext xmlns:c16="http://schemas.microsoft.com/office/drawing/2014/chart" uri="{C3380CC4-5D6E-409C-BE32-E72D297353CC}">
              <c16:uniqueId val="{00000001-1BE4-4380-A484-AB9C3A9FC0C0}"/>
            </c:ext>
          </c:extLst>
        </c:ser>
        <c:ser>
          <c:idx val="2"/>
          <c:order val="2"/>
          <c:tx>
            <c:strRef>
              <c:f>Sheet1!$D$1</c:f>
              <c:strCache>
                <c:ptCount val="1"/>
                <c:pt idx="0">
                  <c:v>DONATIONS</c:v>
                </c:pt>
              </c:strCache>
            </c:strRef>
          </c:tx>
          <c:spPr>
            <a:solidFill>
              <a:schemeClr val="accent3"/>
            </a:solidFill>
            <a:ln>
              <a:noFill/>
            </a:ln>
            <a:effectLst/>
            <a:sp3d/>
          </c:spPr>
          <c:invertIfNegative val="0"/>
          <c:cat>
            <c:strRef>
              <c:f>Sheet1!$A$2</c:f>
              <c:strCache>
                <c:ptCount val="1"/>
                <c:pt idx="0">
                  <c:v>DISPURSED FINANCES</c:v>
                </c:pt>
              </c:strCache>
            </c:strRef>
          </c:cat>
          <c:val>
            <c:numRef>
              <c:f>Sheet1!$D$2</c:f>
              <c:numCache>
                <c:formatCode>General</c:formatCode>
                <c:ptCount val="1"/>
                <c:pt idx="0">
                  <c:v>10</c:v>
                </c:pt>
              </c:numCache>
            </c:numRef>
          </c:val>
          <c:extLst xmlns:c16r2="http://schemas.microsoft.com/office/drawing/2015/06/chart">
            <c:ext xmlns:c16="http://schemas.microsoft.com/office/drawing/2014/chart" uri="{C3380CC4-5D6E-409C-BE32-E72D297353CC}">
              <c16:uniqueId val="{00000002-1BE4-4380-A484-AB9C3A9FC0C0}"/>
            </c:ext>
          </c:extLst>
        </c:ser>
        <c:dLbls>
          <c:showLegendKey val="0"/>
          <c:showVal val="0"/>
          <c:showCatName val="0"/>
          <c:showSerName val="0"/>
          <c:showPercent val="0"/>
          <c:showBubbleSize val="0"/>
        </c:dLbls>
        <c:gapWidth val="150"/>
        <c:shape val="box"/>
        <c:axId val="301464352"/>
        <c:axId val="301465920"/>
        <c:axId val="0"/>
      </c:bar3DChart>
      <c:catAx>
        <c:axId val="301464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465920"/>
        <c:crosses val="autoZero"/>
        <c:auto val="1"/>
        <c:lblAlgn val="ctr"/>
        <c:lblOffset val="100"/>
        <c:noMultiLvlLbl val="0"/>
      </c:catAx>
      <c:valAx>
        <c:axId val="30146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46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D4E9F-A848-4CD9-95B3-F853EC3E07D5}" type="datetimeFigureOut">
              <a:rPr lang="en-US" smtClean="0"/>
              <a:t>5/24/2017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C156A-9C80-4DCA-AF0D-3BF7F63D3E73}" type="slidenum">
              <a:rPr lang="en-US" smtClean="0"/>
              <a:t>‹#›</a:t>
            </a:fld>
            <a:endParaRPr lang="en-US"/>
          </a:p>
        </p:txBody>
      </p:sp>
    </p:spTree>
    <p:extLst>
      <p:ext uri="{BB962C8B-B14F-4D97-AF65-F5344CB8AC3E}">
        <p14:creationId xmlns:p14="http://schemas.microsoft.com/office/powerpoint/2010/main" val="100719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C156A-9C80-4DCA-AF0D-3BF7F63D3E73}" type="slidenum">
              <a:rPr lang="en-US" smtClean="0"/>
              <a:t>1</a:t>
            </a:fld>
            <a:endParaRPr lang="en-US"/>
          </a:p>
        </p:txBody>
      </p:sp>
    </p:spTree>
    <p:extLst>
      <p:ext uri="{BB962C8B-B14F-4D97-AF65-F5344CB8AC3E}">
        <p14:creationId xmlns:p14="http://schemas.microsoft.com/office/powerpoint/2010/main" val="69727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C156A-9C80-4DCA-AF0D-3BF7F63D3E73}" type="slidenum">
              <a:rPr lang="en-US" smtClean="0"/>
              <a:t>11</a:t>
            </a:fld>
            <a:endParaRPr lang="en-US"/>
          </a:p>
        </p:txBody>
      </p:sp>
    </p:spTree>
    <p:extLst>
      <p:ext uri="{BB962C8B-B14F-4D97-AF65-F5344CB8AC3E}">
        <p14:creationId xmlns:p14="http://schemas.microsoft.com/office/powerpoint/2010/main" val="76271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4321F7-1BA3-45F6-8373-0EA98FFD402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213059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321F7-1BA3-45F6-8373-0EA98FFD402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259494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321F7-1BA3-45F6-8373-0EA98FFD402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379821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321F7-1BA3-45F6-8373-0EA98FFD402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131766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321F7-1BA3-45F6-8373-0EA98FFD402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395182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4321F7-1BA3-45F6-8373-0EA98FFD402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78317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4321F7-1BA3-45F6-8373-0EA98FFD4023}"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244333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4321F7-1BA3-45F6-8373-0EA98FFD4023}"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104620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321F7-1BA3-45F6-8373-0EA98FFD4023}"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200968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321F7-1BA3-45F6-8373-0EA98FFD402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112978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321F7-1BA3-45F6-8373-0EA98FFD402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A0B79-2493-44CD-8B80-B8DDFF57EF3B}" type="slidenum">
              <a:rPr lang="en-US" smtClean="0"/>
              <a:t>‹#›</a:t>
            </a:fld>
            <a:endParaRPr lang="en-US"/>
          </a:p>
        </p:txBody>
      </p:sp>
    </p:spTree>
    <p:extLst>
      <p:ext uri="{BB962C8B-B14F-4D97-AF65-F5344CB8AC3E}">
        <p14:creationId xmlns:p14="http://schemas.microsoft.com/office/powerpoint/2010/main" val="186566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321F7-1BA3-45F6-8373-0EA98FFD4023}" type="datetimeFigureOut">
              <a:rPr lang="en-US" smtClean="0"/>
              <a:t>5/24/2017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A0B79-2493-44CD-8B80-B8DDFF57EF3B}" type="slidenum">
              <a:rPr lang="en-US" smtClean="0"/>
              <a:t>‹#›</a:t>
            </a:fld>
            <a:endParaRPr lang="en-US"/>
          </a:p>
        </p:txBody>
      </p:sp>
    </p:spTree>
    <p:extLst>
      <p:ext uri="{BB962C8B-B14F-4D97-AF65-F5344CB8AC3E}">
        <p14:creationId xmlns:p14="http://schemas.microsoft.com/office/powerpoint/2010/main" val="129422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martgrowthamerica.org/app/legacy/documents/true-cost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queenscouncilarts.org/funders/" TargetMode="External"/><Relationship Id="rId7" Type="http://schemas.openxmlformats.org/officeDocument/2006/relationships/hyperlink" Target="https://www.coned.com/en/community-affairs/partnerships/conedison-grants-volunteerism" TargetMode="External"/><Relationship Id="rId2" Type="http://schemas.openxmlformats.org/officeDocument/2006/relationships/hyperlink" Target="http://www.scenichudson.org/aboutus/pressroom/071708" TargetMode="External"/><Relationship Id="rId1" Type="http://schemas.openxmlformats.org/officeDocument/2006/relationships/slideLayout" Target="../slideLayouts/slideLayout2.xml"/><Relationship Id="rId6" Type="http://schemas.openxmlformats.org/officeDocument/2006/relationships/hyperlink" Target="http://investor.conedison.com/phoenix.zhtml?c=61493&amp;p=irol-stockquote" TargetMode="External"/><Relationship Id="rId5" Type="http://schemas.openxmlformats.org/officeDocument/2006/relationships/hyperlink" Target="http://nasdaqomx.mobular.net/nasdaqomx/7/3504/5003/" TargetMode="External"/><Relationship Id="rId4" Type="http://schemas.openxmlformats.org/officeDocument/2006/relationships/hyperlink" Target="https://www.smartgrowthamerica.org/app/legacy/documents/true-costs.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1"/>
                </a:solidFill>
                <a:latin typeface="Arial Black" panose="020B0A04020102020204" pitchFamily="34" charset="0"/>
              </a:rPr>
              <a:t>Can the Con-Ed substation in Vinegar Hill be removed, and what can replace it, and is it possible?</a:t>
            </a:r>
          </a:p>
        </p:txBody>
      </p:sp>
      <p:sp>
        <p:nvSpPr>
          <p:cNvPr id="3" name="Subtitle 2"/>
          <p:cNvSpPr>
            <a:spLocks noGrp="1"/>
          </p:cNvSpPr>
          <p:nvPr>
            <p:ph type="subTitle" idx="1"/>
          </p:nvPr>
        </p:nvSpPr>
        <p:spPr/>
        <p:txBody>
          <a:bodyPr/>
          <a:lstStyle/>
          <a:p>
            <a:r>
              <a:rPr lang="en-US" dirty="0">
                <a:solidFill>
                  <a:schemeClr val="bg1"/>
                </a:solidFill>
                <a:latin typeface="Berlin Sans FB Demi" panose="020E0802020502020306" pitchFamily="34" charset="0"/>
              </a:rPr>
              <a:t>by Cesar Camacho, Jim, </a:t>
            </a:r>
            <a:r>
              <a:rPr lang="en-US" dirty="0" err="1">
                <a:solidFill>
                  <a:schemeClr val="bg1"/>
                </a:solidFill>
                <a:latin typeface="Berlin Sans FB Demi" panose="020E0802020502020306" pitchFamily="34" charset="0"/>
              </a:rPr>
              <a:t>Jef</a:t>
            </a:r>
            <a:r>
              <a:rPr lang="en-US" dirty="0">
                <a:solidFill>
                  <a:schemeClr val="bg1"/>
                </a:solidFill>
                <a:latin typeface="Berlin Sans FB Demi" panose="020E0802020502020306" pitchFamily="34" charset="0"/>
              </a:rPr>
              <a:t>, and </a:t>
            </a:r>
            <a:r>
              <a:rPr lang="en-US" dirty="0" err="1">
                <a:solidFill>
                  <a:schemeClr val="bg1"/>
                </a:solidFill>
                <a:latin typeface="Berlin Sans FB Demi" panose="020E0802020502020306" pitchFamily="34" charset="0"/>
              </a:rPr>
              <a:t>Inkary</a:t>
            </a:r>
            <a:endParaRPr lang="en-US"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992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Plant Fires and Leaks?</a:t>
            </a:r>
          </a:p>
        </p:txBody>
      </p:sp>
      <p:sp>
        <p:nvSpPr>
          <p:cNvPr id="3" name="Content Placeholder 2"/>
          <p:cNvSpPr>
            <a:spLocks noGrp="1"/>
          </p:cNvSpPr>
          <p:nvPr>
            <p:ph idx="1"/>
          </p:nvPr>
        </p:nvSpPr>
        <p:spPr/>
        <p:txBody>
          <a:bodyPr/>
          <a:lstStyle/>
          <a:p>
            <a:r>
              <a:rPr lang="en-US" dirty="0"/>
              <a:t>There have been 3 fires within two years in the Vinegar Hill Power Plant (2011-2013).  This was due from small circuit breakers. The fire of 2012 released dangerous leaks of PCB due from leaks released from electrical transformers containing PCB, illegal or improper dumping of PCB and/or poorly maintained hazardous waste sites that contain PCB. </a:t>
            </a:r>
          </a:p>
        </p:txBody>
      </p:sp>
    </p:spTree>
    <p:extLst>
      <p:ext uri="{BB962C8B-B14F-4D97-AF65-F5344CB8AC3E}">
        <p14:creationId xmlns:p14="http://schemas.microsoft.com/office/powerpoint/2010/main" val="277369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381000"/>
            <a:ext cx="9446569" cy="6300788"/>
          </a:xfrm>
          <a:prstGeom prst="rect">
            <a:avLst/>
          </a:prstGeom>
        </p:spPr>
      </p:pic>
    </p:spTree>
    <p:extLst>
      <p:ext uri="{BB962C8B-B14F-4D97-AF65-F5344CB8AC3E}">
        <p14:creationId xmlns:p14="http://schemas.microsoft.com/office/powerpoint/2010/main" val="1127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4850" y="1143000"/>
            <a:ext cx="7734300" cy="4572000"/>
          </a:xfrm>
          <a:prstGeom prst="rect">
            <a:avLst/>
          </a:prstGeom>
          <a:effectLst>
            <a:outerShdw blurRad="381000" dist="50800" dir="5400000" sx="104000" sy="104000" algn="ctr" rotWithShape="0">
              <a:schemeClr val="bg2">
                <a:alpha val="0"/>
              </a:schemeClr>
            </a:outerShdw>
          </a:effectLst>
        </p:spPr>
      </p:pic>
      <p:sp>
        <p:nvSpPr>
          <p:cNvPr id="5" name="TextBox 4"/>
          <p:cNvSpPr txBox="1"/>
          <p:nvPr/>
        </p:nvSpPr>
        <p:spPr>
          <a:xfrm>
            <a:off x="2286000" y="6019800"/>
            <a:ext cx="4572000" cy="369332"/>
          </a:xfrm>
          <a:prstGeom prst="rect">
            <a:avLst/>
          </a:prstGeom>
          <a:noFill/>
        </p:spPr>
        <p:txBody>
          <a:bodyPr wrap="square" rtlCol="0">
            <a:spAutoFit/>
          </a:bodyPr>
          <a:lstStyle/>
          <a:p>
            <a:r>
              <a:rPr lang="en-US" dirty="0"/>
              <a:t>Photo taken by Nicholas Evans-Cato in 2006</a:t>
            </a:r>
          </a:p>
        </p:txBody>
      </p:sp>
    </p:spTree>
    <p:extLst>
      <p:ext uri="{BB962C8B-B14F-4D97-AF65-F5344CB8AC3E}">
        <p14:creationId xmlns:p14="http://schemas.microsoft.com/office/powerpoint/2010/main" val="386172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Con Ed sub-station</a:t>
            </a:r>
            <a:br>
              <a:rPr lang="en-US" dirty="0"/>
            </a:br>
            <a:endParaRPr lang="en-US" dirty="0"/>
          </a:p>
        </p:txBody>
      </p:sp>
      <p:sp>
        <p:nvSpPr>
          <p:cNvPr id="3" name="Content Placeholder 2"/>
          <p:cNvSpPr>
            <a:spLocks noGrp="1"/>
          </p:cNvSpPr>
          <p:nvPr>
            <p:ph idx="1"/>
          </p:nvPr>
        </p:nvSpPr>
        <p:spPr/>
        <p:txBody>
          <a:bodyPr/>
          <a:lstStyle/>
          <a:p>
            <a:r>
              <a:rPr lang="en-US" dirty="0"/>
              <a:t>The con </a:t>
            </a:r>
            <a:r>
              <a:rPr lang="en-US" dirty="0" err="1"/>
              <a:t>edison</a:t>
            </a:r>
            <a:r>
              <a:rPr lang="en-US" dirty="0"/>
              <a:t> sub-station, although inactive, has managed to catch on fire within three years</a:t>
            </a:r>
          </a:p>
          <a:p>
            <a:r>
              <a:rPr lang="en-US" dirty="0"/>
              <a:t>These Incidents have nearby residents concerned about their well being regarding the toxins released into the air </a:t>
            </a:r>
          </a:p>
          <a:p>
            <a:r>
              <a:rPr lang="en-US" dirty="0"/>
              <a:t>Fires have occurred and caused chaos in 2011,2012, and 2013</a:t>
            </a:r>
          </a:p>
          <a:p>
            <a:endParaRPr lang="en-US" dirty="0"/>
          </a:p>
        </p:txBody>
      </p:sp>
    </p:spTree>
    <p:extLst>
      <p:ext uri="{BB962C8B-B14F-4D97-AF65-F5344CB8AC3E}">
        <p14:creationId xmlns:p14="http://schemas.microsoft.com/office/powerpoint/2010/main" val="240931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00" y="381000"/>
            <a:ext cx="4562027" cy="5875338"/>
          </a:xfrm>
          <a:prstGeom prst="rect">
            <a:avLst/>
          </a:prstGeom>
        </p:spPr>
      </p:pic>
    </p:spTree>
    <p:extLst>
      <p:ext uri="{BB962C8B-B14F-4D97-AF65-F5344CB8AC3E}">
        <p14:creationId xmlns:p14="http://schemas.microsoft.com/office/powerpoint/2010/main" val="150315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VHNA vs. Con Edison</a:t>
            </a:r>
          </a:p>
        </p:txBody>
      </p:sp>
      <p:sp>
        <p:nvSpPr>
          <p:cNvPr id="3" name="Content Placeholder 2"/>
          <p:cNvSpPr>
            <a:spLocks noGrp="1"/>
          </p:cNvSpPr>
          <p:nvPr>
            <p:ph idx="1"/>
          </p:nvPr>
        </p:nvSpPr>
        <p:spPr/>
        <p:txBody>
          <a:bodyPr>
            <a:normAutofit fontScale="85000" lnSpcReduction="20000"/>
          </a:bodyPr>
          <a:lstStyle/>
          <a:p>
            <a:r>
              <a:rPr lang="en-US" dirty="0"/>
              <a:t>After the explosion at the sub-station in 2012, a meeting was held by the Vinegar Hill Neighborhood Association and Con Edison</a:t>
            </a:r>
          </a:p>
          <a:p>
            <a:r>
              <a:rPr lang="en-US" dirty="0"/>
              <a:t>During this meeting, residents expressed their concerns regarding as to why the station had been catching on fire/exploding. </a:t>
            </a:r>
          </a:p>
          <a:p>
            <a:r>
              <a:rPr lang="en-US" dirty="0"/>
              <a:t>Also, the equipment that had caused the explosion at the time dates back to 1981</a:t>
            </a:r>
          </a:p>
          <a:p>
            <a:r>
              <a:rPr lang="en-US" dirty="0"/>
              <a:t>A physician from Columbia University’s Department of Environmental Health came to raise awareness of PCB poisoning and how it could be caused by what was burned at the plant.</a:t>
            </a:r>
          </a:p>
          <a:p>
            <a:endParaRPr lang="en-US" dirty="0"/>
          </a:p>
        </p:txBody>
      </p:sp>
    </p:spTree>
    <p:extLst>
      <p:ext uri="{BB962C8B-B14F-4D97-AF65-F5344CB8AC3E}">
        <p14:creationId xmlns:p14="http://schemas.microsoft.com/office/powerpoint/2010/main" val="252558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Finances Behind the vinegar Hill Substation</a:t>
            </a:r>
          </a:p>
        </p:txBody>
      </p:sp>
      <p:sp>
        <p:nvSpPr>
          <p:cNvPr id="3" name="Content Placeholder 2"/>
          <p:cNvSpPr>
            <a:spLocks noGrp="1"/>
          </p:cNvSpPr>
          <p:nvPr>
            <p:ph idx="1"/>
          </p:nvPr>
        </p:nvSpPr>
        <p:spPr/>
        <p:txBody>
          <a:bodyPr>
            <a:normAutofit/>
          </a:bodyPr>
          <a:lstStyle/>
          <a:p>
            <a:r>
              <a:rPr lang="en-US" sz="2400" dirty="0"/>
              <a:t>According to </a:t>
            </a:r>
            <a:r>
              <a:rPr lang="en-US" sz="2400" dirty="0">
                <a:hlinkClick r:id="rId2"/>
              </a:rPr>
              <a:t>https://www.smartgrowthamerica.org/app/legacy/documents/true-costs.pdf</a:t>
            </a:r>
            <a:r>
              <a:rPr lang="en-US" sz="2400" dirty="0"/>
              <a:t>, the typical cost to maintain a non-productive factory/substation is 49.6 million for 20 years, thus Con-Ed is paying around </a:t>
            </a:r>
            <a:r>
              <a:rPr lang="en-US" sz="2400"/>
              <a:t>2.48 million/year </a:t>
            </a:r>
            <a:r>
              <a:rPr lang="en-US" sz="2400" dirty="0"/>
              <a:t>for the maintenance of the Vinegar Hill Substation!!!</a:t>
            </a:r>
          </a:p>
          <a:p>
            <a:r>
              <a:rPr lang="en-US" sz="2400" dirty="0"/>
              <a:t>However, this number does not include the removal costs of the four other smoke stacks and the operations required to  comply to NY state issued permits and environmental concerns.</a:t>
            </a:r>
          </a:p>
        </p:txBody>
      </p:sp>
      <p:pic>
        <p:nvPicPr>
          <p:cNvPr id="4" name="Picture 3"/>
          <p:cNvPicPr>
            <a:picLocks noChangeAspect="1"/>
          </p:cNvPicPr>
          <p:nvPr/>
        </p:nvPicPr>
        <p:blipFill>
          <a:blip r:embed="rId3"/>
          <a:stretch>
            <a:fillRect/>
          </a:stretch>
        </p:blipFill>
        <p:spPr>
          <a:xfrm>
            <a:off x="6516396" y="5114393"/>
            <a:ext cx="2627604" cy="1743607"/>
          </a:xfrm>
          <a:prstGeom prst="rect">
            <a:avLst/>
          </a:prstGeom>
        </p:spPr>
      </p:pic>
    </p:spTree>
    <p:extLst>
      <p:ext uri="{BB962C8B-B14F-4D97-AF65-F5344CB8AC3E}">
        <p14:creationId xmlns:p14="http://schemas.microsoft.com/office/powerpoint/2010/main" val="196652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218271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Hall of Science or Power Plant?</a:t>
            </a:r>
          </a:p>
        </p:txBody>
      </p:sp>
      <p:sp>
        <p:nvSpPr>
          <p:cNvPr id="3" name="Content Placeholder 2"/>
          <p:cNvSpPr>
            <a:spLocks noGrp="1"/>
          </p:cNvSpPr>
          <p:nvPr>
            <p:ph idx="1"/>
          </p:nvPr>
        </p:nvSpPr>
        <p:spPr/>
        <p:txBody>
          <a:bodyPr>
            <a:normAutofit fontScale="92500" lnSpcReduction="20000"/>
          </a:bodyPr>
          <a:lstStyle/>
          <a:p>
            <a:r>
              <a:rPr lang="en-US" dirty="0"/>
              <a:t>Con Edison sponsors the Hall of Science in Queens. If the Power Plant could be replace by another Hall of Science could benefit Vinegar </a:t>
            </a:r>
            <a:r>
              <a:rPr lang="en-US" dirty="0" err="1"/>
              <a:t>HIll</a:t>
            </a:r>
            <a:r>
              <a:rPr lang="en-US" dirty="0"/>
              <a:t>. Benefits such as, bringing more people to visit Vinegar Hill, bring profits to fix unused areas in Vinegar Hill, get rid of the Power Plant which won’t prevent guest from looking over the beautiful waterfront view and most importantly, stops the random fires happening around the community. It also won’t bring any crime if a Hall of Science was built in Vinegar Hill. </a:t>
            </a:r>
          </a:p>
        </p:txBody>
      </p:sp>
    </p:spTree>
    <p:extLst>
      <p:ext uri="{BB962C8B-B14F-4D97-AF65-F5344CB8AC3E}">
        <p14:creationId xmlns:p14="http://schemas.microsoft.com/office/powerpoint/2010/main" val="26491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Possibility of a park</a:t>
            </a:r>
          </a:p>
        </p:txBody>
      </p:sp>
      <p:sp>
        <p:nvSpPr>
          <p:cNvPr id="3" name="Content Placeholder 2"/>
          <p:cNvSpPr>
            <a:spLocks noGrp="1"/>
          </p:cNvSpPr>
          <p:nvPr>
            <p:ph idx="1"/>
          </p:nvPr>
        </p:nvSpPr>
        <p:spPr/>
        <p:txBody>
          <a:bodyPr/>
          <a:lstStyle/>
          <a:p>
            <a:r>
              <a:rPr lang="en-US" dirty="0"/>
              <a:t>Con Edison has given 3.4 acres of its property to the Brooklyn Bridge Park </a:t>
            </a:r>
          </a:p>
          <a:p>
            <a:r>
              <a:rPr lang="en-US" dirty="0"/>
              <a:t>Con Edison has stated that they don’t plan on shutting down the sub-station anytime soon during the meeting that was held</a:t>
            </a:r>
          </a:p>
          <a:p>
            <a:r>
              <a:rPr lang="en-US" dirty="0"/>
              <a:t>Politicians want to turn the land con Edison owns into residential buildings while the community wants a park along the waterfront</a:t>
            </a:r>
          </a:p>
          <a:p>
            <a:endParaRPr lang="en-US" dirty="0"/>
          </a:p>
        </p:txBody>
      </p:sp>
    </p:spTree>
    <p:extLst>
      <p:ext uri="{BB962C8B-B14F-4D97-AF65-F5344CB8AC3E}">
        <p14:creationId xmlns:p14="http://schemas.microsoft.com/office/powerpoint/2010/main" val="125605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3217" y="3244334"/>
            <a:ext cx="237566" cy="369332"/>
          </a:xfrm>
          <a:prstGeom prst="rect">
            <a:avLst/>
          </a:prstGeom>
        </p:spPr>
        <p:txBody>
          <a:bodyPr wrap="none">
            <a:spAutoFit/>
          </a:bodyPr>
          <a:lstStyle/>
          <a:p>
            <a:r>
              <a:rPr lang="en-US" dirty="0"/>
              <a:t> </a:t>
            </a:r>
          </a:p>
        </p:txBody>
      </p:sp>
      <p:sp>
        <p:nvSpPr>
          <p:cNvPr id="5" name="Rectangle 4"/>
          <p:cNvSpPr/>
          <p:nvPr/>
        </p:nvSpPr>
        <p:spPr>
          <a:xfrm>
            <a:off x="4453217" y="3244334"/>
            <a:ext cx="237566" cy="369332"/>
          </a:xfrm>
          <a:prstGeom prst="rect">
            <a:avLst/>
          </a:prstGeom>
        </p:spPr>
        <p:txBody>
          <a:bodyPr wrap="none">
            <a:spAutoFit/>
          </a:bodyPr>
          <a:lstStyle/>
          <a:p>
            <a:r>
              <a:rPr lang="en-US" dirty="0"/>
              <a:t> </a:t>
            </a:r>
          </a:p>
        </p:txBody>
      </p:sp>
      <p:pic>
        <p:nvPicPr>
          <p:cNvPr id="6" name="Picture 5"/>
          <p:cNvPicPr>
            <a:picLocks noChangeAspect="1"/>
          </p:cNvPicPr>
          <p:nvPr/>
        </p:nvPicPr>
        <p:blipFill rotWithShape="1">
          <a:blip r:embed="rId2"/>
          <a:srcRect l="31111" t="20444" r="16111" b="16444"/>
          <a:stretch/>
        </p:blipFill>
        <p:spPr>
          <a:xfrm>
            <a:off x="-1" y="0"/>
            <a:ext cx="9176197" cy="6858000"/>
          </a:xfrm>
          <a:prstGeom prst="rect">
            <a:avLst/>
          </a:prstGeom>
        </p:spPr>
      </p:pic>
    </p:spTree>
    <p:extLst>
      <p:ext uri="{BB962C8B-B14F-4D97-AF65-F5344CB8AC3E}">
        <p14:creationId xmlns:p14="http://schemas.microsoft.com/office/powerpoint/2010/main" val="177520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“Merger Institutions” for</a:t>
            </a:r>
            <a:br>
              <a:rPr lang="en-US" dirty="0"/>
            </a:br>
            <a:r>
              <a:rPr lang="en-US" dirty="0"/>
              <a:t>NY + Con-Ed to work on</a:t>
            </a: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a:t>Hall of Science</a:t>
            </a:r>
            <a:br>
              <a:rPr lang="en-US" dirty="0"/>
            </a:br>
            <a:r>
              <a:rPr lang="en-US" dirty="0"/>
              <a:t>	Up to $10,000 (as of now)</a:t>
            </a:r>
          </a:p>
          <a:p>
            <a:r>
              <a:rPr lang="en-US" dirty="0"/>
              <a:t>Park</a:t>
            </a:r>
          </a:p>
          <a:p>
            <a:pPr marL="457200" lvl="1" indent="0">
              <a:buNone/>
            </a:pPr>
            <a:r>
              <a:rPr lang="en-US" dirty="0"/>
              <a:t>	Up to $45,000</a:t>
            </a:r>
          </a:p>
          <a:p>
            <a:r>
              <a:rPr lang="en-US" dirty="0"/>
              <a:t>Museums</a:t>
            </a:r>
          </a:p>
          <a:p>
            <a:pPr lvl="1"/>
            <a:r>
              <a:rPr lang="en-US" dirty="0"/>
              <a:t>Intrepid</a:t>
            </a:r>
          </a:p>
          <a:p>
            <a:pPr lvl="1"/>
            <a:r>
              <a:rPr lang="en-US" dirty="0"/>
              <a:t>Westchester’s children museum</a:t>
            </a:r>
          </a:p>
          <a:p>
            <a:pPr lvl="1"/>
            <a:r>
              <a:rPr lang="en-US" dirty="0"/>
              <a:t>September 11</a:t>
            </a:r>
            <a:r>
              <a:rPr lang="en-US" baseline="30000" dirty="0"/>
              <a:t>th</a:t>
            </a:r>
            <a:r>
              <a:rPr lang="en-US" dirty="0"/>
              <a:t> museum</a:t>
            </a:r>
            <a:r>
              <a:rPr lang="en-US" dirty="0">
                <a:sym typeface="Wingdings" panose="05000000000000000000" pitchFamily="2" charset="2"/>
              </a:rPr>
              <a:t> </a:t>
            </a:r>
            <a:r>
              <a:rPr lang="en-US" dirty="0">
                <a:solidFill>
                  <a:schemeClr val="accent6"/>
                </a:solidFill>
                <a:sym typeface="Wingdings" panose="05000000000000000000" pitchFamily="2" charset="2"/>
              </a:rPr>
              <a:t>provides electricity at a discounted rate, along with monetary donation</a:t>
            </a:r>
            <a:endParaRPr lang="en-US" dirty="0">
              <a:solidFill>
                <a:schemeClr val="accent6"/>
              </a:solidFill>
            </a:endParaRPr>
          </a:p>
          <a:p>
            <a:pPr lvl="1"/>
            <a:r>
              <a:rPr lang="en-US" dirty="0"/>
              <a:t>Museum of Natural History</a:t>
            </a:r>
            <a:r>
              <a:rPr lang="en-US" dirty="0">
                <a:sym typeface="Wingdings" panose="05000000000000000000" pitchFamily="2" charset="2"/>
              </a:rPr>
              <a:t> </a:t>
            </a:r>
            <a:r>
              <a:rPr lang="en-US" dirty="0">
                <a:solidFill>
                  <a:schemeClr val="accent6"/>
                </a:solidFill>
                <a:sym typeface="Wingdings" panose="05000000000000000000" pitchFamily="2" charset="2"/>
              </a:rPr>
              <a:t>provides electricity at a discounted rate, along with monetary donation</a:t>
            </a:r>
            <a:endParaRPr lang="en-US" dirty="0">
              <a:solidFill>
                <a:schemeClr val="accent6"/>
              </a:solidFill>
            </a:endParaRPr>
          </a:p>
          <a:p>
            <a:pPr lvl="1"/>
            <a:endParaRPr lang="en-US" dirty="0">
              <a:solidFill>
                <a:schemeClr val="accent6"/>
              </a:solidFill>
            </a:endParaRPr>
          </a:p>
          <a:p>
            <a:pPr lvl="1"/>
            <a:endParaRPr lang="en-US" dirty="0"/>
          </a:p>
        </p:txBody>
      </p:sp>
    </p:spTree>
    <p:extLst>
      <p:ext uri="{BB962C8B-B14F-4D97-AF65-F5344CB8AC3E}">
        <p14:creationId xmlns:p14="http://schemas.microsoft.com/office/powerpoint/2010/main" val="289318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for Said Institutions </a:t>
            </a:r>
          </a:p>
        </p:txBody>
      </p:sp>
      <p:sp>
        <p:nvSpPr>
          <p:cNvPr id="3" name="Content Placeholder 2"/>
          <p:cNvSpPr>
            <a:spLocks noGrp="1"/>
          </p:cNvSpPr>
          <p:nvPr>
            <p:ph idx="1"/>
          </p:nvPr>
        </p:nvSpPr>
        <p:spPr/>
        <p:txBody>
          <a:bodyPr>
            <a:normAutofit/>
          </a:bodyPr>
          <a:lstStyle/>
          <a:p>
            <a:r>
              <a:rPr lang="en-US" sz="2000" dirty="0"/>
              <a:t>Estimates show that the New York metropolitan region’s life sciences industry could double in terms of jobs and economic output over the next decade if the right investments are made by the private and public sectors. The study found that for every $1.00 of National Institutes of Health (NIH) funding that Massachusetts received in federal fiscal year 2015, its life sciences industry attracted $1.32 of venture capital. In comparison, New York State’s life sciences industry secured only $0.06 of venture capital for every $1.00 of NIH grants, well below the national average of $0.48.</a:t>
            </a:r>
          </a:p>
        </p:txBody>
      </p:sp>
      <p:pic>
        <p:nvPicPr>
          <p:cNvPr id="4" name="Picture 3"/>
          <p:cNvPicPr>
            <a:picLocks noChangeAspect="1"/>
          </p:cNvPicPr>
          <p:nvPr/>
        </p:nvPicPr>
        <p:blipFill rotWithShape="1">
          <a:blip r:embed="rId2"/>
          <a:srcRect l="16667" t="57411" r="38333" b="14428"/>
          <a:stretch/>
        </p:blipFill>
        <p:spPr>
          <a:xfrm>
            <a:off x="1219200" y="4343400"/>
            <a:ext cx="6572776" cy="2312645"/>
          </a:xfrm>
          <a:prstGeom prst="rect">
            <a:avLst/>
          </a:prstGeom>
        </p:spPr>
      </p:pic>
    </p:spTree>
    <p:extLst>
      <p:ext uri="{BB962C8B-B14F-4D97-AF65-F5344CB8AC3E}">
        <p14:creationId xmlns:p14="http://schemas.microsoft.com/office/powerpoint/2010/main" val="327575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58505"/>
            <a:ext cx="9144000" cy="5140990"/>
          </a:xfrm>
          <a:prstGeom prst="rect">
            <a:avLst/>
          </a:prstGeom>
        </p:spPr>
      </p:pic>
      <p:sp>
        <p:nvSpPr>
          <p:cNvPr id="6" name="Freeform: Shape 5"/>
          <p:cNvSpPr/>
          <p:nvPr/>
        </p:nvSpPr>
        <p:spPr>
          <a:xfrm>
            <a:off x="1575582" y="2236763"/>
            <a:ext cx="3404381" cy="2208698"/>
          </a:xfrm>
          <a:custGeom>
            <a:avLst/>
            <a:gdLst>
              <a:gd name="connsiteX0" fmla="*/ 239150 w 3404381"/>
              <a:gd name="connsiteY0" fmla="*/ 703385 h 2208698"/>
              <a:gd name="connsiteX1" fmla="*/ 337624 w 3404381"/>
              <a:gd name="connsiteY1" fmla="*/ 675249 h 2208698"/>
              <a:gd name="connsiteX2" fmla="*/ 365760 w 3404381"/>
              <a:gd name="connsiteY2" fmla="*/ 647114 h 2208698"/>
              <a:gd name="connsiteX3" fmla="*/ 436098 w 3404381"/>
              <a:gd name="connsiteY3" fmla="*/ 604911 h 2208698"/>
              <a:gd name="connsiteX4" fmla="*/ 633046 w 3404381"/>
              <a:gd name="connsiteY4" fmla="*/ 492369 h 2208698"/>
              <a:gd name="connsiteX5" fmla="*/ 675249 w 3404381"/>
              <a:gd name="connsiteY5" fmla="*/ 464234 h 2208698"/>
              <a:gd name="connsiteX6" fmla="*/ 717452 w 3404381"/>
              <a:gd name="connsiteY6" fmla="*/ 422031 h 2208698"/>
              <a:gd name="connsiteX7" fmla="*/ 815926 w 3404381"/>
              <a:gd name="connsiteY7" fmla="*/ 365760 h 2208698"/>
              <a:gd name="connsiteX8" fmla="*/ 858129 w 3404381"/>
              <a:gd name="connsiteY8" fmla="*/ 337625 h 2208698"/>
              <a:gd name="connsiteX9" fmla="*/ 914400 w 3404381"/>
              <a:gd name="connsiteY9" fmla="*/ 309489 h 2208698"/>
              <a:gd name="connsiteX10" fmla="*/ 956603 w 3404381"/>
              <a:gd name="connsiteY10" fmla="*/ 281354 h 2208698"/>
              <a:gd name="connsiteX11" fmla="*/ 1097280 w 3404381"/>
              <a:gd name="connsiteY11" fmla="*/ 253219 h 2208698"/>
              <a:gd name="connsiteX12" fmla="*/ 1252024 w 3404381"/>
              <a:gd name="connsiteY12" fmla="*/ 211015 h 2208698"/>
              <a:gd name="connsiteX13" fmla="*/ 1294227 w 3404381"/>
              <a:gd name="connsiteY13" fmla="*/ 196948 h 2208698"/>
              <a:gd name="connsiteX14" fmla="*/ 1378633 w 3404381"/>
              <a:gd name="connsiteY14" fmla="*/ 182880 h 2208698"/>
              <a:gd name="connsiteX15" fmla="*/ 1420836 w 3404381"/>
              <a:gd name="connsiteY15" fmla="*/ 168812 h 2208698"/>
              <a:gd name="connsiteX16" fmla="*/ 1533378 w 3404381"/>
              <a:gd name="connsiteY16" fmla="*/ 154745 h 2208698"/>
              <a:gd name="connsiteX17" fmla="*/ 1674055 w 3404381"/>
              <a:gd name="connsiteY17" fmla="*/ 126609 h 2208698"/>
              <a:gd name="connsiteX18" fmla="*/ 1716258 w 3404381"/>
              <a:gd name="connsiteY18" fmla="*/ 112542 h 2208698"/>
              <a:gd name="connsiteX19" fmla="*/ 1772529 w 3404381"/>
              <a:gd name="connsiteY19" fmla="*/ 98474 h 2208698"/>
              <a:gd name="connsiteX20" fmla="*/ 1814732 w 3404381"/>
              <a:gd name="connsiteY20" fmla="*/ 84406 h 2208698"/>
              <a:gd name="connsiteX21" fmla="*/ 1941341 w 3404381"/>
              <a:gd name="connsiteY21" fmla="*/ 56271 h 2208698"/>
              <a:gd name="connsiteX22" fmla="*/ 1983544 w 3404381"/>
              <a:gd name="connsiteY22" fmla="*/ 42203 h 2208698"/>
              <a:gd name="connsiteX23" fmla="*/ 2715064 w 3404381"/>
              <a:gd name="connsiteY23" fmla="*/ 0 h 2208698"/>
              <a:gd name="connsiteX24" fmla="*/ 3193366 w 3404381"/>
              <a:gd name="connsiteY24" fmla="*/ 14068 h 2208698"/>
              <a:gd name="connsiteX25" fmla="*/ 3235569 w 3404381"/>
              <a:gd name="connsiteY25" fmla="*/ 28135 h 2208698"/>
              <a:gd name="connsiteX26" fmla="*/ 3277772 w 3404381"/>
              <a:gd name="connsiteY26" fmla="*/ 70339 h 2208698"/>
              <a:gd name="connsiteX27" fmla="*/ 3334043 w 3404381"/>
              <a:gd name="connsiteY27" fmla="*/ 112542 h 2208698"/>
              <a:gd name="connsiteX28" fmla="*/ 3362178 w 3404381"/>
              <a:gd name="connsiteY28" fmla="*/ 154745 h 2208698"/>
              <a:gd name="connsiteX29" fmla="*/ 3376246 w 3404381"/>
              <a:gd name="connsiteY29" fmla="*/ 196948 h 2208698"/>
              <a:gd name="connsiteX30" fmla="*/ 3404381 w 3404381"/>
              <a:gd name="connsiteY30" fmla="*/ 323557 h 2208698"/>
              <a:gd name="connsiteX31" fmla="*/ 3390313 w 3404381"/>
              <a:gd name="connsiteY31" fmla="*/ 618979 h 2208698"/>
              <a:gd name="connsiteX32" fmla="*/ 3334043 w 3404381"/>
              <a:gd name="connsiteY32" fmla="*/ 759655 h 2208698"/>
              <a:gd name="connsiteX33" fmla="*/ 3305907 w 3404381"/>
              <a:gd name="connsiteY33" fmla="*/ 844062 h 2208698"/>
              <a:gd name="connsiteX34" fmla="*/ 3277772 w 3404381"/>
              <a:gd name="connsiteY34" fmla="*/ 970671 h 2208698"/>
              <a:gd name="connsiteX35" fmla="*/ 3249636 w 3404381"/>
              <a:gd name="connsiteY35" fmla="*/ 1111348 h 2208698"/>
              <a:gd name="connsiteX36" fmla="*/ 3221501 w 3404381"/>
              <a:gd name="connsiteY36" fmla="*/ 1561514 h 2208698"/>
              <a:gd name="connsiteX37" fmla="*/ 3193366 w 3404381"/>
              <a:gd name="connsiteY37" fmla="*/ 1913206 h 2208698"/>
              <a:gd name="connsiteX38" fmla="*/ 3165230 w 3404381"/>
              <a:gd name="connsiteY38" fmla="*/ 2025748 h 2208698"/>
              <a:gd name="connsiteX39" fmla="*/ 3151163 w 3404381"/>
              <a:gd name="connsiteY39" fmla="*/ 2067951 h 2208698"/>
              <a:gd name="connsiteX40" fmla="*/ 3123027 w 3404381"/>
              <a:gd name="connsiteY40" fmla="*/ 2096086 h 2208698"/>
              <a:gd name="connsiteX41" fmla="*/ 3094892 w 3404381"/>
              <a:gd name="connsiteY41" fmla="*/ 2138289 h 2208698"/>
              <a:gd name="connsiteX42" fmla="*/ 3052689 w 3404381"/>
              <a:gd name="connsiteY42" fmla="*/ 2152357 h 2208698"/>
              <a:gd name="connsiteX43" fmla="*/ 2926080 w 3404381"/>
              <a:gd name="connsiteY43" fmla="*/ 2208628 h 2208698"/>
              <a:gd name="connsiteX44" fmla="*/ 1702190 w 3404381"/>
              <a:gd name="connsiteY44" fmla="*/ 2180492 h 2208698"/>
              <a:gd name="connsiteX45" fmla="*/ 436098 w 3404381"/>
              <a:gd name="connsiteY45" fmla="*/ 2166425 h 2208698"/>
              <a:gd name="connsiteX46" fmla="*/ 337624 w 3404381"/>
              <a:gd name="connsiteY46" fmla="*/ 2152357 h 2208698"/>
              <a:gd name="connsiteX47" fmla="*/ 239150 w 3404381"/>
              <a:gd name="connsiteY47" fmla="*/ 2067951 h 2208698"/>
              <a:gd name="connsiteX48" fmla="*/ 196947 w 3404381"/>
              <a:gd name="connsiteY48" fmla="*/ 2039815 h 2208698"/>
              <a:gd name="connsiteX49" fmla="*/ 168812 w 3404381"/>
              <a:gd name="connsiteY49" fmla="*/ 1997612 h 2208698"/>
              <a:gd name="connsiteX50" fmla="*/ 126609 w 3404381"/>
              <a:gd name="connsiteY50" fmla="*/ 1969477 h 2208698"/>
              <a:gd name="connsiteX51" fmla="*/ 98473 w 3404381"/>
              <a:gd name="connsiteY51" fmla="*/ 1871003 h 2208698"/>
              <a:gd name="connsiteX52" fmla="*/ 70338 w 3404381"/>
              <a:gd name="connsiteY52" fmla="*/ 1828800 h 2208698"/>
              <a:gd name="connsiteX53" fmla="*/ 42203 w 3404381"/>
              <a:gd name="connsiteY53" fmla="*/ 1730326 h 2208698"/>
              <a:gd name="connsiteX54" fmla="*/ 14067 w 3404381"/>
              <a:gd name="connsiteY54" fmla="*/ 1561514 h 2208698"/>
              <a:gd name="connsiteX55" fmla="*/ 0 w 3404381"/>
              <a:gd name="connsiteY55" fmla="*/ 1420837 h 2208698"/>
              <a:gd name="connsiteX56" fmla="*/ 14067 w 3404381"/>
              <a:gd name="connsiteY56" fmla="*/ 928468 h 2208698"/>
              <a:gd name="connsiteX57" fmla="*/ 70338 w 3404381"/>
              <a:gd name="connsiteY57" fmla="*/ 858129 h 2208698"/>
              <a:gd name="connsiteX58" fmla="*/ 154744 w 3404381"/>
              <a:gd name="connsiteY58" fmla="*/ 801859 h 2208698"/>
              <a:gd name="connsiteX59" fmla="*/ 182880 w 3404381"/>
              <a:gd name="connsiteY59" fmla="*/ 773723 h 2208698"/>
              <a:gd name="connsiteX60" fmla="*/ 253218 w 3404381"/>
              <a:gd name="connsiteY60" fmla="*/ 675249 h 2208698"/>
              <a:gd name="connsiteX61" fmla="*/ 267286 w 3404381"/>
              <a:gd name="connsiteY61" fmla="*/ 576775 h 220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404381" h="2208698">
                <a:moveTo>
                  <a:pt x="239150" y="703385"/>
                </a:moveTo>
                <a:cubicBezTo>
                  <a:pt x="271975" y="694006"/>
                  <a:pt x="306428" y="689114"/>
                  <a:pt x="337624" y="675249"/>
                </a:cubicBezTo>
                <a:cubicBezTo>
                  <a:pt x="349744" y="669862"/>
                  <a:pt x="354967" y="654823"/>
                  <a:pt x="365760" y="647114"/>
                </a:cubicBezTo>
                <a:cubicBezTo>
                  <a:pt x="388010" y="631222"/>
                  <a:pt x="412024" y="617874"/>
                  <a:pt x="436098" y="604911"/>
                </a:cubicBezTo>
                <a:cubicBezTo>
                  <a:pt x="621726" y="504957"/>
                  <a:pt x="479202" y="594931"/>
                  <a:pt x="633046" y="492369"/>
                </a:cubicBezTo>
                <a:cubicBezTo>
                  <a:pt x="647114" y="482991"/>
                  <a:pt x="663294" y="476189"/>
                  <a:pt x="675249" y="464234"/>
                </a:cubicBezTo>
                <a:cubicBezTo>
                  <a:pt x="689317" y="450166"/>
                  <a:pt x="702169" y="434767"/>
                  <a:pt x="717452" y="422031"/>
                </a:cubicBezTo>
                <a:cubicBezTo>
                  <a:pt x="754845" y="390870"/>
                  <a:pt x="772141" y="390780"/>
                  <a:pt x="815926" y="365760"/>
                </a:cubicBezTo>
                <a:cubicBezTo>
                  <a:pt x="830606" y="357372"/>
                  <a:pt x="843449" y="346013"/>
                  <a:pt x="858129" y="337625"/>
                </a:cubicBezTo>
                <a:cubicBezTo>
                  <a:pt x="876337" y="327220"/>
                  <a:pt x="896192" y="319894"/>
                  <a:pt x="914400" y="309489"/>
                </a:cubicBezTo>
                <a:cubicBezTo>
                  <a:pt x="929080" y="301101"/>
                  <a:pt x="941063" y="288014"/>
                  <a:pt x="956603" y="281354"/>
                </a:cubicBezTo>
                <a:cubicBezTo>
                  <a:pt x="983317" y="269905"/>
                  <a:pt x="1078232" y="256393"/>
                  <a:pt x="1097280" y="253219"/>
                </a:cubicBezTo>
                <a:cubicBezTo>
                  <a:pt x="1197568" y="203073"/>
                  <a:pt x="1110083" y="239403"/>
                  <a:pt x="1252024" y="211015"/>
                </a:cubicBezTo>
                <a:cubicBezTo>
                  <a:pt x="1266565" y="208107"/>
                  <a:pt x="1279752" y="200165"/>
                  <a:pt x="1294227" y="196948"/>
                </a:cubicBezTo>
                <a:cubicBezTo>
                  <a:pt x="1322071" y="190760"/>
                  <a:pt x="1350789" y="189068"/>
                  <a:pt x="1378633" y="182880"/>
                </a:cubicBezTo>
                <a:cubicBezTo>
                  <a:pt x="1393109" y="179663"/>
                  <a:pt x="1406247" y="171465"/>
                  <a:pt x="1420836" y="168812"/>
                </a:cubicBezTo>
                <a:cubicBezTo>
                  <a:pt x="1458032" y="162049"/>
                  <a:pt x="1495864" y="159434"/>
                  <a:pt x="1533378" y="154745"/>
                </a:cubicBezTo>
                <a:cubicBezTo>
                  <a:pt x="1757550" y="98701"/>
                  <a:pt x="1363701" y="195576"/>
                  <a:pt x="1674055" y="126609"/>
                </a:cubicBezTo>
                <a:cubicBezTo>
                  <a:pt x="1688530" y="123392"/>
                  <a:pt x="1702000" y="116616"/>
                  <a:pt x="1716258" y="112542"/>
                </a:cubicBezTo>
                <a:cubicBezTo>
                  <a:pt x="1734848" y="107231"/>
                  <a:pt x="1753939" y="103786"/>
                  <a:pt x="1772529" y="98474"/>
                </a:cubicBezTo>
                <a:cubicBezTo>
                  <a:pt x="1786787" y="94400"/>
                  <a:pt x="1800474" y="88480"/>
                  <a:pt x="1814732" y="84406"/>
                </a:cubicBezTo>
                <a:cubicBezTo>
                  <a:pt x="1915810" y="55527"/>
                  <a:pt x="1825319" y="85277"/>
                  <a:pt x="1941341" y="56271"/>
                </a:cubicBezTo>
                <a:cubicBezTo>
                  <a:pt x="1955727" y="52674"/>
                  <a:pt x="1968897" y="44516"/>
                  <a:pt x="1983544" y="42203"/>
                </a:cubicBezTo>
                <a:cubicBezTo>
                  <a:pt x="2276928" y="-4121"/>
                  <a:pt x="2354768" y="10008"/>
                  <a:pt x="2715064" y="0"/>
                </a:cubicBezTo>
                <a:cubicBezTo>
                  <a:pt x="2874498" y="4689"/>
                  <a:pt x="3034096" y="5459"/>
                  <a:pt x="3193366" y="14068"/>
                </a:cubicBezTo>
                <a:cubicBezTo>
                  <a:pt x="3208173" y="14868"/>
                  <a:pt x="3223231" y="19910"/>
                  <a:pt x="3235569" y="28135"/>
                </a:cubicBezTo>
                <a:cubicBezTo>
                  <a:pt x="3252123" y="39171"/>
                  <a:pt x="3262667" y="57391"/>
                  <a:pt x="3277772" y="70339"/>
                </a:cubicBezTo>
                <a:cubicBezTo>
                  <a:pt x="3295574" y="85598"/>
                  <a:pt x="3315286" y="98474"/>
                  <a:pt x="3334043" y="112542"/>
                </a:cubicBezTo>
                <a:cubicBezTo>
                  <a:pt x="3343421" y="126610"/>
                  <a:pt x="3354617" y="139623"/>
                  <a:pt x="3362178" y="154745"/>
                </a:cubicBezTo>
                <a:cubicBezTo>
                  <a:pt x="3368810" y="168008"/>
                  <a:pt x="3372172" y="182690"/>
                  <a:pt x="3376246" y="196948"/>
                </a:cubicBezTo>
                <a:cubicBezTo>
                  <a:pt x="3389487" y="243292"/>
                  <a:pt x="3394714" y="275224"/>
                  <a:pt x="3404381" y="323557"/>
                </a:cubicBezTo>
                <a:cubicBezTo>
                  <a:pt x="3399692" y="422031"/>
                  <a:pt x="3401200" y="520996"/>
                  <a:pt x="3390313" y="618979"/>
                </a:cubicBezTo>
                <a:cubicBezTo>
                  <a:pt x="3383135" y="683581"/>
                  <a:pt x="3355933" y="704929"/>
                  <a:pt x="3334043" y="759655"/>
                </a:cubicBezTo>
                <a:cubicBezTo>
                  <a:pt x="3323028" y="787191"/>
                  <a:pt x="3313100" y="815290"/>
                  <a:pt x="3305907" y="844062"/>
                </a:cubicBezTo>
                <a:cubicBezTo>
                  <a:pt x="3293262" y="894643"/>
                  <a:pt x="3286701" y="917097"/>
                  <a:pt x="3277772" y="970671"/>
                </a:cubicBezTo>
                <a:cubicBezTo>
                  <a:pt x="3256219" y="1099989"/>
                  <a:pt x="3276599" y="1030460"/>
                  <a:pt x="3249636" y="1111348"/>
                </a:cubicBezTo>
                <a:cubicBezTo>
                  <a:pt x="3241404" y="1251300"/>
                  <a:pt x="3232076" y="1420516"/>
                  <a:pt x="3221501" y="1561514"/>
                </a:cubicBezTo>
                <a:cubicBezTo>
                  <a:pt x="3212705" y="1678790"/>
                  <a:pt x="3207518" y="1796455"/>
                  <a:pt x="3193366" y="1913206"/>
                </a:cubicBezTo>
                <a:cubicBezTo>
                  <a:pt x="3188713" y="1951594"/>
                  <a:pt x="3177458" y="1989064"/>
                  <a:pt x="3165230" y="2025748"/>
                </a:cubicBezTo>
                <a:cubicBezTo>
                  <a:pt x="3160541" y="2039816"/>
                  <a:pt x="3158792" y="2055236"/>
                  <a:pt x="3151163" y="2067951"/>
                </a:cubicBezTo>
                <a:cubicBezTo>
                  <a:pt x="3144339" y="2079324"/>
                  <a:pt x="3131313" y="2085729"/>
                  <a:pt x="3123027" y="2096086"/>
                </a:cubicBezTo>
                <a:cubicBezTo>
                  <a:pt x="3112465" y="2109288"/>
                  <a:pt x="3108094" y="2127727"/>
                  <a:pt x="3094892" y="2138289"/>
                </a:cubicBezTo>
                <a:cubicBezTo>
                  <a:pt x="3083313" y="2147552"/>
                  <a:pt x="3066757" y="2147668"/>
                  <a:pt x="3052689" y="2152357"/>
                </a:cubicBezTo>
                <a:cubicBezTo>
                  <a:pt x="3003054" y="2201992"/>
                  <a:pt x="3011849" y="2209550"/>
                  <a:pt x="2926080" y="2208628"/>
                </a:cubicBezTo>
                <a:cubicBezTo>
                  <a:pt x="2518032" y="2204240"/>
                  <a:pt x="2110236" y="2185026"/>
                  <a:pt x="1702190" y="2180492"/>
                </a:cubicBezTo>
                <a:lnTo>
                  <a:pt x="436098" y="2166425"/>
                </a:lnTo>
                <a:cubicBezTo>
                  <a:pt x="403273" y="2161736"/>
                  <a:pt x="368231" y="2165110"/>
                  <a:pt x="337624" y="2152357"/>
                </a:cubicBezTo>
                <a:cubicBezTo>
                  <a:pt x="279325" y="2128066"/>
                  <a:pt x="278625" y="2099531"/>
                  <a:pt x="239150" y="2067951"/>
                </a:cubicBezTo>
                <a:cubicBezTo>
                  <a:pt x="225948" y="2057389"/>
                  <a:pt x="211015" y="2049194"/>
                  <a:pt x="196947" y="2039815"/>
                </a:cubicBezTo>
                <a:cubicBezTo>
                  <a:pt x="187569" y="2025747"/>
                  <a:pt x="180767" y="2009567"/>
                  <a:pt x="168812" y="1997612"/>
                </a:cubicBezTo>
                <a:cubicBezTo>
                  <a:pt x="156857" y="1985657"/>
                  <a:pt x="137171" y="1982679"/>
                  <a:pt x="126609" y="1969477"/>
                </a:cubicBezTo>
                <a:cubicBezTo>
                  <a:pt x="118185" y="1958948"/>
                  <a:pt x="100806" y="1876447"/>
                  <a:pt x="98473" y="1871003"/>
                </a:cubicBezTo>
                <a:cubicBezTo>
                  <a:pt x="91813" y="1855463"/>
                  <a:pt x="77899" y="1843922"/>
                  <a:pt x="70338" y="1828800"/>
                </a:cubicBezTo>
                <a:cubicBezTo>
                  <a:pt x="60936" y="1809997"/>
                  <a:pt x="45810" y="1746558"/>
                  <a:pt x="42203" y="1730326"/>
                </a:cubicBezTo>
                <a:cubicBezTo>
                  <a:pt x="28922" y="1670559"/>
                  <a:pt x="21407" y="1623909"/>
                  <a:pt x="14067" y="1561514"/>
                </a:cubicBezTo>
                <a:cubicBezTo>
                  <a:pt x="8561" y="1514711"/>
                  <a:pt x="4689" y="1467729"/>
                  <a:pt x="0" y="1420837"/>
                </a:cubicBezTo>
                <a:cubicBezTo>
                  <a:pt x="4689" y="1256714"/>
                  <a:pt x="1145" y="1092149"/>
                  <a:pt x="14067" y="928468"/>
                </a:cubicBezTo>
                <a:cubicBezTo>
                  <a:pt x="15228" y="913756"/>
                  <a:pt x="57180" y="867998"/>
                  <a:pt x="70338" y="858129"/>
                </a:cubicBezTo>
                <a:cubicBezTo>
                  <a:pt x="97389" y="837840"/>
                  <a:pt x="130834" y="825769"/>
                  <a:pt x="154744" y="801859"/>
                </a:cubicBezTo>
                <a:cubicBezTo>
                  <a:pt x="164123" y="792480"/>
                  <a:pt x="174389" y="783912"/>
                  <a:pt x="182880" y="773723"/>
                </a:cubicBezTo>
                <a:cubicBezTo>
                  <a:pt x="211962" y="738824"/>
                  <a:pt x="228854" y="711795"/>
                  <a:pt x="253218" y="675249"/>
                </a:cubicBezTo>
                <a:cubicBezTo>
                  <a:pt x="269125" y="595714"/>
                  <a:pt x="267286" y="628821"/>
                  <a:pt x="267286" y="576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30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32" t="12945" r="38334" b="8499"/>
          <a:stretch/>
        </p:blipFill>
        <p:spPr>
          <a:xfrm>
            <a:off x="304800" y="457199"/>
            <a:ext cx="8305800" cy="6288677"/>
          </a:xfrm>
          <a:prstGeom prst="rect">
            <a:avLst/>
          </a:prstGeom>
        </p:spPr>
      </p:pic>
      <p:sp>
        <p:nvSpPr>
          <p:cNvPr id="5" name="Freeform: Shape 4"/>
          <p:cNvSpPr/>
          <p:nvPr/>
        </p:nvSpPr>
        <p:spPr>
          <a:xfrm>
            <a:off x="631842" y="1477108"/>
            <a:ext cx="4165241" cy="811066"/>
          </a:xfrm>
          <a:custGeom>
            <a:avLst/>
            <a:gdLst>
              <a:gd name="connsiteX0" fmla="*/ 409167 w 4165241"/>
              <a:gd name="connsiteY0" fmla="*/ 70338 h 811066"/>
              <a:gd name="connsiteX1" fmla="*/ 2026952 w 4165241"/>
              <a:gd name="connsiteY1" fmla="*/ 28135 h 811066"/>
              <a:gd name="connsiteX2" fmla="*/ 2364576 w 4165241"/>
              <a:gd name="connsiteY2" fmla="*/ 0 h 811066"/>
              <a:gd name="connsiteX3" fmla="*/ 3771346 w 4165241"/>
              <a:gd name="connsiteY3" fmla="*/ 14067 h 811066"/>
              <a:gd name="connsiteX4" fmla="*/ 3827616 w 4165241"/>
              <a:gd name="connsiteY4" fmla="*/ 42203 h 811066"/>
              <a:gd name="connsiteX5" fmla="*/ 3883887 w 4165241"/>
              <a:gd name="connsiteY5" fmla="*/ 56270 h 811066"/>
              <a:gd name="connsiteX6" fmla="*/ 3940158 w 4165241"/>
              <a:gd name="connsiteY6" fmla="*/ 98474 h 811066"/>
              <a:gd name="connsiteX7" fmla="*/ 3982361 w 4165241"/>
              <a:gd name="connsiteY7" fmla="*/ 112541 h 811066"/>
              <a:gd name="connsiteX8" fmla="*/ 4066767 w 4165241"/>
              <a:gd name="connsiteY8" fmla="*/ 196947 h 811066"/>
              <a:gd name="connsiteX9" fmla="*/ 4094903 w 4165241"/>
              <a:gd name="connsiteY9" fmla="*/ 225083 h 811066"/>
              <a:gd name="connsiteX10" fmla="*/ 4108970 w 4165241"/>
              <a:gd name="connsiteY10" fmla="*/ 267286 h 811066"/>
              <a:gd name="connsiteX11" fmla="*/ 4137106 w 4165241"/>
              <a:gd name="connsiteY11" fmla="*/ 295421 h 811066"/>
              <a:gd name="connsiteX12" fmla="*/ 4165241 w 4165241"/>
              <a:gd name="connsiteY12" fmla="*/ 379827 h 811066"/>
              <a:gd name="connsiteX13" fmla="*/ 4151173 w 4165241"/>
              <a:gd name="connsiteY13" fmla="*/ 548640 h 811066"/>
              <a:gd name="connsiteX14" fmla="*/ 4080835 w 4165241"/>
              <a:gd name="connsiteY14" fmla="*/ 618978 h 811066"/>
              <a:gd name="connsiteX15" fmla="*/ 4052700 w 4165241"/>
              <a:gd name="connsiteY15" fmla="*/ 647114 h 811066"/>
              <a:gd name="connsiteX16" fmla="*/ 3968293 w 4165241"/>
              <a:gd name="connsiteY16" fmla="*/ 675249 h 811066"/>
              <a:gd name="connsiteX17" fmla="*/ 3813549 w 4165241"/>
              <a:gd name="connsiteY17" fmla="*/ 703384 h 811066"/>
              <a:gd name="connsiteX18" fmla="*/ 3278976 w 4165241"/>
              <a:gd name="connsiteY18" fmla="*/ 731520 h 811066"/>
              <a:gd name="connsiteX19" fmla="*/ 3138300 w 4165241"/>
              <a:gd name="connsiteY19" fmla="*/ 745587 h 811066"/>
              <a:gd name="connsiteX20" fmla="*/ 2856946 w 4165241"/>
              <a:gd name="connsiteY20" fmla="*/ 759655 h 811066"/>
              <a:gd name="connsiteX21" fmla="*/ 901536 w 4165241"/>
              <a:gd name="connsiteY21" fmla="*/ 759655 h 811066"/>
              <a:gd name="connsiteX22" fmla="*/ 859333 w 4165241"/>
              <a:gd name="connsiteY22" fmla="*/ 745587 h 811066"/>
              <a:gd name="connsiteX23" fmla="*/ 760860 w 4165241"/>
              <a:gd name="connsiteY23" fmla="*/ 731520 h 811066"/>
              <a:gd name="connsiteX24" fmla="*/ 451370 w 4165241"/>
              <a:gd name="connsiteY24" fmla="*/ 717452 h 811066"/>
              <a:gd name="connsiteX25" fmla="*/ 198152 w 4165241"/>
              <a:gd name="connsiteY25" fmla="*/ 703384 h 811066"/>
              <a:gd name="connsiteX26" fmla="*/ 85610 w 4165241"/>
              <a:gd name="connsiteY26" fmla="*/ 576775 h 811066"/>
              <a:gd name="connsiteX27" fmla="*/ 71543 w 4165241"/>
              <a:gd name="connsiteY27" fmla="*/ 534572 h 811066"/>
              <a:gd name="connsiteX28" fmla="*/ 15272 w 4165241"/>
              <a:gd name="connsiteY28" fmla="*/ 478301 h 811066"/>
              <a:gd name="connsiteX29" fmla="*/ 1204 w 4165241"/>
              <a:gd name="connsiteY29" fmla="*/ 436098 h 811066"/>
              <a:gd name="connsiteX30" fmla="*/ 15272 w 4165241"/>
              <a:gd name="connsiteY30" fmla="*/ 196947 h 811066"/>
              <a:gd name="connsiteX31" fmla="*/ 71543 w 4165241"/>
              <a:gd name="connsiteY31" fmla="*/ 182880 h 811066"/>
              <a:gd name="connsiteX32" fmla="*/ 282558 w 4165241"/>
              <a:gd name="connsiteY32" fmla="*/ 154744 h 811066"/>
              <a:gd name="connsiteX33" fmla="*/ 324761 w 4165241"/>
              <a:gd name="connsiteY33" fmla="*/ 140677 h 811066"/>
              <a:gd name="connsiteX34" fmla="*/ 395100 w 4165241"/>
              <a:gd name="connsiteY34" fmla="*/ 126609 h 811066"/>
              <a:gd name="connsiteX35" fmla="*/ 437303 w 4165241"/>
              <a:gd name="connsiteY35" fmla="*/ 98474 h 811066"/>
              <a:gd name="connsiteX36" fmla="*/ 493573 w 4165241"/>
              <a:gd name="connsiteY36" fmla="*/ 84406 h 8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65241" h="811066">
                <a:moveTo>
                  <a:pt x="409167" y="70338"/>
                </a:moveTo>
                <a:lnTo>
                  <a:pt x="2026952" y="28135"/>
                </a:lnTo>
                <a:cubicBezTo>
                  <a:pt x="2104787" y="24338"/>
                  <a:pt x="2281678" y="7536"/>
                  <a:pt x="2364576" y="0"/>
                </a:cubicBezTo>
                <a:lnTo>
                  <a:pt x="3771346" y="14067"/>
                </a:lnTo>
                <a:cubicBezTo>
                  <a:pt x="3792308" y="14672"/>
                  <a:pt x="3807980" y="34840"/>
                  <a:pt x="3827616" y="42203"/>
                </a:cubicBezTo>
                <a:cubicBezTo>
                  <a:pt x="3845719" y="48992"/>
                  <a:pt x="3865130" y="51581"/>
                  <a:pt x="3883887" y="56270"/>
                </a:cubicBezTo>
                <a:cubicBezTo>
                  <a:pt x="3902644" y="70338"/>
                  <a:pt x="3919801" y="86841"/>
                  <a:pt x="3940158" y="98474"/>
                </a:cubicBezTo>
                <a:cubicBezTo>
                  <a:pt x="3953033" y="105831"/>
                  <a:pt x="3970656" y="103437"/>
                  <a:pt x="3982361" y="112541"/>
                </a:cubicBezTo>
                <a:cubicBezTo>
                  <a:pt x="4013769" y="136969"/>
                  <a:pt x="4038632" y="168812"/>
                  <a:pt x="4066767" y="196947"/>
                </a:cubicBezTo>
                <a:lnTo>
                  <a:pt x="4094903" y="225083"/>
                </a:lnTo>
                <a:cubicBezTo>
                  <a:pt x="4099592" y="239151"/>
                  <a:pt x="4101341" y="254571"/>
                  <a:pt x="4108970" y="267286"/>
                </a:cubicBezTo>
                <a:cubicBezTo>
                  <a:pt x="4115794" y="278659"/>
                  <a:pt x="4131174" y="283558"/>
                  <a:pt x="4137106" y="295421"/>
                </a:cubicBezTo>
                <a:cubicBezTo>
                  <a:pt x="4150369" y="321947"/>
                  <a:pt x="4165241" y="379827"/>
                  <a:pt x="4165241" y="379827"/>
                </a:cubicBezTo>
                <a:cubicBezTo>
                  <a:pt x="4160552" y="436098"/>
                  <a:pt x="4162247" y="493270"/>
                  <a:pt x="4151173" y="548640"/>
                </a:cubicBezTo>
                <a:cubicBezTo>
                  <a:pt x="4143134" y="588835"/>
                  <a:pt x="4107631" y="597541"/>
                  <a:pt x="4080835" y="618978"/>
                </a:cubicBezTo>
                <a:cubicBezTo>
                  <a:pt x="4070478" y="627264"/>
                  <a:pt x="4064563" y="641183"/>
                  <a:pt x="4052700" y="647114"/>
                </a:cubicBezTo>
                <a:cubicBezTo>
                  <a:pt x="4026174" y="660377"/>
                  <a:pt x="3996429" y="665871"/>
                  <a:pt x="3968293" y="675249"/>
                </a:cubicBezTo>
                <a:cubicBezTo>
                  <a:pt x="3890221" y="701273"/>
                  <a:pt x="3940814" y="687477"/>
                  <a:pt x="3813549" y="703384"/>
                </a:cubicBezTo>
                <a:cubicBezTo>
                  <a:pt x="3613065" y="770214"/>
                  <a:pt x="3814033" y="707740"/>
                  <a:pt x="3278976" y="731520"/>
                </a:cubicBezTo>
                <a:cubicBezTo>
                  <a:pt x="3231897" y="733612"/>
                  <a:pt x="3185321" y="742452"/>
                  <a:pt x="3138300" y="745587"/>
                </a:cubicBezTo>
                <a:cubicBezTo>
                  <a:pt x="3044606" y="751833"/>
                  <a:pt x="2950731" y="754966"/>
                  <a:pt x="2856946" y="759655"/>
                </a:cubicBezTo>
                <a:cubicBezTo>
                  <a:pt x="2150346" y="860600"/>
                  <a:pt x="2704851" y="786371"/>
                  <a:pt x="901536" y="759655"/>
                </a:cubicBezTo>
                <a:cubicBezTo>
                  <a:pt x="886709" y="759435"/>
                  <a:pt x="873874" y="748495"/>
                  <a:pt x="859333" y="745587"/>
                </a:cubicBezTo>
                <a:cubicBezTo>
                  <a:pt x="826819" y="739084"/>
                  <a:pt x="793939" y="733801"/>
                  <a:pt x="760860" y="731520"/>
                </a:cubicBezTo>
                <a:cubicBezTo>
                  <a:pt x="657835" y="724415"/>
                  <a:pt x="554511" y="722609"/>
                  <a:pt x="451370" y="717452"/>
                </a:cubicBezTo>
                <a:lnTo>
                  <a:pt x="198152" y="703384"/>
                </a:lnTo>
                <a:cubicBezTo>
                  <a:pt x="128875" y="599470"/>
                  <a:pt x="168933" y="639267"/>
                  <a:pt x="85610" y="576775"/>
                </a:cubicBezTo>
                <a:cubicBezTo>
                  <a:pt x="80921" y="562707"/>
                  <a:pt x="80162" y="546639"/>
                  <a:pt x="71543" y="534572"/>
                </a:cubicBezTo>
                <a:cubicBezTo>
                  <a:pt x="56125" y="512987"/>
                  <a:pt x="15272" y="478301"/>
                  <a:pt x="15272" y="478301"/>
                </a:cubicBezTo>
                <a:cubicBezTo>
                  <a:pt x="10583" y="464233"/>
                  <a:pt x="1204" y="450927"/>
                  <a:pt x="1204" y="436098"/>
                </a:cubicBezTo>
                <a:cubicBezTo>
                  <a:pt x="1204" y="356243"/>
                  <a:pt x="-6101" y="273888"/>
                  <a:pt x="15272" y="196947"/>
                </a:cubicBezTo>
                <a:cubicBezTo>
                  <a:pt x="20447" y="178318"/>
                  <a:pt x="52953" y="188191"/>
                  <a:pt x="71543" y="182880"/>
                </a:cubicBezTo>
                <a:cubicBezTo>
                  <a:pt x="189855" y="149077"/>
                  <a:pt x="13136" y="177196"/>
                  <a:pt x="282558" y="154744"/>
                </a:cubicBezTo>
                <a:cubicBezTo>
                  <a:pt x="296626" y="150055"/>
                  <a:pt x="310375" y="144273"/>
                  <a:pt x="324761" y="140677"/>
                </a:cubicBezTo>
                <a:cubicBezTo>
                  <a:pt x="347958" y="134878"/>
                  <a:pt x="372712" y="135005"/>
                  <a:pt x="395100" y="126609"/>
                </a:cubicBezTo>
                <a:cubicBezTo>
                  <a:pt x="410931" y="120673"/>
                  <a:pt x="422181" y="106035"/>
                  <a:pt x="437303" y="98474"/>
                </a:cubicBezTo>
                <a:cubicBezTo>
                  <a:pt x="468405" y="82923"/>
                  <a:pt x="469594" y="84406"/>
                  <a:pt x="493573" y="84406"/>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Freeform: Shape 6"/>
          <p:cNvSpPr/>
          <p:nvPr/>
        </p:nvSpPr>
        <p:spPr>
          <a:xfrm>
            <a:off x="4652186" y="1420837"/>
            <a:ext cx="3253857" cy="2278966"/>
          </a:xfrm>
          <a:custGeom>
            <a:avLst/>
            <a:gdLst>
              <a:gd name="connsiteX0" fmla="*/ 158965 w 3253857"/>
              <a:gd name="connsiteY0" fmla="*/ 407963 h 2278966"/>
              <a:gd name="connsiteX1" fmla="*/ 229303 w 3253857"/>
              <a:gd name="connsiteY1" fmla="*/ 337625 h 2278966"/>
              <a:gd name="connsiteX2" fmla="*/ 285574 w 3253857"/>
              <a:gd name="connsiteY2" fmla="*/ 253218 h 2278966"/>
              <a:gd name="connsiteX3" fmla="*/ 313709 w 3253857"/>
              <a:gd name="connsiteY3" fmla="*/ 211015 h 2278966"/>
              <a:gd name="connsiteX4" fmla="*/ 384048 w 3253857"/>
              <a:gd name="connsiteY4" fmla="*/ 140677 h 2278966"/>
              <a:gd name="connsiteX5" fmla="*/ 482522 w 3253857"/>
              <a:gd name="connsiteY5" fmla="*/ 70338 h 2278966"/>
              <a:gd name="connsiteX6" fmla="*/ 566928 w 3253857"/>
              <a:gd name="connsiteY6" fmla="*/ 56271 h 2278966"/>
              <a:gd name="connsiteX7" fmla="*/ 609131 w 3253857"/>
              <a:gd name="connsiteY7" fmla="*/ 42203 h 2278966"/>
              <a:gd name="connsiteX8" fmla="*/ 679469 w 3253857"/>
              <a:gd name="connsiteY8" fmla="*/ 28135 h 2278966"/>
              <a:gd name="connsiteX9" fmla="*/ 721672 w 3253857"/>
              <a:gd name="connsiteY9" fmla="*/ 0 h 2278966"/>
              <a:gd name="connsiteX10" fmla="*/ 1818952 w 3253857"/>
              <a:gd name="connsiteY10" fmla="*/ 14068 h 2278966"/>
              <a:gd name="connsiteX11" fmla="*/ 1903359 w 3253857"/>
              <a:gd name="connsiteY11" fmla="*/ 28135 h 2278966"/>
              <a:gd name="connsiteX12" fmla="*/ 2128442 w 3253857"/>
              <a:gd name="connsiteY12" fmla="*/ 56271 h 2278966"/>
              <a:gd name="connsiteX13" fmla="*/ 2339457 w 3253857"/>
              <a:gd name="connsiteY13" fmla="*/ 84406 h 2278966"/>
              <a:gd name="connsiteX14" fmla="*/ 2466066 w 3253857"/>
              <a:gd name="connsiteY14" fmla="*/ 112541 h 2278966"/>
              <a:gd name="connsiteX15" fmla="*/ 2550472 w 3253857"/>
              <a:gd name="connsiteY15" fmla="*/ 140677 h 2278966"/>
              <a:gd name="connsiteX16" fmla="*/ 2663014 w 3253857"/>
              <a:gd name="connsiteY16" fmla="*/ 168812 h 2278966"/>
              <a:gd name="connsiteX17" fmla="*/ 2705217 w 3253857"/>
              <a:gd name="connsiteY17" fmla="*/ 196948 h 2278966"/>
              <a:gd name="connsiteX18" fmla="*/ 2817759 w 3253857"/>
              <a:gd name="connsiteY18" fmla="*/ 253218 h 2278966"/>
              <a:gd name="connsiteX19" fmla="*/ 2859962 w 3253857"/>
              <a:gd name="connsiteY19" fmla="*/ 295421 h 2278966"/>
              <a:gd name="connsiteX20" fmla="*/ 2986571 w 3253857"/>
              <a:gd name="connsiteY20" fmla="*/ 365760 h 2278966"/>
              <a:gd name="connsiteX21" fmla="*/ 3028774 w 3253857"/>
              <a:gd name="connsiteY21" fmla="*/ 407963 h 2278966"/>
              <a:gd name="connsiteX22" fmla="*/ 3056909 w 3253857"/>
              <a:gd name="connsiteY22" fmla="*/ 450166 h 2278966"/>
              <a:gd name="connsiteX23" fmla="*/ 3113180 w 3253857"/>
              <a:gd name="connsiteY23" fmla="*/ 506437 h 2278966"/>
              <a:gd name="connsiteX24" fmla="*/ 3127248 w 3253857"/>
              <a:gd name="connsiteY24" fmla="*/ 618978 h 2278966"/>
              <a:gd name="connsiteX25" fmla="*/ 3141316 w 3253857"/>
              <a:gd name="connsiteY25" fmla="*/ 661181 h 2278966"/>
              <a:gd name="connsiteX26" fmla="*/ 3169451 w 3253857"/>
              <a:gd name="connsiteY26" fmla="*/ 1364566 h 2278966"/>
              <a:gd name="connsiteX27" fmla="*/ 3197586 w 3253857"/>
              <a:gd name="connsiteY27" fmla="*/ 1547446 h 2278966"/>
              <a:gd name="connsiteX28" fmla="*/ 3211654 w 3253857"/>
              <a:gd name="connsiteY28" fmla="*/ 1589649 h 2278966"/>
              <a:gd name="connsiteX29" fmla="*/ 3253857 w 3253857"/>
              <a:gd name="connsiteY29" fmla="*/ 1786597 h 2278966"/>
              <a:gd name="connsiteX30" fmla="*/ 3211654 w 3253857"/>
              <a:gd name="connsiteY30" fmla="*/ 1983545 h 2278966"/>
              <a:gd name="connsiteX31" fmla="*/ 3197586 w 3253857"/>
              <a:gd name="connsiteY31" fmla="*/ 2025748 h 2278966"/>
              <a:gd name="connsiteX32" fmla="*/ 3155383 w 3253857"/>
              <a:gd name="connsiteY32" fmla="*/ 2053883 h 2278966"/>
              <a:gd name="connsiteX33" fmla="*/ 3141316 w 3253857"/>
              <a:gd name="connsiteY33" fmla="*/ 2096086 h 2278966"/>
              <a:gd name="connsiteX34" fmla="*/ 3014706 w 3253857"/>
              <a:gd name="connsiteY34" fmla="*/ 2152357 h 2278966"/>
              <a:gd name="connsiteX35" fmla="*/ 2874029 w 3253857"/>
              <a:gd name="connsiteY35" fmla="*/ 2208628 h 2278966"/>
              <a:gd name="connsiteX36" fmla="*/ 2775556 w 3253857"/>
              <a:gd name="connsiteY36" fmla="*/ 2222695 h 2278966"/>
              <a:gd name="connsiteX37" fmla="*/ 2691149 w 3253857"/>
              <a:gd name="connsiteY37" fmla="*/ 2250831 h 2278966"/>
              <a:gd name="connsiteX38" fmla="*/ 2550472 w 3253857"/>
              <a:gd name="connsiteY38" fmla="*/ 2264898 h 2278966"/>
              <a:gd name="connsiteX39" fmla="*/ 2072171 w 3253857"/>
              <a:gd name="connsiteY39" fmla="*/ 2278966 h 2278966"/>
              <a:gd name="connsiteX40" fmla="*/ 679469 w 3253857"/>
              <a:gd name="connsiteY40" fmla="*/ 2264898 h 2278966"/>
              <a:gd name="connsiteX41" fmla="*/ 623199 w 3253857"/>
              <a:gd name="connsiteY41" fmla="*/ 2236763 h 2278966"/>
              <a:gd name="connsiteX42" fmla="*/ 566928 w 3253857"/>
              <a:gd name="connsiteY42" fmla="*/ 2222695 h 2278966"/>
              <a:gd name="connsiteX43" fmla="*/ 524725 w 3253857"/>
              <a:gd name="connsiteY43" fmla="*/ 2194560 h 2278966"/>
              <a:gd name="connsiteX44" fmla="*/ 426251 w 3253857"/>
              <a:gd name="connsiteY44" fmla="*/ 2166425 h 2278966"/>
              <a:gd name="connsiteX45" fmla="*/ 341845 w 3253857"/>
              <a:gd name="connsiteY45" fmla="*/ 2138289 h 2278966"/>
              <a:gd name="connsiteX46" fmla="*/ 285574 w 3253857"/>
              <a:gd name="connsiteY46" fmla="*/ 2082018 h 2278966"/>
              <a:gd name="connsiteX47" fmla="*/ 173032 w 3253857"/>
              <a:gd name="connsiteY47" fmla="*/ 2039815 h 2278966"/>
              <a:gd name="connsiteX48" fmla="*/ 130829 w 3253857"/>
              <a:gd name="connsiteY48" fmla="*/ 1983545 h 2278966"/>
              <a:gd name="connsiteX49" fmla="*/ 74559 w 3253857"/>
              <a:gd name="connsiteY49" fmla="*/ 1941341 h 2278966"/>
              <a:gd name="connsiteX50" fmla="*/ 46423 w 3253857"/>
              <a:gd name="connsiteY50" fmla="*/ 1913206 h 2278966"/>
              <a:gd name="connsiteX51" fmla="*/ 32356 w 3253857"/>
              <a:gd name="connsiteY51" fmla="*/ 1871003 h 2278966"/>
              <a:gd name="connsiteX52" fmla="*/ 4220 w 3253857"/>
              <a:gd name="connsiteY52" fmla="*/ 1322363 h 2278966"/>
              <a:gd name="connsiteX53" fmla="*/ 32356 w 3253857"/>
              <a:gd name="connsiteY53" fmla="*/ 914400 h 2278966"/>
              <a:gd name="connsiteX54" fmla="*/ 60491 w 3253857"/>
              <a:gd name="connsiteY54" fmla="*/ 858129 h 2278966"/>
              <a:gd name="connsiteX55" fmla="*/ 88626 w 3253857"/>
              <a:gd name="connsiteY55" fmla="*/ 815926 h 2278966"/>
              <a:gd name="connsiteX56" fmla="*/ 116762 w 3253857"/>
              <a:gd name="connsiteY56" fmla="*/ 731520 h 2278966"/>
              <a:gd name="connsiteX57" fmla="*/ 130829 w 3253857"/>
              <a:gd name="connsiteY57" fmla="*/ 689317 h 2278966"/>
              <a:gd name="connsiteX58" fmla="*/ 158965 w 3253857"/>
              <a:gd name="connsiteY58" fmla="*/ 661181 h 2278966"/>
              <a:gd name="connsiteX59" fmla="*/ 173032 w 3253857"/>
              <a:gd name="connsiteY59" fmla="*/ 267286 h 227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53857" h="2278966">
                <a:moveTo>
                  <a:pt x="158965" y="407963"/>
                </a:moveTo>
                <a:cubicBezTo>
                  <a:pt x="182411" y="384517"/>
                  <a:pt x="208306" y="363288"/>
                  <a:pt x="229303" y="337625"/>
                </a:cubicBezTo>
                <a:cubicBezTo>
                  <a:pt x="250716" y="311454"/>
                  <a:pt x="266817" y="281354"/>
                  <a:pt x="285574" y="253218"/>
                </a:cubicBezTo>
                <a:cubicBezTo>
                  <a:pt x="294952" y="239150"/>
                  <a:pt x="301754" y="222970"/>
                  <a:pt x="313709" y="211015"/>
                </a:cubicBezTo>
                <a:lnTo>
                  <a:pt x="384048" y="140677"/>
                </a:lnTo>
                <a:cubicBezTo>
                  <a:pt x="416798" y="107927"/>
                  <a:pt x="431154" y="89017"/>
                  <a:pt x="482522" y="70338"/>
                </a:cubicBezTo>
                <a:cubicBezTo>
                  <a:pt x="509328" y="60590"/>
                  <a:pt x="538793" y="60960"/>
                  <a:pt x="566928" y="56271"/>
                </a:cubicBezTo>
                <a:cubicBezTo>
                  <a:pt x="580996" y="51582"/>
                  <a:pt x="594745" y="45800"/>
                  <a:pt x="609131" y="42203"/>
                </a:cubicBezTo>
                <a:cubicBezTo>
                  <a:pt x="632327" y="36404"/>
                  <a:pt x="657081" y="36531"/>
                  <a:pt x="679469" y="28135"/>
                </a:cubicBezTo>
                <a:cubicBezTo>
                  <a:pt x="695300" y="22198"/>
                  <a:pt x="707604" y="9378"/>
                  <a:pt x="721672" y="0"/>
                </a:cubicBezTo>
                <a:lnTo>
                  <a:pt x="1818952" y="14068"/>
                </a:lnTo>
                <a:cubicBezTo>
                  <a:pt x="1847468" y="14747"/>
                  <a:pt x="1875097" y="24281"/>
                  <a:pt x="1903359" y="28135"/>
                </a:cubicBezTo>
                <a:cubicBezTo>
                  <a:pt x="1978277" y="38351"/>
                  <a:pt x="2055088" y="37933"/>
                  <a:pt x="2128442" y="56271"/>
                </a:cubicBezTo>
                <a:cubicBezTo>
                  <a:pt x="2234960" y="82900"/>
                  <a:pt x="2165458" y="68588"/>
                  <a:pt x="2339457" y="84406"/>
                </a:cubicBezTo>
                <a:cubicBezTo>
                  <a:pt x="2379604" y="92436"/>
                  <a:pt x="2426341" y="100624"/>
                  <a:pt x="2466066" y="112541"/>
                </a:cubicBezTo>
                <a:cubicBezTo>
                  <a:pt x="2494473" y="121063"/>
                  <a:pt x="2521860" y="132874"/>
                  <a:pt x="2550472" y="140677"/>
                </a:cubicBezTo>
                <a:cubicBezTo>
                  <a:pt x="2737246" y="191616"/>
                  <a:pt x="2534936" y="126121"/>
                  <a:pt x="2663014" y="168812"/>
                </a:cubicBezTo>
                <a:cubicBezTo>
                  <a:pt x="2677082" y="178191"/>
                  <a:pt x="2690095" y="189387"/>
                  <a:pt x="2705217" y="196948"/>
                </a:cubicBezTo>
                <a:cubicBezTo>
                  <a:pt x="2769858" y="229268"/>
                  <a:pt x="2768870" y="212477"/>
                  <a:pt x="2817759" y="253218"/>
                </a:cubicBezTo>
                <a:cubicBezTo>
                  <a:pt x="2833043" y="265954"/>
                  <a:pt x="2844258" y="283207"/>
                  <a:pt x="2859962" y="295421"/>
                </a:cubicBezTo>
                <a:cubicBezTo>
                  <a:pt x="2932520" y="351855"/>
                  <a:pt x="2922895" y="344534"/>
                  <a:pt x="2986571" y="365760"/>
                </a:cubicBezTo>
                <a:cubicBezTo>
                  <a:pt x="3000639" y="379828"/>
                  <a:pt x="3016038" y="392679"/>
                  <a:pt x="3028774" y="407963"/>
                </a:cubicBezTo>
                <a:cubicBezTo>
                  <a:pt x="3039598" y="420951"/>
                  <a:pt x="3045906" y="437329"/>
                  <a:pt x="3056909" y="450166"/>
                </a:cubicBezTo>
                <a:cubicBezTo>
                  <a:pt x="3074172" y="470306"/>
                  <a:pt x="3113180" y="506437"/>
                  <a:pt x="3113180" y="506437"/>
                </a:cubicBezTo>
                <a:cubicBezTo>
                  <a:pt x="3117869" y="543951"/>
                  <a:pt x="3120485" y="581782"/>
                  <a:pt x="3127248" y="618978"/>
                </a:cubicBezTo>
                <a:cubicBezTo>
                  <a:pt x="3129901" y="633567"/>
                  <a:pt x="3140478" y="646376"/>
                  <a:pt x="3141316" y="661181"/>
                </a:cubicBezTo>
                <a:cubicBezTo>
                  <a:pt x="3154577" y="895455"/>
                  <a:pt x="3157118" y="1130241"/>
                  <a:pt x="3169451" y="1364566"/>
                </a:cubicBezTo>
                <a:cubicBezTo>
                  <a:pt x="3170224" y="1379258"/>
                  <a:pt x="3192975" y="1526695"/>
                  <a:pt x="3197586" y="1547446"/>
                </a:cubicBezTo>
                <a:cubicBezTo>
                  <a:pt x="3200803" y="1561922"/>
                  <a:pt x="3208437" y="1575173"/>
                  <a:pt x="3211654" y="1589649"/>
                </a:cubicBezTo>
                <a:cubicBezTo>
                  <a:pt x="3293375" y="1957386"/>
                  <a:pt x="3135707" y="1313988"/>
                  <a:pt x="3253857" y="1786597"/>
                </a:cubicBezTo>
                <a:cubicBezTo>
                  <a:pt x="3228581" y="2064628"/>
                  <a:pt x="3271678" y="1863497"/>
                  <a:pt x="3211654" y="1983545"/>
                </a:cubicBezTo>
                <a:cubicBezTo>
                  <a:pt x="3205022" y="1996808"/>
                  <a:pt x="3206849" y="2014169"/>
                  <a:pt x="3197586" y="2025748"/>
                </a:cubicBezTo>
                <a:cubicBezTo>
                  <a:pt x="3187024" y="2038950"/>
                  <a:pt x="3169451" y="2044505"/>
                  <a:pt x="3155383" y="2053883"/>
                </a:cubicBezTo>
                <a:cubicBezTo>
                  <a:pt x="3150694" y="2067951"/>
                  <a:pt x="3150579" y="2084507"/>
                  <a:pt x="3141316" y="2096086"/>
                </a:cubicBezTo>
                <a:cubicBezTo>
                  <a:pt x="3113731" y="2130567"/>
                  <a:pt x="3046224" y="2136598"/>
                  <a:pt x="3014706" y="2152357"/>
                </a:cubicBezTo>
                <a:cubicBezTo>
                  <a:pt x="2971244" y="2174088"/>
                  <a:pt x="2922701" y="2201675"/>
                  <a:pt x="2874029" y="2208628"/>
                </a:cubicBezTo>
                <a:lnTo>
                  <a:pt x="2775556" y="2222695"/>
                </a:lnTo>
                <a:cubicBezTo>
                  <a:pt x="2747420" y="2232074"/>
                  <a:pt x="2720299" y="2245365"/>
                  <a:pt x="2691149" y="2250831"/>
                </a:cubicBezTo>
                <a:cubicBezTo>
                  <a:pt x="2644830" y="2259516"/>
                  <a:pt x="2597550" y="2262758"/>
                  <a:pt x="2550472" y="2264898"/>
                </a:cubicBezTo>
                <a:cubicBezTo>
                  <a:pt x="2391134" y="2272141"/>
                  <a:pt x="2231605" y="2274277"/>
                  <a:pt x="2072171" y="2278966"/>
                </a:cubicBezTo>
                <a:lnTo>
                  <a:pt x="679469" y="2264898"/>
                </a:lnTo>
                <a:cubicBezTo>
                  <a:pt x="658507" y="2264287"/>
                  <a:pt x="642834" y="2244126"/>
                  <a:pt x="623199" y="2236763"/>
                </a:cubicBezTo>
                <a:cubicBezTo>
                  <a:pt x="605096" y="2229974"/>
                  <a:pt x="585685" y="2227384"/>
                  <a:pt x="566928" y="2222695"/>
                </a:cubicBezTo>
                <a:cubicBezTo>
                  <a:pt x="552860" y="2213317"/>
                  <a:pt x="539847" y="2202121"/>
                  <a:pt x="524725" y="2194560"/>
                </a:cubicBezTo>
                <a:cubicBezTo>
                  <a:pt x="501080" y="2182738"/>
                  <a:pt x="448796" y="2173188"/>
                  <a:pt x="426251" y="2166425"/>
                </a:cubicBezTo>
                <a:cubicBezTo>
                  <a:pt x="397844" y="2157903"/>
                  <a:pt x="341845" y="2138289"/>
                  <a:pt x="341845" y="2138289"/>
                </a:cubicBezTo>
                <a:cubicBezTo>
                  <a:pt x="323088" y="2119532"/>
                  <a:pt x="310203" y="2091870"/>
                  <a:pt x="285574" y="2082018"/>
                </a:cubicBezTo>
                <a:cubicBezTo>
                  <a:pt x="201468" y="2048376"/>
                  <a:pt x="239192" y="2061868"/>
                  <a:pt x="173032" y="2039815"/>
                </a:cubicBezTo>
                <a:cubicBezTo>
                  <a:pt x="158964" y="2021058"/>
                  <a:pt x="147408" y="2000124"/>
                  <a:pt x="130829" y="1983545"/>
                </a:cubicBezTo>
                <a:cubicBezTo>
                  <a:pt x="114250" y="1966966"/>
                  <a:pt x="92571" y="1956351"/>
                  <a:pt x="74559" y="1941341"/>
                </a:cubicBezTo>
                <a:cubicBezTo>
                  <a:pt x="64370" y="1932850"/>
                  <a:pt x="55802" y="1922584"/>
                  <a:pt x="46423" y="1913206"/>
                </a:cubicBezTo>
                <a:cubicBezTo>
                  <a:pt x="41734" y="1899138"/>
                  <a:pt x="35952" y="1885389"/>
                  <a:pt x="32356" y="1871003"/>
                </a:cubicBezTo>
                <a:cubicBezTo>
                  <a:pt x="-11483" y="1695647"/>
                  <a:pt x="8908" y="1481764"/>
                  <a:pt x="4220" y="1322363"/>
                </a:cubicBezTo>
                <a:cubicBezTo>
                  <a:pt x="6656" y="1259036"/>
                  <a:pt x="-18813" y="1033794"/>
                  <a:pt x="32356" y="914400"/>
                </a:cubicBezTo>
                <a:cubicBezTo>
                  <a:pt x="40617" y="895125"/>
                  <a:pt x="50087" y="876337"/>
                  <a:pt x="60491" y="858129"/>
                </a:cubicBezTo>
                <a:cubicBezTo>
                  <a:pt x="68879" y="843449"/>
                  <a:pt x="81759" y="831376"/>
                  <a:pt x="88626" y="815926"/>
                </a:cubicBezTo>
                <a:cubicBezTo>
                  <a:pt x="100671" y="788825"/>
                  <a:pt x="107384" y="759655"/>
                  <a:pt x="116762" y="731520"/>
                </a:cubicBezTo>
                <a:cubicBezTo>
                  <a:pt x="121451" y="717452"/>
                  <a:pt x="120344" y="699802"/>
                  <a:pt x="130829" y="689317"/>
                </a:cubicBezTo>
                <a:lnTo>
                  <a:pt x="158965" y="661181"/>
                </a:lnTo>
                <a:cubicBezTo>
                  <a:pt x="179262" y="417600"/>
                  <a:pt x="173032" y="548835"/>
                  <a:pt x="173032" y="267286"/>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883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Con-Ed Already Do For It’s Community?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AS OF 2017</a:t>
            </a:r>
          </a:p>
        </p:txBody>
      </p:sp>
      <p:pic>
        <p:nvPicPr>
          <p:cNvPr id="4" name="Picture 3"/>
          <p:cNvPicPr>
            <a:picLocks noChangeAspect="1"/>
          </p:cNvPicPr>
          <p:nvPr/>
        </p:nvPicPr>
        <p:blipFill rotWithShape="1">
          <a:blip r:embed="rId2"/>
          <a:srcRect t="10876" b="21837"/>
          <a:stretch/>
        </p:blipFill>
        <p:spPr>
          <a:xfrm>
            <a:off x="5862" y="1752600"/>
            <a:ext cx="9144000" cy="3459163"/>
          </a:xfrm>
          <a:prstGeom prst="rect">
            <a:avLst/>
          </a:prstGeom>
        </p:spPr>
      </p:pic>
      <p:sp>
        <p:nvSpPr>
          <p:cNvPr id="5" name="Freeform: Shape 4"/>
          <p:cNvSpPr/>
          <p:nvPr/>
        </p:nvSpPr>
        <p:spPr>
          <a:xfrm>
            <a:off x="2067433" y="2686929"/>
            <a:ext cx="4164555" cy="2524834"/>
          </a:xfrm>
          <a:custGeom>
            <a:avLst/>
            <a:gdLst>
              <a:gd name="connsiteX0" fmla="*/ 366278 w 4164555"/>
              <a:gd name="connsiteY0" fmla="*/ 506437 h 2350187"/>
              <a:gd name="connsiteX1" fmla="*/ 408481 w 4164555"/>
              <a:gd name="connsiteY1" fmla="*/ 379828 h 2350187"/>
              <a:gd name="connsiteX2" fmla="*/ 492887 w 4164555"/>
              <a:gd name="connsiteY2" fmla="*/ 323557 h 2350187"/>
              <a:gd name="connsiteX3" fmla="*/ 506955 w 4164555"/>
              <a:gd name="connsiteY3" fmla="*/ 253219 h 2350187"/>
              <a:gd name="connsiteX4" fmla="*/ 605429 w 4164555"/>
              <a:gd name="connsiteY4" fmla="*/ 211016 h 2350187"/>
              <a:gd name="connsiteX5" fmla="*/ 675767 w 4164555"/>
              <a:gd name="connsiteY5" fmla="*/ 154745 h 2350187"/>
              <a:gd name="connsiteX6" fmla="*/ 717970 w 4164555"/>
              <a:gd name="connsiteY6" fmla="*/ 140677 h 2350187"/>
              <a:gd name="connsiteX7" fmla="*/ 844579 w 4164555"/>
              <a:gd name="connsiteY7" fmla="*/ 70339 h 2350187"/>
              <a:gd name="connsiteX8" fmla="*/ 957121 w 4164555"/>
              <a:gd name="connsiteY8" fmla="*/ 28136 h 2350187"/>
              <a:gd name="connsiteX9" fmla="*/ 1125933 w 4164555"/>
              <a:gd name="connsiteY9" fmla="*/ 0 h 2350187"/>
              <a:gd name="connsiteX10" fmla="*/ 2377958 w 4164555"/>
              <a:gd name="connsiteY10" fmla="*/ 14068 h 2350187"/>
              <a:gd name="connsiteX11" fmla="*/ 2603041 w 4164555"/>
              <a:gd name="connsiteY11" fmla="*/ 28136 h 2350187"/>
              <a:gd name="connsiteX12" fmla="*/ 2673379 w 4164555"/>
              <a:gd name="connsiteY12" fmla="*/ 42203 h 2350187"/>
              <a:gd name="connsiteX13" fmla="*/ 2912530 w 4164555"/>
              <a:gd name="connsiteY13" fmla="*/ 56271 h 2350187"/>
              <a:gd name="connsiteX14" fmla="*/ 3222019 w 4164555"/>
              <a:gd name="connsiteY14" fmla="*/ 98474 h 2350187"/>
              <a:gd name="connsiteX15" fmla="*/ 3348629 w 4164555"/>
              <a:gd name="connsiteY15" fmla="*/ 140677 h 2350187"/>
              <a:gd name="connsiteX16" fmla="*/ 3390832 w 4164555"/>
              <a:gd name="connsiteY16" fmla="*/ 154745 h 2350187"/>
              <a:gd name="connsiteX17" fmla="*/ 3503373 w 4164555"/>
              <a:gd name="connsiteY17" fmla="*/ 182880 h 2350187"/>
              <a:gd name="connsiteX18" fmla="*/ 3573712 w 4164555"/>
              <a:gd name="connsiteY18" fmla="*/ 253219 h 2350187"/>
              <a:gd name="connsiteX19" fmla="*/ 3658118 w 4164555"/>
              <a:gd name="connsiteY19" fmla="*/ 309489 h 2350187"/>
              <a:gd name="connsiteX20" fmla="*/ 3686253 w 4164555"/>
              <a:gd name="connsiteY20" fmla="*/ 351693 h 2350187"/>
              <a:gd name="connsiteX21" fmla="*/ 3714389 w 4164555"/>
              <a:gd name="connsiteY21" fmla="*/ 379828 h 2350187"/>
              <a:gd name="connsiteX22" fmla="*/ 3770659 w 4164555"/>
              <a:gd name="connsiteY22" fmla="*/ 464234 h 2350187"/>
              <a:gd name="connsiteX23" fmla="*/ 3840998 w 4164555"/>
              <a:gd name="connsiteY23" fmla="*/ 576776 h 2350187"/>
              <a:gd name="connsiteX24" fmla="*/ 3855065 w 4164555"/>
              <a:gd name="connsiteY24" fmla="*/ 618979 h 2350187"/>
              <a:gd name="connsiteX25" fmla="*/ 3883201 w 4164555"/>
              <a:gd name="connsiteY25" fmla="*/ 647114 h 2350187"/>
              <a:gd name="connsiteX26" fmla="*/ 3911336 w 4164555"/>
              <a:gd name="connsiteY26" fmla="*/ 689317 h 2350187"/>
              <a:gd name="connsiteX27" fmla="*/ 3925404 w 4164555"/>
              <a:gd name="connsiteY27" fmla="*/ 745588 h 2350187"/>
              <a:gd name="connsiteX28" fmla="*/ 3953539 w 4164555"/>
              <a:gd name="connsiteY28" fmla="*/ 829994 h 2350187"/>
              <a:gd name="connsiteX29" fmla="*/ 3995742 w 4164555"/>
              <a:gd name="connsiteY29" fmla="*/ 1012874 h 2350187"/>
              <a:gd name="connsiteX30" fmla="*/ 4023878 w 4164555"/>
              <a:gd name="connsiteY30" fmla="*/ 1097280 h 2350187"/>
              <a:gd name="connsiteX31" fmla="*/ 4052013 w 4164555"/>
              <a:gd name="connsiteY31" fmla="*/ 1252025 h 2350187"/>
              <a:gd name="connsiteX32" fmla="*/ 4094216 w 4164555"/>
              <a:gd name="connsiteY32" fmla="*/ 1420837 h 2350187"/>
              <a:gd name="connsiteX33" fmla="*/ 4122352 w 4164555"/>
              <a:gd name="connsiteY33" fmla="*/ 1575582 h 2350187"/>
              <a:gd name="connsiteX34" fmla="*/ 4136419 w 4164555"/>
              <a:gd name="connsiteY34" fmla="*/ 1617785 h 2350187"/>
              <a:gd name="connsiteX35" fmla="*/ 4164555 w 4164555"/>
              <a:gd name="connsiteY35" fmla="*/ 1758462 h 2350187"/>
              <a:gd name="connsiteX36" fmla="*/ 4150487 w 4164555"/>
              <a:gd name="connsiteY36" fmla="*/ 2011680 h 2350187"/>
              <a:gd name="connsiteX37" fmla="*/ 4094216 w 4164555"/>
              <a:gd name="connsiteY37" fmla="*/ 2124222 h 2350187"/>
              <a:gd name="connsiteX38" fmla="*/ 3995742 w 4164555"/>
              <a:gd name="connsiteY38" fmla="*/ 2236763 h 2350187"/>
              <a:gd name="connsiteX39" fmla="*/ 3939472 w 4164555"/>
              <a:gd name="connsiteY39" fmla="*/ 2264899 h 2350187"/>
              <a:gd name="connsiteX40" fmla="*/ 3883201 w 4164555"/>
              <a:gd name="connsiteY40" fmla="*/ 2278966 h 2350187"/>
              <a:gd name="connsiteX41" fmla="*/ 3348629 w 4164555"/>
              <a:gd name="connsiteY41" fmla="*/ 2307102 h 2350187"/>
              <a:gd name="connsiteX42" fmla="*/ 2223213 w 4164555"/>
              <a:gd name="connsiteY42" fmla="*/ 2307102 h 2350187"/>
              <a:gd name="connsiteX43" fmla="*/ 2181010 w 4164555"/>
              <a:gd name="connsiteY43" fmla="*/ 2293034 h 2350187"/>
              <a:gd name="connsiteX44" fmla="*/ 2026265 w 4164555"/>
              <a:gd name="connsiteY44" fmla="*/ 2264899 h 2350187"/>
              <a:gd name="connsiteX45" fmla="*/ 1885589 w 4164555"/>
              <a:gd name="connsiteY45" fmla="*/ 2222696 h 2350187"/>
              <a:gd name="connsiteX46" fmla="*/ 1843385 w 4164555"/>
              <a:gd name="connsiteY46" fmla="*/ 2208628 h 2350187"/>
              <a:gd name="connsiteX47" fmla="*/ 1787115 w 4164555"/>
              <a:gd name="connsiteY47" fmla="*/ 2194560 h 2350187"/>
              <a:gd name="connsiteX48" fmla="*/ 1744912 w 4164555"/>
              <a:gd name="connsiteY48" fmla="*/ 2180493 h 2350187"/>
              <a:gd name="connsiteX49" fmla="*/ 1027459 w 4164555"/>
              <a:gd name="connsiteY49" fmla="*/ 2152357 h 2350187"/>
              <a:gd name="connsiteX50" fmla="*/ 732038 w 4164555"/>
              <a:gd name="connsiteY50" fmla="*/ 2138289 h 2350187"/>
              <a:gd name="connsiteX51" fmla="*/ 605429 w 4164555"/>
              <a:gd name="connsiteY51" fmla="*/ 2110154 h 2350187"/>
              <a:gd name="connsiteX52" fmla="*/ 563225 w 4164555"/>
              <a:gd name="connsiteY52" fmla="*/ 2082019 h 2350187"/>
              <a:gd name="connsiteX53" fmla="*/ 506955 w 4164555"/>
              <a:gd name="connsiteY53" fmla="*/ 2067951 h 2350187"/>
              <a:gd name="connsiteX54" fmla="*/ 450684 w 4164555"/>
              <a:gd name="connsiteY54" fmla="*/ 2039816 h 2350187"/>
              <a:gd name="connsiteX55" fmla="*/ 408481 w 4164555"/>
              <a:gd name="connsiteY55" fmla="*/ 2025748 h 2350187"/>
              <a:gd name="connsiteX56" fmla="*/ 310007 w 4164555"/>
              <a:gd name="connsiteY56" fmla="*/ 1969477 h 2350187"/>
              <a:gd name="connsiteX57" fmla="*/ 281872 w 4164555"/>
              <a:gd name="connsiteY57" fmla="*/ 1927274 h 2350187"/>
              <a:gd name="connsiteX58" fmla="*/ 127127 w 4164555"/>
              <a:gd name="connsiteY58" fmla="*/ 1814733 h 2350187"/>
              <a:gd name="connsiteX59" fmla="*/ 70856 w 4164555"/>
              <a:gd name="connsiteY59" fmla="*/ 1645920 h 2350187"/>
              <a:gd name="connsiteX60" fmla="*/ 28653 w 4164555"/>
              <a:gd name="connsiteY60" fmla="*/ 1589649 h 2350187"/>
              <a:gd name="connsiteX61" fmla="*/ 14585 w 4164555"/>
              <a:gd name="connsiteY61" fmla="*/ 1519311 h 2350187"/>
              <a:gd name="connsiteX62" fmla="*/ 28653 w 4164555"/>
              <a:gd name="connsiteY62" fmla="*/ 858129 h 2350187"/>
              <a:gd name="connsiteX63" fmla="*/ 42721 w 4164555"/>
              <a:gd name="connsiteY63" fmla="*/ 801859 h 2350187"/>
              <a:gd name="connsiteX64" fmla="*/ 84924 w 4164555"/>
              <a:gd name="connsiteY64" fmla="*/ 689317 h 2350187"/>
              <a:gd name="connsiteX65" fmla="*/ 98992 w 4164555"/>
              <a:gd name="connsiteY65" fmla="*/ 647114 h 2350187"/>
              <a:gd name="connsiteX66" fmla="*/ 225601 w 4164555"/>
              <a:gd name="connsiteY66" fmla="*/ 492369 h 2350187"/>
              <a:gd name="connsiteX67" fmla="*/ 310007 w 4164555"/>
              <a:gd name="connsiteY67" fmla="*/ 436099 h 2350187"/>
              <a:gd name="connsiteX68" fmla="*/ 408481 w 4164555"/>
              <a:gd name="connsiteY68" fmla="*/ 407963 h 2350187"/>
              <a:gd name="connsiteX69" fmla="*/ 450684 w 4164555"/>
              <a:gd name="connsiteY69" fmla="*/ 379828 h 2350187"/>
              <a:gd name="connsiteX70" fmla="*/ 535090 w 4164555"/>
              <a:gd name="connsiteY70" fmla="*/ 365760 h 2350187"/>
              <a:gd name="connsiteX71" fmla="*/ 619496 w 4164555"/>
              <a:gd name="connsiteY71" fmla="*/ 337625 h 2350187"/>
              <a:gd name="connsiteX72" fmla="*/ 661699 w 4164555"/>
              <a:gd name="connsiteY72" fmla="*/ 323557 h 2350187"/>
              <a:gd name="connsiteX73" fmla="*/ 732038 w 4164555"/>
              <a:gd name="connsiteY73" fmla="*/ 309489 h 2350187"/>
              <a:gd name="connsiteX74" fmla="*/ 774241 w 4164555"/>
              <a:gd name="connsiteY74" fmla="*/ 309489 h 235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64555" h="2350187">
                <a:moveTo>
                  <a:pt x="366278" y="506437"/>
                </a:moveTo>
                <a:cubicBezTo>
                  <a:pt x="380346" y="464234"/>
                  <a:pt x="371467" y="404504"/>
                  <a:pt x="408481" y="379828"/>
                </a:cubicBezTo>
                <a:lnTo>
                  <a:pt x="492887" y="323557"/>
                </a:lnTo>
                <a:cubicBezTo>
                  <a:pt x="497576" y="300111"/>
                  <a:pt x="495092" y="273979"/>
                  <a:pt x="506955" y="253219"/>
                </a:cubicBezTo>
                <a:cubicBezTo>
                  <a:pt x="523148" y="224882"/>
                  <a:pt x="580895" y="217149"/>
                  <a:pt x="605429" y="211016"/>
                </a:cubicBezTo>
                <a:cubicBezTo>
                  <a:pt x="631599" y="184845"/>
                  <a:pt x="640272" y="172492"/>
                  <a:pt x="675767" y="154745"/>
                </a:cubicBezTo>
                <a:cubicBezTo>
                  <a:pt x="689030" y="148113"/>
                  <a:pt x="703902" y="145366"/>
                  <a:pt x="717970" y="140677"/>
                </a:cubicBezTo>
                <a:cubicBezTo>
                  <a:pt x="783710" y="74937"/>
                  <a:pt x="737474" y="108591"/>
                  <a:pt x="844579" y="70339"/>
                </a:cubicBezTo>
                <a:cubicBezTo>
                  <a:pt x="882310" y="56864"/>
                  <a:pt x="918828" y="39919"/>
                  <a:pt x="957121" y="28136"/>
                </a:cubicBezTo>
                <a:cubicBezTo>
                  <a:pt x="992778" y="17164"/>
                  <a:pt x="1096972" y="4137"/>
                  <a:pt x="1125933" y="0"/>
                </a:cubicBezTo>
                <a:lnTo>
                  <a:pt x="2377958" y="14068"/>
                </a:lnTo>
                <a:cubicBezTo>
                  <a:pt x="2453118" y="15500"/>
                  <a:pt x="2528206" y="21009"/>
                  <a:pt x="2603041" y="28136"/>
                </a:cubicBezTo>
                <a:cubicBezTo>
                  <a:pt x="2626844" y="30403"/>
                  <a:pt x="2649567" y="40038"/>
                  <a:pt x="2673379" y="42203"/>
                </a:cubicBezTo>
                <a:cubicBezTo>
                  <a:pt x="2752906" y="49433"/>
                  <a:pt x="2832893" y="50372"/>
                  <a:pt x="2912530" y="56271"/>
                </a:cubicBezTo>
                <a:cubicBezTo>
                  <a:pt x="3054684" y="66801"/>
                  <a:pt x="3073647" y="73746"/>
                  <a:pt x="3222019" y="98474"/>
                </a:cubicBezTo>
                <a:lnTo>
                  <a:pt x="3348629" y="140677"/>
                </a:lnTo>
                <a:cubicBezTo>
                  <a:pt x="3362697" y="145366"/>
                  <a:pt x="3376291" y="151837"/>
                  <a:pt x="3390832" y="154745"/>
                </a:cubicBezTo>
                <a:cubicBezTo>
                  <a:pt x="3475711" y="171721"/>
                  <a:pt x="3438487" y="161252"/>
                  <a:pt x="3503373" y="182880"/>
                </a:cubicBezTo>
                <a:cubicBezTo>
                  <a:pt x="3526819" y="206326"/>
                  <a:pt x="3546123" y="234826"/>
                  <a:pt x="3573712" y="253219"/>
                </a:cubicBezTo>
                <a:lnTo>
                  <a:pt x="3658118" y="309489"/>
                </a:lnTo>
                <a:cubicBezTo>
                  <a:pt x="3667496" y="323557"/>
                  <a:pt x="3675691" y="338490"/>
                  <a:pt x="3686253" y="351693"/>
                </a:cubicBezTo>
                <a:cubicBezTo>
                  <a:pt x="3694538" y="362050"/>
                  <a:pt x="3706431" y="369217"/>
                  <a:pt x="3714389" y="379828"/>
                </a:cubicBezTo>
                <a:cubicBezTo>
                  <a:pt x="3734678" y="406879"/>
                  <a:pt x="3751902" y="436099"/>
                  <a:pt x="3770659" y="464234"/>
                </a:cubicBezTo>
                <a:cubicBezTo>
                  <a:pt x="3792982" y="497719"/>
                  <a:pt x="3824025" y="542830"/>
                  <a:pt x="3840998" y="576776"/>
                </a:cubicBezTo>
                <a:cubicBezTo>
                  <a:pt x="3847629" y="590039"/>
                  <a:pt x="3847436" y="606264"/>
                  <a:pt x="3855065" y="618979"/>
                </a:cubicBezTo>
                <a:cubicBezTo>
                  <a:pt x="3861889" y="630352"/>
                  <a:pt x="3874915" y="636757"/>
                  <a:pt x="3883201" y="647114"/>
                </a:cubicBezTo>
                <a:cubicBezTo>
                  <a:pt x="3893763" y="660316"/>
                  <a:pt x="3901958" y="675249"/>
                  <a:pt x="3911336" y="689317"/>
                </a:cubicBezTo>
                <a:cubicBezTo>
                  <a:pt x="3916025" y="708074"/>
                  <a:pt x="3919848" y="727069"/>
                  <a:pt x="3925404" y="745588"/>
                </a:cubicBezTo>
                <a:cubicBezTo>
                  <a:pt x="3933926" y="773994"/>
                  <a:pt x="3947723" y="800913"/>
                  <a:pt x="3953539" y="829994"/>
                </a:cubicBezTo>
                <a:cubicBezTo>
                  <a:pt x="3964698" y="885787"/>
                  <a:pt x="3978777" y="961979"/>
                  <a:pt x="3995742" y="1012874"/>
                </a:cubicBezTo>
                <a:lnTo>
                  <a:pt x="4023878" y="1097280"/>
                </a:lnTo>
                <a:cubicBezTo>
                  <a:pt x="4031826" y="1144970"/>
                  <a:pt x="4040776" y="1204266"/>
                  <a:pt x="4052013" y="1252025"/>
                </a:cubicBezTo>
                <a:cubicBezTo>
                  <a:pt x="4065298" y="1308486"/>
                  <a:pt x="4084680" y="1363624"/>
                  <a:pt x="4094216" y="1420837"/>
                </a:cubicBezTo>
                <a:cubicBezTo>
                  <a:pt x="4100488" y="1458467"/>
                  <a:pt x="4112521" y="1536256"/>
                  <a:pt x="4122352" y="1575582"/>
                </a:cubicBezTo>
                <a:cubicBezTo>
                  <a:pt x="4125948" y="1589968"/>
                  <a:pt x="4133085" y="1603336"/>
                  <a:pt x="4136419" y="1617785"/>
                </a:cubicBezTo>
                <a:cubicBezTo>
                  <a:pt x="4147172" y="1664381"/>
                  <a:pt x="4155176" y="1711570"/>
                  <a:pt x="4164555" y="1758462"/>
                </a:cubicBezTo>
                <a:cubicBezTo>
                  <a:pt x="4159866" y="1842868"/>
                  <a:pt x="4166452" y="1928665"/>
                  <a:pt x="4150487" y="2011680"/>
                </a:cubicBezTo>
                <a:cubicBezTo>
                  <a:pt x="4142566" y="2052867"/>
                  <a:pt x="4117481" y="2089324"/>
                  <a:pt x="4094216" y="2124222"/>
                </a:cubicBezTo>
                <a:cubicBezTo>
                  <a:pt x="4068668" y="2162544"/>
                  <a:pt x="4036892" y="2216187"/>
                  <a:pt x="3995742" y="2236763"/>
                </a:cubicBezTo>
                <a:cubicBezTo>
                  <a:pt x="3976985" y="2246142"/>
                  <a:pt x="3959108" y="2257536"/>
                  <a:pt x="3939472" y="2264899"/>
                </a:cubicBezTo>
                <a:cubicBezTo>
                  <a:pt x="3921369" y="2271688"/>
                  <a:pt x="3902223" y="2275507"/>
                  <a:pt x="3883201" y="2278966"/>
                </a:cubicBezTo>
                <a:cubicBezTo>
                  <a:pt x="3703900" y="2311566"/>
                  <a:pt x="3540861" y="2300901"/>
                  <a:pt x="3348629" y="2307102"/>
                </a:cubicBezTo>
                <a:cubicBezTo>
                  <a:pt x="2937397" y="2389344"/>
                  <a:pt x="3243340" y="2333259"/>
                  <a:pt x="2223213" y="2307102"/>
                </a:cubicBezTo>
                <a:cubicBezTo>
                  <a:pt x="2208389" y="2306722"/>
                  <a:pt x="2195268" y="2297108"/>
                  <a:pt x="2181010" y="2293034"/>
                </a:cubicBezTo>
                <a:cubicBezTo>
                  <a:pt x="2114680" y="2274082"/>
                  <a:pt x="2105963" y="2276284"/>
                  <a:pt x="2026265" y="2264899"/>
                </a:cubicBezTo>
                <a:cubicBezTo>
                  <a:pt x="1930694" y="2233041"/>
                  <a:pt x="2046623" y="2271006"/>
                  <a:pt x="1885589" y="2222696"/>
                </a:cubicBezTo>
                <a:cubicBezTo>
                  <a:pt x="1871385" y="2218435"/>
                  <a:pt x="1857643" y="2212702"/>
                  <a:pt x="1843385" y="2208628"/>
                </a:cubicBezTo>
                <a:cubicBezTo>
                  <a:pt x="1824795" y="2203316"/>
                  <a:pt x="1805705" y="2199871"/>
                  <a:pt x="1787115" y="2194560"/>
                </a:cubicBezTo>
                <a:cubicBezTo>
                  <a:pt x="1772857" y="2190486"/>
                  <a:pt x="1759639" y="2182226"/>
                  <a:pt x="1744912" y="2180493"/>
                </a:cubicBezTo>
                <a:cubicBezTo>
                  <a:pt x="1560566" y="2158806"/>
                  <a:pt x="1123977" y="2155685"/>
                  <a:pt x="1027459" y="2152357"/>
                </a:cubicBezTo>
                <a:cubicBezTo>
                  <a:pt x="928932" y="2148959"/>
                  <a:pt x="830512" y="2142978"/>
                  <a:pt x="732038" y="2138289"/>
                </a:cubicBezTo>
                <a:cubicBezTo>
                  <a:pt x="719512" y="2135784"/>
                  <a:pt x="622819" y="2117607"/>
                  <a:pt x="605429" y="2110154"/>
                </a:cubicBezTo>
                <a:cubicBezTo>
                  <a:pt x="589889" y="2103494"/>
                  <a:pt x="578765" y="2088679"/>
                  <a:pt x="563225" y="2082019"/>
                </a:cubicBezTo>
                <a:cubicBezTo>
                  <a:pt x="545454" y="2074403"/>
                  <a:pt x="525058" y="2074740"/>
                  <a:pt x="506955" y="2067951"/>
                </a:cubicBezTo>
                <a:cubicBezTo>
                  <a:pt x="487319" y="2060588"/>
                  <a:pt x="469959" y="2048077"/>
                  <a:pt x="450684" y="2039816"/>
                </a:cubicBezTo>
                <a:cubicBezTo>
                  <a:pt x="437054" y="2033975"/>
                  <a:pt x="422111" y="2031589"/>
                  <a:pt x="408481" y="2025748"/>
                </a:cubicBezTo>
                <a:cubicBezTo>
                  <a:pt x="358502" y="2004328"/>
                  <a:pt x="352394" y="1997736"/>
                  <a:pt x="310007" y="1969477"/>
                </a:cubicBezTo>
                <a:cubicBezTo>
                  <a:pt x="300629" y="1955409"/>
                  <a:pt x="295074" y="1937836"/>
                  <a:pt x="281872" y="1927274"/>
                </a:cubicBezTo>
                <a:cubicBezTo>
                  <a:pt x="39224" y="1733157"/>
                  <a:pt x="251535" y="1939141"/>
                  <a:pt x="127127" y="1814733"/>
                </a:cubicBezTo>
                <a:cubicBezTo>
                  <a:pt x="107866" y="1737686"/>
                  <a:pt x="108715" y="1706494"/>
                  <a:pt x="70856" y="1645920"/>
                </a:cubicBezTo>
                <a:cubicBezTo>
                  <a:pt x="58430" y="1626038"/>
                  <a:pt x="42721" y="1608406"/>
                  <a:pt x="28653" y="1589649"/>
                </a:cubicBezTo>
                <a:cubicBezTo>
                  <a:pt x="23964" y="1566203"/>
                  <a:pt x="17088" y="1543090"/>
                  <a:pt x="14585" y="1519311"/>
                </a:cubicBezTo>
                <a:cubicBezTo>
                  <a:pt x="-13101" y="1256291"/>
                  <a:pt x="2600" y="1179452"/>
                  <a:pt x="28653" y="858129"/>
                </a:cubicBezTo>
                <a:cubicBezTo>
                  <a:pt x="30215" y="838858"/>
                  <a:pt x="38929" y="820817"/>
                  <a:pt x="42721" y="801859"/>
                </a:cubicBezTo>
                <a:cubicBezTo>
                  <a:pt x="63032" y="700308"/>
                  <a:pt x="34731" y="739511"/>
                  <a:pt x="84924" y="689317"/>
                </a:cubicBezTo>
                <a:cubicBezTo>
                  <a:pt x="89613" y="675249"/>
                  <a:pt x="91791" y="660077"/>
                  <a:pt x="98992" y="647114"/>
                </a:cubicBezTo>
                <a:cubicBezTo>
                  <a:pt x="125623" y="599179"/>
                  <a:pt x="178452" y="523802"/>
                  <a:pt x="225601" y="492369"/>
                </a:cubicBezTo>
                <a:cubicBezTo>
                  <a:pt x="253736" y="473612"/>
                  <a:pt x="277202" y="444300"/>
                  <a:pt x="310007" y="436099"/>
                </a:cubicBezTo>
                <a:cubicBezTo>
                  <a:pt x="328038" y="431591"/>
                  <a:pt x="388298" y="418054"/>
                  <a:pt x="408481" y="407963"/>
                </a:cubicBezTo>
                <a:cubicBezTo>
                  <a:pt x="423603" y="400402"/>
                  <a:pt x="434644" y="385175"/>
                  <a:pt x="450684" y="379828"/>
                </a:cubicBezTo>
                <a:cubicBezTo>
                  <a:pt x="477744" y="370808"/>
                  <a:pt x="507418" y="372678"/>
                  <a:pt x="535090" y="365760"/>
                </a:cubicBezTo>
                <a:cubicBezTo>
                  <a:pt x="563862" y="358567"/>
                  <a:pt x="591361" y="347003"/>
                  <a:pt x="619496" y="337625"/>
                </a:cubicBezTo>
                <a:cubicBezTo>
                  <a:pt x="633564" y="332936"/>
                  <a:pt x="647158" y="326465"/>
                  <a:pt x="661699" y="323557"/>
                </a:cubicBezTo>
                <a:cubicBezTo>
                  <a:pt x="685145" y="318868"/>
                  <a:pt x="708312" y="312455"/>
                  <a:pt x="732038" y="309489"/>
                </a:cubicBezTo>
                <a:cubicBezTo>
                  <a:pt x="745997" y="307744"/>
                  <a:pt x="760173" y="309489"/>
                  <a:pt x="774241" y="3094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6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583465629"/>
              </p:ext>
            </p:extLst>
          </p:nvPr>
        </p:nvGraphicFramePr>
        <p:xfrm>
          <a:off x="381000" y="1066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1855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USED FOR THE FINANCIAL SECTION</a:t>
            </a:r>
          </a:p>
        </p:txBody>
      </p:sp>
      <p:sp>
        <p:nvSpPr>
          <p:cNvPr id="3" name="Content Placeholder 2"/>
          <p:cNvSpPr>
            <a:spLocks noGrp="1"/>
          </p:cNvSpPr>
          <p:nvPr>
            <p:ph idx="1"/>
          </p:nvPr>
        </p:nvSpPr>
        <p:spPr/>
        <p:txBody>
          <a:bodyPr>
            <a:normAutofit/>
          </a:bodyPr>
          <a:lstStyle/>
          <a:p>
            <a:r>
              <a:rPr lang="en-US" sz="2000" dirty="0">
                <a:hlinkClick r:id="rId2"/>
              </a:rPr>
              <a:t>http://www.scenichudson.org/aboutus/pressroom/071708</a:t>
            </a:r>
            <a:endParaRPr lang="en-US" sz="2000" dirty="0"/>
          </a:p>
          <a:p>
            <a:r>
              <a:rPr lang="en-US" sz="2000" dirty="0">
                <a:hlinkClick r:id="rId3"/>
              </a:rPr>
              <a:t>http://www.queenscouncilarts.org/funders/</a:t>
            </a:r>
            <a:endParaRPr lang="en-US" sz="2000" dirty="0"/>
          </a:p>
          <a:p>
            <a:r>
              <a:rPr lang="en-US" sz="2000" dirty="0">
                <a:hlinkClick r:id="rId4"/>
              </a:rPr>
              <a:t>https://www.smartgrowthamerica.org/app/legacy/documents/true-costs.pdf</a:t>
            </a:r>
            <a:endParaRPr lang="en-US" sz="2000" dirty="0"/>
          </a:p>
          <a:p>
            <a:r>
              <a:rPr lang="en-US" sz="2000" dirty="0">
                <a:hlinkClick r:id="rId5"/>
              </a:rPr>
              <a:t>http://nasdaqomx.mobular.net/nasdaqomx/7/3504/5003/</a:t>
            </a:r>
            <a:endParaRPr lang="en-US" sz="2000" dirty="0"/>
          </a:p>
          <a:p>
            <a:r>
              <a:rPr lang="en-US" sz="2000" dirty="0">
                <a:hlinkClick r:id="rId6"/>
              </a:rPr>
              <a:t>http://investor.conedison.com/phoenix.zhtml?c=61493&amp;p=irol-stockquote</a:t>
            </a:r>
            <a:endParaRPr lang="en-US" sz="2000" dirty="0"/>
          </a:p>
          <a:p>
            <a:r>
              <a:rPr lang="en-US" sz="2000" dirty="0">
                <a:hlinkClick r:id="rId7"/>
              </a:rPr>
              <a:t>https://www.coned.com/en/community-affairs/partnerships/conedison-grants-volunteerism</a:t>
            </a:r>
            <a:endParaRPr lang="en-US" sz="2000" dirty="0"/>
          </a:p>
          <a:p>
            <a:endParaRPr lang="en-US" sz="2000" dirty="0"/>
          </a:p>
        </p:txBody>
      </p:sp>
    </p:spTree>
    <p:extLst>
      <p:ext uri="{BB962C8B-B14F-4D97-AF65-F5344CB8AC3E}">
        <p14:creationId xmlns:p14="http://schemas.microsoft.com/office/powerpoint/2010/main" val="2626620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USED FOR the “Possibilities” section</a:t>
            </a:r>
          </a:p>
        </p:txBody>
      </p:sp>
      <p:sp>
        <p:nvSpPr>
          <p:cNvPr id="3" name="Content Placeholder 2"/>
          <p:cNvSpPr>
            <a:spLocks noGrp="1"/>
          </p:cNvSpPr>
          <p:nvPr>
            <p:ph idx="1"/>
          </p:nvPr>
        </p:nvSpPr>
        <p:spPr/>
        <p:txBody>
          <a:bodyPr>
            <a:normAutofit fontScale="70000" lnSpcReduction="20000"/>
          </a:bodyPr>
          <a:lstStyle/>
          <a:p>
            <a:r>
              <a:rPr lang="en-US" dirty="0"/>
              <a:t>"Could Vinegar Hill </a:t>
            </a:r>
            <a:r>
              <a:rPr lang="en-US" dirty="0" err="1"/>
              <a:t>ConEd</a:t>
            </a:r>
            <a:r>
              <a:rPr lang="en-US" dirty="0"/>
              <a:t> Plant Be Repurposed as Part of Brooklyn Bridge </a:t>
            </a:r>
            <a:r>
              <a:rPr lang="en-US" dirty="0" err="1"/>
              <a:t>Park?"Dumbo</a:t>
            </a:r>
            <a:r>
              <a:rPr lang="en-US" dirty="0"/>
              <a:t> NYC. </a:t>
            </a:r>
            <a:r>
              <a:rPr lang="en-US" dirty="0" err="1"/>
              <a:t>N.p</a:t>
            </a:r>
            <a:r>
              <a:rPr lang="en-US" dirty="0"/>
              <a:t>., 15 July 2013. Web. 13 May 2017. http://dumbonyc.com/blog/2011/08/15/could-vinegar-hill-coned-plant-be-repurposed-as-part-of-brooklyn-bridge-park/</a:t>
            </a:r>
          </a:p>
          <a:p>
            <a:r>
              <a:rPr lang="en-US" dirty="0"/>
              <a:t>"Vinegar Hill Neighborhood Association with Con Edison Meeting Minutes." Dumbo NYC. </a:t>
            </a:r>
            <a:r>
              <a:rPr lang="en-US" dirty="0" err="1"/>
              <a:t>N.p</a:t>
            </a:r>
            <a:r>
              <a:rPr lang="en-US" dirty="0"/>
              <a:t>., 31 May 2012. Web. 13 May 2017. http://dumbonyc.com/blog/2012/05/31/vinegar-hill-neighborhood-association-with-con-edison-meeting-minutes/</a:t>
            </a:r>
          </a:p>
          <a:p>
            <a:r>
              <a:rPr lang="en-US" dirty="0" err="1"/>
              <a:t>Upadhye</a:t>
            </a:r>
            <a:r>
              <a:rPr lang="en-US" dirty="0"/>
              <a:t>, Janet. "Latest Con Ed Fire Adds to Locals' Growing Concerns About 89 John St. Plant." </a:t>
            </a:r>
            <a:r>
              <a:rPr lang="en-US" dirty="0" err="1"/>
              <a:t>DNAinfo</a:t>
            </a:r>
            <a:r>
              <a:rPr lang="en-US" dirty="0"/>
              <a:t> New York. </a:t>
            </a:r>
            <a:r>
              <a:rPr lang="en-US" dirty="0" err="1"/>
              <a:t>N.p</a:t>
            </a:r>
            <a:r>
              <a:rPr lang="en-US" dirty="0"/>
              <a:t>., 10 June 2013. Web. 17 May 2017. https://www.dnainfo.com/new-york/20130610/dumbo/latest-con-ed-fire-adds-locals-growing-concerns-about-89-john-st-plant </a:t>
            </a:r>
          </a:p>
          <a:p>
            <a:endParaRPr lang="en-US" dirty="0"/>
          </a:p>
        </p:txBody>
      </p:sp>
    </p:spTree>
    <p:extLst>
      <p:ext uri="{BB962C8B-B14F-4D97-AF65-F5344CB8AC3E}">
        <p14:creationId xmlns:p14="http://schemas.microsoft.com/office/powerpoint/2010/main" val="136410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for Con-Ed’s current effects on its community</a:t>
            </a:r>
          </a:p>
        </p:txBody>
      </p:sp>
      <p:sp>
        <p:nvSpPr>
          <p:cNvPr id="3" name="Content Placeholder 2"/>
          <p:cNvSpPr>
            <a:spLocks noGrp="1"/>
          </p:cNvSpPr>
          <p:nvPr>
            <p:ph idx="1"/>
          </p:nvPr>
        </p:nvSpPr>
        <p:spPr/>
        <p:txBody>
          <a:bodyPr>
            <a:normAutofit fontScale="92500" lnSpcReduction="20000"/>
          </a:bodyPr>
          <a:lstStyle/>
          <a:p>
            <a:r>
              <a:rPr lang="en-US" dirty="0"/>
              <a:t>http://brooklynbridgeparents.com/important-update-about-conedison-power-plant-in-vinegar-hill/</a:t>
            </a:r>
          </a:p>
          <a:p>
            <a:r>
              <a:rPr lang="en-US" dirty="0"/>
              <a:t>https://www.epa.gov/pcbs/learn-about-polychlorinated-biphenyls-pcbs</a:t>
            </a:r>
          </a:p>
          <a:p>
            <a:r>
              <a:rPr lang="en-US" dirty="0"/>
              <a:t>https://www.trulia.com/for_sale/40.717636807991,40.736272158467,-73.861413163298,-73.832316559904_xy/111th%20St_street/15_zm/#map-crime</a:t>
            </a:r>
          </a:p>
          <a:p>
            <a:r>
              <a:rPr lang="en-US"/>
              <a:t>https://www.trulia.com/NY/Brooklyn,5264,Vinegar_Hill/#map-crime</a:t>
            </a:r>
          </a:p>
          <a:p>
            <a:endParaRPr lang="en-US"/>
          </a:p>
        </p:txBody>
      </p:sp>
    </p:spTree>
    <p:extLst>
      <p:ext uri="{BB962C8B-B14F-4D97-AF65-F5344CB8AC3E}">
        <p14:creationId xmlns:p14="http://schemas.microsoft.com/office/powerpoint/2010/main" val="240314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522" t="20869" r="16305" b="16523"/>
          <a:stretch/>
        </p:blipFill>
        <p:spPr>
          <a:xfrm>
            <a:off x="-1" y="4174"/>
            <a:ext cx="9138433" cy="6853825"/>
          </a:xfrm>
          <a:prstGeom prst="rect">
            <a:avLst/>
          </a:prstGeom>
        </p:spPr>
      </p:pic>
    </p:spTree>
    <p:extLst>
      <p:ext uri="{BB962C8B-B14F-4D97-AF65-F5344CB8AC3E}">
        <p14:creationId xmlns:p14="http://schemas.microsoft.com/office/powerpoint/2010/main" val="291877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746" t="20317" r="15873" b="16190"/>
          <a:stretch/>
        </p:blipFill>
        <p:spPr>
          <a:xfrm>
            <a:off x="9395" y="22964"/>
            <a:ext cx="9052560" cy="6858000"/>
          </a:xfrm>
          <a:prstGeom prst="rect">
            <a:avLst/>
          </a:prstGeom>
        </p:spPr>
      </p:pic>
    </p:spTree>
    <p:extLst>
      <p:ext uri="{BB962C8B-B14F-4D97-AF65-F5344CB8AC3E}">
        <p14:creationId xmlns:p14="http://schemas.microsoft.com/office/powerpoint/2010/main" val="250078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879" t="21476" r="16108" b="16779"/>
          <a:stretch/>
        </p:blipFill>
        <p:spPr>
          <a:xfrm>
            <a:off x="7306" y="24008"/>
            <a:ext cx="9211033" cy="6833992"/>
          </a:xfrm>
          <a:prstGeom prst="rect">
            <a:avLst/>
          </a:prstGeom>
        </p:spPr>
      </p:pic>
    </p:spTree>
    <p:extLst>
      <p:ext uri="{BB962C8B-B14F-4D97-AF65-F5344CB8AC3E}">
        <p14:creationId xmlns:p14="http://schemas.microsoft.com/office/powerpoint/2010/main" val="93457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WHO/WHAT IS CON-ED?</a:t>
            </a:r>
          </a:p>
        </p:txBody>
      </p:sp>
      <p:pic>
        <p:nvPicPr>
          <p:cNvPr id="4" name="Content Placeholder 3"/>
          <p:cNvPicPr>
            <a:picLocks noGrp="1" noChangeAspect="1"/>
          </p:cNvPicPr>
          <p:nvPr>
            <p:ph idx="1"/>
          </p:nvPr>
        </p:nvPicPr>
        <p:blipFill>
          <a:blip r:embed="rId2"/>
          <a:stretch>
            <a:fillRect/>
          </a:stretch>
        </p:blipFill>
        <p:spPr>
          <a:xfrm>
            <a:off x="2057400" y="4930718"/>
            <a:ext cx="4924425" cy="923925"/>
          </a:xfrm>
          <a:prstGeom prst="rect">
            <a:avLst/>
          </a:prstGeom>
        </p:spPr>
      </p:pic>
      <p:sp>
        <p:nvSpPr>
          <p:cNvPr id="5" name="Rectangle 4"/>
          <p:cNvSpPr/>
          <p:nvPr/>
        </p:nvSpPr>
        <p:spPr>
          <a:xfrm>
            <a:off x="685800" y="1600200"/>
            <a:ext cx="7772400" cy="3323987"/>
          </a:xfrm>
          <a:prstGeom prst="rect">
            <a:avLst/>
          </a:prstGeom>
        </p:spPr>
        <p:txBody>
          <a:bodyPr wrap="square">
            <a:spAutoFit/>
          </a:bodyPr>
          <a:lstStyle/>
          <a:p>
            <a:pPr marL="285750" indent="-285750">
              <a:buFont typeface="Arial" panose="020B0604020202020204" pitchFamily="34" charset="0"/>
              <a:buChar char="•"/>
            </a:pPr>
            <a:r>
              <a:rPr lang="en-US" sz="2400" dirty="0"/>
              <a:t>The Con-Ed Corp operates one of the world’s largest energy delivery systems. Founded in 1823 as the New York Gas Light company, their electric, gas, and steam service now provides energy for over 10 million people who live in New York City and Westchester County. </a:t>
            </a:r>
          </a:p>
          <a:p>
            <a:pPr marL="285750" indent="-285750">
              <a:buFont typeface="Arial" panose="020B0604020202020204" pitchFamily="34" charset="0"/>
              <a:buChar char="•"/>
            </a:pPr>
            <a:r>
              <a:rPr lang="en-US" sz="2400" dirty="0"/>
              <a:t>This corporation also claims to have one of the cleanest and safest facilities in the world. They also claim to be one of the pioneers in “clean energy”.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8406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 Edison's Vinegar Hill Power Plant</a:t>
            </a:r>
            <a:br>
              <a:rPr lang="en-US" dirty="0"/>
            </a:br>
            <a:endParaRPr lang="en-US" dirty="0"/>
          </a:p>
        </p:txBody>
      </p:sp>
      <p:sp>
        <p:nvSpPr>
          <p:cNvPr id="3" name="Content Placeholder 2"/>
          <p:cNvSpPr>
            <a:spLocks noGrp="1"/>
          </p:cNvSpPr>
          <p:nvPr>
            <p:ph idx="1"/>
          </p:nvPr>
        </p:nvSpPr>
        <p:spPr/>
        <p:txBody>
          <a:bodyPr>
            <a:normAutofit/>
          </a:bodyPr>
          <a:lstStyle/>
          <a:p>
            <a:r>
              <a:rPr lang="en-US" dirty="0"/>
              <a:t>Con Edison prides itself on environmental environment excellence. Con Edison believes in using renewable resources such as solar and wind power. It’s mission is to reduce carbon footprints and other harmful carbon compounds from the air. This Power Plant also provides energy to parts of Brooklyn and small portions of Manhattan </a:t>
            </a:r>
          </a:p>
          <a:p>
            <a:endParaRPr lang="en-US" dirty="0"/>
          </a:p>
        </p:txBody>
      </p:sp>
      <p:sp>
        <p:nvSpPr>
          <p:cNvPr id="4" name="Rectangle 3"/>
          <p:cNvSpPr/>
          <p:nvPr/>
        </p:nvSpPr>
        <p:spPr>
          <a:xfrm>
            <a:off x="228600" y="6240572"/>
            <a:ext cx="4572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297338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a:t>Con Edison’s Vinegar Hill Power Plant (</a:t>
            </a:r>
            <a:r>
              <a:rPr lang="en-US" dirty="0" err="1"/>
              <a:t>con’t</a:t>
            </a:r>
            <a:r>
              <a:rPr lang="en-US" dirty="0"/>
              <a:t>)</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Con Edison established a strategy on dealing with this issue. </a:t>
            </a:r>
          </a:p>
          <a:p>
            <a:r>
              <a:rPr lang="en-US" dirty="0"/>
              <a:t>1) Integration of climate change and global warming principles. </a:t>
            </a:r>
          </a:p>
          <a:p>
            <a:r>
              <a:rPr lang="en-US" dirty="0"/>
              <a:t>2) Reducing greenhouse gas emissions. </a:t>
            </a:r>
          </a:p>
          <a:p>
            <a:r>
              <a:rPr lang="en-US" dirty="0"/>
              <a:t>3) Expanding energy efficiency programs. </a:t>
            </a:r>
          </a:p>
          <a:p>
            <a:r>
              <a:rPr lang="en-US" dirty="0"/>
              <a:t>4) Setting goals to reduce regional emission. </a:t>
            </a:r>
          </a:p>
          <a:p>
            <a:r>
              <a:rPr lang="en-US" dirty="0"/>
              <a:t>5) Advocating for legislation to reduce greenhouse gas emissions that is both proactive and balanced through economy wide integration.</a:t>
            </a:r>
          </a:p>
          <a:p>
            <a:endParaRPr lang="en-US" dirty="0"/>
          </a:p>
        </p:txBody>
      </p:sp>
    </p:spTree>
    <p:extLst>
      <p:ext uri="{BB962C8B-B14F-4D97-AF65-F5344CB8AC3E}">
        <p14:creationId xmlns:p14="http://schemas.microsoft.com/office/powerpoint/2010/main" val="9665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682073"/>
            <a:ext cx="9220200" cy="6149801"/>
          </a:xfrm>
          <a:prstGeom prst="rect">
            <a:avLst/>
          </a:prstGeom>
        </p:spPr>
      </p:pic>
      <p:sp>
        <p:nvSpPr>
          <p:cNvPr id="5" name="TextBox 4"/>
          <p:cNvSpPr txBox="1"/>
          <p:nvPr/>
        </p:nvSpPr>
        <p:spPr>
          <a:xfrm>
            <a:off x="1524000" y="61868"/>
            <a:ext cx="5715000" cy="646331"/>
          </a:xfrm>
          <a:prstGeom prst="rect">
            <a:avLst/>
          </a:prstGeom>
          <a:noFill/>
        </p:spPr>
        <p:txBody>
          <a:bodyPr wrap="square" rtlCol="0">
            <a:spAutoFit/>
          </a:bodyPr>
          <a:lstStyle/>
          <a:p>
            <a:r>
              <a:rPr lang="en-US" dirty="0"/>
              <a:t>VINEGAR HILL UNDER SMOKE FROM ON OF THREE FIRES/EXPLOSIONS… Photo taken by Chris Frank 2012</a:t>
            </a:r>
          </a:p>
        </p:txBody>
      </p:sp>
    </p:spTree>
    <p:extLst>
      <p:ext uri="{BB962C8B-B14F-4D97-AF65-F5344CB8AC3E}">
        <p14:creationId xmlns:p14="http://schemas.microsoft.com/office/powerpoint/2010/main" val="3724660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904</Words>
  <Application>Microsoft Office PowerPoint</Application>
  <PresentationFormat>On-screen Show (4:3)</PresentationFormat>
  <Paragraphs>77</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Berlin Sans FB Demi</vt:lpstr>
      <vt:lpstr>Calibri</vt:lpstr>
      <vt:lpstr>Wingdings</vt:lpstr>
      <vt:lpstr>Office Theme</vt:lpstr>
      <vt:lpstr>Can the Con-Ed substation in Vinegar Hill be removed, and what can replace it, and is it possible?</vt:lpstr>
      <vt:lpstr>PowerPoint Presentation</vt:lpstr>
      <vt:lpstr>PowerPoint Presentation</vt:lpstr>
      <vt:lpstr>PowerPoint Presentation</vt:lpstr>
      <vt:lpstr>PowerPoint Presentation</vt:lpstr>
      <vt:lpstr>WHO/WHAT IS CON-ED?</vt:lpstr>
      <vt:lpstr>Con Edison's Vinegar Hill Power Plant </vt:lpstr>
      <vt:lpstr>Con Edison’s Vinegar Hill Power Plant (con’t)  </vt:lpstr>
      <vt:lpstr>PowerPoint Presentation</vt:lpstr>
      <vt:lpstr>Power Plant Fires and Leaks?</vt:lpstr>
      <vt:lpstr>PowerPoint Presentation</vt:lpstr>
      <vt:lpstr>PowerPoint Presentation</vt:lpstr>
      <vt:lpstr>Con Ed sub-station </vt:lpstr>
      <vt:lpstr>PowerPoint Presentation</vt:lpstr>
      <vt:lpstr>VHNA vs. Con Edison</vt:lpstr>
      <vt:lpstr>Finances Behind the vinegar Hill Substation</vt:lpstr>
      <vt:lpstr>PowerPoint Presentation</vt:lpstr>
      <vt:lpstr>Hall of Science or Power Plant?</vt:lpstr>
      <vt:lpstr>Possibility of a park</vt:lpstr>
      <vt:lpstr>Possible “Merger Institutions” for NY + Con-Ed to work on</vt:lpstr>
      <vt:lpstr>Benefits for Said Institutions </vt:lpstr>
      <vt:lpstr>PowerPoint Presentation</vt:lpstr>
      <vt:lpstr>PowerPoint Presentation</vt:lpstr>
      <vt:lpstr>What Does Con-Ed Already Do For It’s Community?</vt:lpstr>
      <vt:lpstr>PowerPoint Presentation</vt:lpstr>
      <vt:lpstr>SOURCES USED FOR THE FINANCIAL SECTION</vt:lpstr>
      <vt:lpstr>SOURCES USED FOR the “Possibilities” section</vt:lpstr>
      <vt:lpstr>Sources for Con-Ed’s current effects on its community</vt:lpstr>
    </vt:vector>
  </TitlesOfParts>
  <Company>CUNY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would help finance and benefit from said institutions?</dc:title>
  <dc:creator>Labs</dc:creator>
  <cp:lastModifiedBy>JCesar Camacho</cp:lastModifiedBy>
  <cp:revision>26</cp:revision>
  <dcterms:created xsi:type="dcterms:W3CDTF">2017-05-12T20:16:18Z</dcterms:created>
  <dcterms:modified xsi:type="dcterms:W3CDTF">2017-05-24T15:53:25Z</dcterms:modified>
</cp:coreProperties>
</file>