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327"/>
  </p:normalViewPr>
  <p:slideViewPr>
    <p:cSldViewPr snapToGrid="0">
      <p:cViewPr varScale="1">
        <p:scale>
          <a:sx n="128" d="100"/>
          <a:sy n="128" d="100"/>
        </p:scale>
        <p:origin x="4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2FB73E-2C4B-414E-BD72-5C10B772D50E}"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DC48999C-7339-4033-9B2B-E5D62A57830D}">
      <dgm:prSet custT="1"/>
      <dgm:spPr/>
      <dgm:t>
        <a:bodyPr/>
        <a:lstStyle/>
        <a:p>
          <a:pPr>
            <a:lnSpc>
              <a:spcPct val="100000"/>
            </a:lnSpc>
          </a:pPr>
          <a:r>
            <a:rPr lang="en-US" sz="1200" dirty="0"/>
            <a:t>One of the most surprising problems many people wouldn’t relate to producing textiles it’s its problematic overuse of water and water pollution because of it’s dyeing and finishing products. </a:t>
          </a:r>
        </a:p>
      </dgm:t>
    </dgm:pt>
    <dgm:pt modelId="{A27B125C-ADAC-4832-B0EE-538BE388DFF8}" type="parTrans" cxnId="{247993CB-B04A-4F42-A64A-4E2195E04A18}">
      <dgm:prSet/>
      <dgm:spPr/>
      <dgm:t>
        <a:bodyPr/>
        <a:lstStyle/>
        <a:p>
          <a:endParaRPr lang="en-US"/>
        </a:p>
      </dgm:t>
    </dgm:pt>
    <dgm:pt modelId="{73FD13BE-774D-4585-8F0B-42BBF6022F38}" type="sibTrans" cxnId="{247993CB-B04A-4F42-A64A-4E2195E04A18}">
      <dgm:prSet/>
      <dgm:spPr/>
      <dgm:t>
        <a:bodyPr/>
        <a:lstStyle/>
        <a:p>
          <a:endParaRPr lang="en-US"/>
        </a:p>
      </dgm:t>
    </dgm:pt>
    <dgm:pt modelId="{B42A8B90-FCDE-4752-966A-04C08F4D6580}">
      <dgm:prSet custT="1"/>
      <dgm:spPr/>
      <dgm:t>
        <a:bodyPr/>
        <a:lstStyle/>
        <a:p>
          <a:pPr>
            <a:lnSpc>
              <a:spcPct val="100000"/>
            </a:lnSpc>
          </a:pPr>
          <a:r>
            <a:rPr lang="en-US" sz="1200"/>
            <a:t>Making a single cotton t-shirt would take about 2,700 liters of water, which is enough to meet someone’s drinking needs for 2.5 years (society, 2022). </a:t>
          </a:r>
          <a:endParaRPr lang="en-US" sz="1200" dirty="0"/>
        </a:p>
      </dgm:t>
    </dgm:pt>
    <dgm:pt modelId="{002B5DB3-DD76-42F1-9DD5-5B6D3478E410}" type="parTrans" cxnId="{37D4E694-93D6-4F26-976E-EDF0BD6B1F04}">
      <dgm:prSet/>
      <dgm:spPr/>
      <dgm:t>
        <a:bodyPr/>
        <a:lstStyle/>
        <a:p>
          <a:endParaRPr lang="en-US"/>
        </a:p>
      </dgm:t>
    </dgm:pt>
    <dgm:pt modelId="{8A4F33D4-C49F-4412-8365-9957C4815449}" type="sibTrans" cxnId="{37D4E694-93D6-4F26-976E-EDF0BD6B1F04}">
      <dgm:prSet/>
      <dgm:spPr/>
      <dgm:t>
        <a:bodyPr/>
        <a:lstStyle/>
        <a:p>
          <a:endParaRPr lang="en-US"/>
        </a:p>
      </dgm:t>
    </dgm:pt>
    <dgm:pt modelId="{6633FE8D-E868-4EE5-9BC6-8A61476E6C8B}">
      <dgm:prSet custT="1"/>
      <dgm:spPr/>
      <dgm:t>
        <a:bodyPr/>
        <a:lstStyle/>
        <a:p>
          <a:pPr>
            <a:lnSpc>
              <a:spcPct val="100000"/>
            </a:lnSpc>
          </a:pPr>
          <a:r>
            <a:rPr lang="en-US" sz="1200" dirty="0"/>
            <a:t>Textile waste in Landfills is one of the leading issues In the fashion industry. </a:t>
          </a:r>
        </a:p>
      </dgm:t>
    </dgm:pt>
    <dgm:pt modelId="{0798FB1D-9E1C-487D-BB10-40591F1D4B0D}" type="parTrans" cxnId="{235922D8-EB83-4445-8D3E-88E95040A0EB}">
      <dgm:prSet/>
      <dgm:spPr/>
      <dgm:t>
        <a:bodyPr/>
        <a:lstStyle/>
        <a:p>
          <a:endParaRPr lang="en-US"/>
        </a:p>
      </dgm:t>
    </dgm:pt>
    <dgm:pt modelId="{3803DD3E-717B-49C1-A888-AA1349245CF4}" type="sibTrans" cxnId="{235922D8-EB83-4445-8D3E-88E95040A0EB}">
      <dgm:prSet/>
      <dgm:spPr/>
      <dgm:t>
        <a:bodyPr/>
        <a:lstStyle/>
        <a:p>
          <a:endParaRPr lang="en-US"/>
        </a:p>
      </dgm:t>
    </dgm:pt>
    <dgm:pt modelId="{04636CF2-3045-4249-8E59-15E4E3147436}">
      <dgm:prSet custT="1"/>
      <dgm:spPr/>
      <dgm:t>
        <a:bodyPr/>
        <a:lstStyle/>
        <a:p>
          <a:pPr>
            <a:lnSpc>
              <a:spcPct val="100000"/>
            </a:lnSpc>
          </a:pPr>
          <a:r>
            <a:rPr lang="en-US" sz="1200" dirty="0"/>
            <a:t>Europeans use about 26 kilos of textiles and discard about 11 kilos a year. Used clothes are exported outside of the EU but mostly (87%) are incinerated or landfilled (society, 2022).</a:t>
          </a:r>
        </a:p>
      </dgm:t>
    </dgm:pt>
    <dgm:pt modelId="{0B99BBC7-E254-49A5-A49B-A1D5DC7E802B}" type="parTrans" cxnId="{56417FBA-9B63-4320-8437-E9E5FF6018E9}">
      <dgm:prSet/>
      <dgm:spPr/>
      <dgm:t>
        <a:bodyPr/>
        <a:lstStyle/>
        <a:p>
          <a:endParaRPr lang="en-US"/>
        </a:p>
      </dgm:t>
    </dgm:pt>
    <dgm:pt modelId="{17FBEB56-B3FA-4B86-A133-ED5FBA47AF89}" type="sibTrans" cxnId="{56417FBA-9B63-4320-8437-E9E5FF6018E9}">
      <dgm:prSet/>
      <dgm:spPr/>
      <dgm:t>
        <a:bodyPr/>
        <a:lstStyle/>
        <a:p>
          <a:endParaRPr lang="en-US"/>
        </a:p>
      </dgm:t>
    </dgm:pt>
    <dgm:pt modelId="{AF0FAB5A-5AAB-433A-8C73-4CCEFA8CDA14}">
      <dgm:prSet custT="1"/>
      <dgm:spPr/>
      <dgm:t>
        <a:bodyPr/>
        <a:lstStyle/>
        <a:p>
          <a:pPr>
            <a:lnSpc>
              <a:spcPct val="100000"/>
            </a:lnSpc>
          </a:pPr>
          <a:r>
            <a:rPr lang="en-US" sz="1200" dirty="0"/>
            <a:t>Sustainability is crucial because it would help reduce generational waste by addressing consumer shopping patterns. If brands become more sustainable by manufacturing premium apparel and from long – lasting materials. (Emeritus, 2023). </a:t>
          </a:r>
        </a:p>
      </dgm:t>
    </dgm:pt>
    <dgm:pt modelId="{4EA23212-1742-408F-B363-18AC6065787E}" type="parTrans" cxnId="{7B934663-431C-43C1-B0E9-CEEF9AAE1BC6}">
      <dgm:prSet/>
      <dgm:spPr/>
      <dgm:t>
        <a:bodyPr/>
        <a:lstStyle/>
        <a:p>
          <a:endParaRPr lang="en-US"/>
        </a:p>
      </dgm:t>
    </dgm:pt>
    <dgm:pt modelId="{E9F8EE3D-8A4C-4D81-940B-3C6C22624442}" type="sibTrans" cxnId="{7B934663-431C-43C1-B0E9-CEEF9AAE1BC6}">
      <dgm:prSet/>
      <dgm:spPr/>
      <dgm:t>
        <a:bodyPr/>
        <a:lstStyle/>
        <a:p>
          <a:endParaRPr lang="en-US"/>
        </a:p>
      </dgm:t>
    </dgm:pt>
    <dgm:pt modelId="{CAB527C7-6552-4501-BE58-4C948B5A52DF}" type="pres">
      <dgm:prSet presAssocID="{682FB73E-2C4B-414E-BD72-5C10B772D50E}" presName="root" presStyleCnt="0">
        <dgm:presLayoutVars>
          <dgm:dir/>
          <dgm:resizeHandles val="exact"/>
        </dgm:presLayoutVars>
      </dgm:prSet>
      <dgm:spPr/>
    </dgm:pt>
    <dgm:pt modelId="{83A06B22-E0A6-4E7C-8CB2-D62C3E03089A}" type="pres">
      <dgm:prSet presAssocID="{DC48999C-7339-4033-9B2B-E5D62A57830D}" presName="compNode" presStyleCnt="0"/>
      <dgm:spPr/>
    </dgm:pt>
    <dgm:pt modelId="{E8201E26-026C-4283-86A7-5917D54731BF}" type="pres">
      <dgm:prSet presAssocID="{DC48999C-7339-4033-9B2B-E5D62A57830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Japanese Dolls"/>
        </a:ext>
      </dgm:extLst>
    </dgm:pt>
    <dgm:pt modelId="{1AF9F7C4-FBA6-45C9-AF04-007BAF4BCDB4}" type="pres">
      <dgm:prSet presAssocID="{DC48999C-7339-4033-9B2B-E5D62A57830D}" presName="spaceRect" presStyleCnt="0"/>
      <dgm:spPr/>
    </dgm:pt>
    <dgm:pt modelId="{213A9B2F-FF0B-45BC-984D-4D44F9C1C436}" type="pres">
      <dgm:prSet presAssocID="{DC48999C-7339-4033-9B2B-E5D62A57830D}" presName="textRect" presStyleLbl="revTx" presStyleIdx="0" presStyleCnt="5" custLinFactNeighborX="-666" custLinFactNeighborY="-28143">
        <dgm:presLayoutVars>
          <dgm:chMax val="1"/>
          <dgm:chPref val="1"/>
        </dgm:presLayoutVars>
      </dgm:prSet>
      <dgm:spPr/>
    </dgm:pt>
    <dgm:pt modelId="{7B9C1EE3-DF7A-4961-B3D4-BC180CE9AEF6}" type="pres">
      <dgm:prSet presAssocID="{73FD13BE-774D-4585-8F0B-42BBF6022F38}" presName="sibTrans" presStyleCnt="0"/>
      <dgm:spPr/>
    </dgm:pt>
    <dgm:pt modelId="{D445B11D-A11E-4592-88DF-F6CE112623FD}" type="pres">
      <dgm:prSet presAssocID="{B42A8B90-FCDE-4752-966A-04C08F4D6580}" presName="compNode" presStyleCnt="0"/>
      <dgm:spPr/>
    </dgm:pt>
    <dgm:pt modelId="{3139A397-43F7-4BBF-8014-0023859F6C4E}" type="pres">
      <dgm:prSet presAssocID="{B42A8B90-FCDE-4752-966A-04C08F4D658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anger"/>
        </a:ext>
      </dgm:extLst>
    </dgm:pt>
    <dgm:pt modelId="{31015B71-1D82-442E-B702-4CAE57D0FEE9}" type="pres">
      <dgm:prSet presAssocID="{B42A8B90-FCDE-4752-966A-04C08F4D6580}" presName="spaceRect" presStyleCnt="0"/>
      <dgm:spPr/>
    </dgm:pt>
    <dgm:pt modelId="{89402F48-F72B-425D-9747-F5FF38520A33}" type="pres">
      <dgm:prSet presAssocID="{B42A8B90-FCDE-4752-966A-04C08F4D6580}" presName="textRect" presStyleLbl="revTx" presStyleIdx="1" presStyleCnt="5" custLinFactNeighborX="1792" custLinFactNeighborY="-28143">
        <dgm:presLayoutVars>
          <dgm:chMax val="1"/>
          <dgm:chPref val="1"/>
        </dgm:presLayoutVars>
      </dgm:prSet>
      <dgm:spPr/>
    </dgm:pt>
    <dgm:pt modelId="{F3F4E1A9-0F62-4815-B15B-5AA34F4A4E22}" type="pres">
      <dgm:prSet presAssocID="{8A4F33D4-C49F-4412-8365-9957C4815449}" presName="sibTrans" presStyleCnt="0"/>
      <dgm:spPr/>
    </dgm:pt>
    <dgm:pt modelId="{8DBCA3DC-424A-48E2-A9D0-396FF3F5A66D}" type="pres">
      <dgm:prSet presAssocID="{6633FE8D-E868-4EE5-9BC6-8A61476E6C8B}" presName="compNode" presStyleCnt="0"/>
      <dgm:spPr/>
    </dgm:pt>
    <dgm:pt modelId="{58B4B75A-FBAA-4110-A082-F2BE116B22CA}" type="pres">
      <dgm:prSet presAssocID="{6633FE8D-E868-4EE5-9BC6-8A61476E6C8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Recycle Sign"/>
        </a:ext>
      </dgm:extLst>
    </dgm:pt>
    <dgm:pt modelId="{F354D4E2-EB0D-49F2-8266-C01F48B9B21B}" type="pres">
      <dgm:prSet presAssocID="{6633FE8D-E868-4EE5-9BC6-8A61476E6C8B}" presName="spaceRect" presStyleCnt="0"/>
      <dgm:spPr/>
    </dgm:pt>
    <dgm:pt modelId="{E8AC724A-45DE-4ECA-AF72-CAB0DB0EE553}" type="pres">
      <dgm:prSet presAssocID="{6633FE8D-E868-4EE5-9BC6-8A61476E6C8B}" presName="textRect" presStyleLbl="revTx" presStyleIdx="2" presStyleCnt="5" custLinFactNeighborX="-708" custLinFactNeighborY="-28143">
        <dgm:presLayoutVars>
          <dgm:chMax val="1"/>
          <dgm:chPref val="1"/>
        </dgm:presLayoutVars>
      </dgm:prSet>
      <dgm:spPr/>
    </dgm:pt>
    <dgm:pt modelId="{821CB49A-0132-45A5-B50C-15C5648F22E9}" type="pres">
      <dgm:prSet presAssocID="{3803DD3E-717B-49C1-A888-AA1349245CF4}" presName="sibTrans" presStyleCnt="0"/>
      <dgm:spPr/>
    </dgm:pt>
    <dgm:pt modelId="{E326A7FF-BE41-456F-BC9E-76C8971131BB}" type="pres">
      <dgm:prSet presAssocID="{04636CF2-3045-4249-8E59-15E4E3147436}" presName="compNode" presStyleCnt="0"/>
      <dgm:spPr/>
    </dgm:pt>
    <dgm:pt modelId="{A54C9B18-C593-4E2D-AEAD-E24D07E9FD8C}" type="pres">
      <dgm:prSet presAssocID="{04636CF2-3045-4249-8E59-15E4E3147436}" presName="iconRect" presStyleLbl="node1" presStyleIdx="3" presStyleCnt="5" custLinFactNeighborX="10338" custLinFactNeighborY="-6770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Tanabata Tree"/>
        </a:ext>
      </dgm:extLst>
    </dgm:pt>
    <dgm:pt modelId="{82679F68-ABC0-401E-9ADA-B62A31395C90}" type="pres">
      <dgm:prSet presAssocID="{04636CF2-3045-4249-8E59-15E4E3147436}" presName="spaceRect" presStyleCnt="0"/>
      <dgm:spPr/>
    </dgm:pt>
    <dgm:pt modelId="{A01236CA-93FB-4BFC-B658-D9471F615F12}" type="pres">
      <dgm:prSet presAssocID="{04636CF2-3045-4249-8E59-15E4E3147436}" presName="textRect" presStyleLbl="revTx" presStyleIdx="3" presStyleCnt="5" custScaleX="140678" custLinFactNeighborX="9877" custLinFactNeighborY="-68510">
        <dgm:presLayoutVars>
          <dgm:chMax val="1"/>
          <dgm:chPref val="1"/>
        </dgm:presLayoutVars>
      </dgm:prSet>
      <dgm:spPr/>
    </dgm:pt>
    <dgm:pt modelId="{3B05AEC5-6F34-4E2E-AB2C-6327E01C5D7D}" type="pres">
      <dgm:prSet presAssocID="{17FBEB56-B3FA-4B86-A133-ED5FBA47AF89}" presName="sibTrans" presStyleCnt="0"/>
      <dgm:spPr/>
    </dgm:pt>
    <dgm:pt modelId="{8F65363C-D573-4E86-A8EC-AE0CD1C8956A}" type="pres">
      <dgm:prSet presAssocID="{AF0FAB5A-5AAB-433A-8C73-4CCEFA8CDA14}" presName="compNode" presStyleCnt="0"/>
      <dgm:spPr/>
    </dgm:pt>
    <dgm:pt modelId="{67A7D073-3255-477B-B58C-BB1CCB10FCF9}" type="pres">
      <dgm:prSet presAssocID="{AF0FAB5A-5AAB-433A-8C73-4CCEFA8CDA14}" presName="iconRect" presStyleLbl="node1" presStyleIdx="4" presStyleCnt="5" custLinFactY="-17206" custLinFactNeighborX="25116" custLinFactNeighborY="-100000"/>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Sustainability"/>
        </a:ext>
      </dgm:extLst>
    </dgm:pt>
    <dgm:pt modelId="{245EB1BD-7023-4321-AFD6-9583F8F60A8E}" type="pres">
      <dgm:prSet presAssocID="{AF0FAB5A-5AAB-433A-8C73-4CCEFA8CDA14}" presName="spaceRect" presStyleCnt="0"/>
      <dgm:spPr/>
    </dgm:pt>
    <dgm:pt modelId="{267FC3B8-2A96-4427-8A44-1F3F1DBFB819}" type="pres">
      <dgm:prSet presAssocID="{AF0FAB5A-5AAB-433A-8C73-4CCEFA8CDA14}" presName="textRect" presStyleLbl="revTx" presStyleIdx="4" presStyleCnt="5" custScaleX="145090" custLinFactY="-3733" custLinFactNeighborX="13058" custLinFactNeighborY="-100000">
        <dgm:presLayoutVars>
          <dgm:chMax val="1"/>
          <dgm:chPref val="1"/>
        </dgm:presLayoutVars>
      </dgm:prSet>
      <dgm:spPr/>
    </dgm:pt>
  </dgm:ptLst>
  <dgm:cxnLst>
    <dgm:cxn modelId="{D8F5431F-D373-0342-B21B-E42ED21D02FB}" type="presOf" srcId="{6633FE8D-E868-4EE5-9BC6-8A61476E6C8B}" destId="{E8AC724A-45DE-4ECA-AF72-CAB0DB0EE553}" srcOrd="0" destOrd="0" presId="urn:microsoft.com/office/officeart/2018/2/layout/IconLabelList"/>
    <dgm:cxn modelId="{E53DB826-FCCD-3C42-8093-0D08C51CBD98}" type="presOf" srcId="{04636CF2-3045-4249-8E59-15E4E3147436}" destId="{A01236CA-93FB-4BFC-B658-D9471F615F12}" srcOrd="0" destOrd="0" presId="urn:microsoft.com/office/officeart/2018/2/layout/IconLabelList"/>
    <dgm:cxn modelId="{7B934663-431C-43C1-B0E9-CEEF9AAE1BC6}" srcId="{682FB73E-2C4B-414E-BD72-5C10B772D50E}" destId="{AF0FAB5A-5AAB-433A-8C73-4CCEFA8CDA14}" srcOrd="4" destOrd="0" parTransId="{4EA23212-1742-408F-B363-18AC6065787E}" sibTransId="{E9F8EE3D-8A4C-4D81-940B-3C6C22624442}"/>
    <dgm:cxn modelId="{37D4E694-93D6-4F26-976E-EDF0BD6B1F04}" srcId="{682FB73E-2C4B-414E-BD72-5C10B772D50E}" destId="{B42A8B90-FCDE-4752-966A-04C08F4D6580}" srcOrd="1" destOrd="0" parTransId="{002B5DB3-DD76-42F1-9DD5-5B6D3478E410}" sibTransId="{8A4F33D4-C49F-4412-8365-9957C4815449}"/>
    <dgm:cxn modelId="{3ED86298-7603-1E4B-8F37-CDEB60AC363D}" type="presOf" srcId="{682FB73E-2C4B-414E-BD72-5C10B772D50E}" destId="{CAB527C7-6552-4501-BE58-4C948B5A52DF}" srcOrd="0" destOrd="0" presId="urn:microsoft.com/office/officeart/2018/2/layout/IconLabelList"/>
    <dgm:cxn modelId="{56417FBA-9B63-4320-8437-E9E5FF6018E9}" srcId="{682FB73E-2C4B-414E-BD72-5C10B772D50E}" destId="{04636CF2-3045-4249-8E59-15E4E3147436}" srcOrd="3" destOrd="0" parTransId="{0B99BBC7-E254-49A5-A49B-A1D5DC7E802B}" sibTransId="{17FBEB56-B3FA-4B86-A133-ED5FBA47AF89}"/>
    <dgm:cxn modelId="{C9AE5ECA-DB45-E144-84AF-C05E7BB3F413}" type="presOf" srcId="{DC48999C-7339-4033-9B2B-E5D62A57830D}" destId="{213A9B2F-FF0B-45BC-984D-4D44F9C1C436}" srcOrd="0" destOrd="0" presId="urn:microsoft.com/office/officeart/2018/2/layout/IconLabelList"/>
    <dgm:cxn modelId="{247993CB-B04A-4F42-A64A-4E2195E04A18}" srcId="{682FB73E-2C4B-414E-BD72-5C10B772D50E}" destId="{DC48999C-7339-4033-9B2B-E5D62A57830D}" srcOrd="0" destOrd="0" parTransId="{A27B125C-ADAC-4832-B0EE-538BE388DFF8}" sibTransId="{73FD13BE-774D-4585-8F0B-42BBF6022F38}"/>
    <dgm:cxn modelId="{235922D8-EB83-4445-8D3E-88E95040A0EB}" srcId="{682FB73E-2C4B-414E-BD72-5C10B772D50E}" destId="{6633FE8D-E868-4EE5-9BC6-8A61476E6C8B}" srcOrd="2" destOrd="0" parTransId="{0798FB1D-9E1C-487D-BB10-40591F1D4B0D}" sibTransId="{3803DD3E-717B-49C1-A888-AA1349245CF4}"/>
    <dgm:cxn modelId="{511B6AD8-8ABD-784F-B35E-CECB07D59547}" type="presOf" srcId="{AF0FAB5A-5AAB-433A-8C73-4CCEFA8CDA14}" destId="{267FC3B8-2A96-4427-8A44-1F3F1DBFB819}" srcOrd="0" destOrd="0" presId="urn:microsoft.com/office/officeart/2018/2/layout/IconLabelList"/>
    <dgm:cxn modelId="{AA1EC5F0-47CD-8149-836B-C9C45A7197B6}" type="presOf" srcId="{B42A8B90-FCDE-4752-966A-04C08F4D6580}" destId="{89402F48-F72B-425D-9747-F5FF38520A33}" srcOrd="0" destOrd="0" presId="urn:microsoft.com/office/officeart/2018/2/layout/IconLabelList"/>
    <dgm:cxn modelId="{B479C78B-9EDC-0B41-97FB-729EC2A5B43D}" type="presParOf" srcId="{CAB527C7-6552-4501-BE58-4C948B5A52DF}" destId="{83A06B22-E0A6-4E7C-8CB2-D62C3E03089A}" srcOrd="0" destOrd="0" presId="urn:microsoft.com/office/officeart/2018/2/layout/IconLabelList"/>
    <dgm:cxn modelId="{9EB6F717-9D27-9945-8377-C719A8863479}" type="presParOf" srcId="{83A06B22-E0A6-4E7C-8CB2-D62C3E03089A}" destId="{E8201E26-026C-4283-86A7-5917D54731BF}" srcOrd="0" destOrd="0" presId="urn:microsoft.com/office/officeart/2018/2/layout/IconLabelList"/>
    <dgm:cxn modelId="{95062FC6-E3AC-ED44-83A1-C39B1DE46589}" type="presParOf" srcId="{83A06B22-E0A6-4E7C-8CB2-D62C3E03089A}" destId="{1AF9F7C4-FBA6-45C9-AF04-007BAF4BCDB4}" srcOrd="1" destOrd="0" presId="urn:microsoft.com/office/officeart/2018/2/layout/IconLabelList"/>
    <dgm:cxn modelId="{59FC9B8E-B289-E549-8D2E-B0CACB76F354}" type="presParOf" srcId="{83A06B22-E0A6-4E7C-8CB2-D62C3E03089A}" destId="{213A9B2F-FF0B-45BC-984D-4D44F9C1C436}" srcOrd="2" destOrd="0" presId="urn:microsoft.com/office/officeart/2018/2/layout/IconLabelList"/>
    <dgm:cxn modelId="{46DB16FD-B7EE-B642-8A4E-3ED420C40409}" type="presParOf" srcId="{CAB527C7-6552-4501-BE58-4C948B5A52DF}" destId="{7B9C1EE3-DF7A-4961-B3D4-BC180CE9AEF6}" srcOrd="1" destOrd="0" presId="urn:microsoft.com/office/officeart/2018/2/layout/IconLabelList"/>
    <dgm:cxn modelId="{BD815AA8-10FD-874E-948A-B1C405CC6167}" type="presParOf" srcId="{CAB527C7-6552-4501-BE58-4C948B5A52DF}" destId="{D445B11D-A11E-4592-88DF-F6CE112623FD}" srcOrd="2" destOrd="0" presId="urn:microsoft.com/office/officeart/2018/2/layout/IconLabelList"/>
    <dgm:cxn modelId="{80965BE3-ED87-1C4C-9AB0-B9D823F18B7A}" type="presParOf" srcId="{D445B11D-A11E-4592-88DF-F6CE112623FD}" destId="{3139A397-43F7-4BBF-8014-0023859F6C4E}" srcOrd="0" destOrd="0" presId="urn:microsoft.com/office/officeart/2018/2/layout/IconLabelList"/>
    <dgm:cxn modelId="{1F940E95-F752-B540-A0AD-F24FED819B69}" type="presParOf" srcId="{D445B11D-A11E-4592-88DF-F6CE112623FD}" destId="{31015B71-1D82-442E-B702-4CAE57D0FEE9}" srcOrd="1" destOrd="0" presId="urn:microsoft.com/office/officeart/2018/2/layout/IconLabelList"/>
    <dgm:cxn modelId="{7B27402E-EB5A-2247-8300-19288A4257C3}" type="presParOf" srcId="{D445B11D-A11E-4592-88DF-F6CE112623FD}" destId="{89402F48-F72B-425D-9747-F5FF38520A33}" srcOrd="2" destOrd="0" presId="urn:microsoft.com/office/officeart/2018/2/layout/IconLabelList"/>
    <dgm:cxn modelId="{A7980436-3619-954B-AACA-10545C22383B}" type="presParOf" srcId="{CAB527C7-6552-4501-BE58-4C948B5A52DF}" destId="{F3F4E1A9-0F62-4815-B15B-5AA34F4A4E22}" srcOrd="3" destOrd="0" presId="urn:microsoft.com/office/officeart/2018/2/layout/IconLabelList"/>
    <dgm:cxn modelId="{A30E8A80-824F-1E41-81D4-73339DC45E92}" type="presParOf" srcId="{CAB527C7-6552-4501-BE58-4C948B5A52DF}" destId="{8DBCA3DC-424A-48E2-A9D0-396FF3F5A66D}" srcOrd="4" destOrd="0" presId="urn:microsoft.com/office/officeart/2018/2/layout/IconLabelList"/>
    <dgm:cxn modelId="{70C54ED2-5825-D048-B531-B3B461BE15C8}" type="presParOf" srcId="{8DBCA3DC-424A-48E2-A9D0-396FF3F5A66D}" destId="{58B4B75A-FBAA-4110-A082-F2BE116B22CA}" srcOrd="0" destOrd="0" presId="urn:microsoft.com/office/officeart/2018/2/layout/IconLabelList"/>
    <dgm:cxn modelId="{0E5A7D7C-5F2D-0F4A-8645-E6ADB7B18EB9}" type="presParOf" srcId="{8DBCA3DC-424A-48E2-A9D0-396FF3F5A66D}" destId="{F354D4E2-EB0D-49F2-8266-C01F48B9B21B}" srcOrd="1" destOrd="0" presId="urn:microsoft.com/office/officeart/2018/2/layout/IconLabelList"/>
    <dgm:cxn modelId="{40112B45-0CFE-7F43-9118-49DCBEC71E7A}" type="presParOf" srcId="{8DBCA3DC-424A-48E2-A9D0-396FF3F5A66D}" destId="{E8AC724A-45DE-4ECA-AF72-CAB0DB0EE553}" srcOrd="2" destOrd="0" presId="urn:microsoft.com/office/officeart/2018/2/layout/IconLabelList"/>
    <dgm:cxn modelId="{22E79942-785C-7049-926F-B2443E477AD5}" type="presParOf" srcId="{CAB527C7-6552-4501-BE58-4C948B5A52DF}" destId="{821CB49A-0132-45A5-B50C-15C5648F22E9}" srcOrd="5" destOrd="0" presId="urn:microsoft.com/office/officeart/2018/2/layout/IconLabelList"/>
    <dgm:cxn modelId="{BD244A66-F24C-164A-B4C5-5C00E27D3F40}" type="presParOf" srcId="{CAB527C7-6552-4501-BE58-4C948B5A52DF}" destId="{E326A7FF-BE41-456F-BC9E-76C8971131BB}" srcOrd="6" destOrd="0" presId="urn:microsoft.com/office/officeart/2018/2/layout/IconLabelList"/>
    <dgm:cxn modelId="{2B46E6FD-D9AF-974F-B453-CACE7648B87A}" type="presParOf" srcId="{E326A7FF-BE41-456F-BC9E-76C8971131BB}" destId="{A54C9B18-C593-4E2D-AEAD-E24D07E9FD8C}" srcOrd="0" destOrd="0" presId="urn:microsoft.com/office/officeart/2018/2/layout/IconLabelList"/>
    <dgm:cxn modelId="{8D65C68D-6A7A-8C49-A83F-11A163C8CBC6}" type="presParOf" srcId="{E326A7FF-BE41-456F-BC9E-76C8971131BB}" destId="{82679F68-ABC0-401E-9ADA-B62A31395C90}" srcOrd="1" destOrd="0" presId="urn:microsoft.com/office/officeart/2018/2/layout/IconLabelList"/>
    <dgm:cxn modelId="{2C22C00D-9496-6C45-89E1-1C9E32A47750}" type="presParOf" srcId="{E326A7FF-BE41-456F-BC9E-76C8971131BB}" destId="{A01236CA-93FB-4BFC-B658-D9471F615F12}" srcOrd="2" destOrd="0" presId="urn:microsoft.com/office/officeart/2018/2/layout/IconLabelList"/>
    <dgm:cxn modelId="{441415BA-31B7-894B-A68E-F539EA9E89EB}" type="presParOf" srcId="{CAB527C7-6552-4501-BE58-4C948B5A52DF}" destId="{3B05AEC5-6F34-4E2E-AB2C-6327E01C5D7D}" srcOrd="7" destOrd="0" presId="urn:microsoft.com/office/officeart/2018/2/layout/IconLabelList"/>
    <dgm:cxn modelId="{4DD95984-ABA7-F44F-ACBF-3104C44D32D8}" type="presParOf" srcId="{CAB527C7-6552-4501-BE58-4C948B5A52DF}" destId="{8F65363C-D573-4E86-A8EC-AE0CD1C8956A}" srcOrd="8" destOrd="0" presId="urn:microsoft.com/office/officeart/2018/2/layout/IconLabelList"/>
    <dgm:cxn modelId="{78383965-8BA5-6A4A-A4DD-1E30D0D45CD7}" type="presParOf" srcId="{8F65363C-D573-4E86-A8EC-AE0CD1C8956A}" destId="{67A7D073-3255-477B-B58C-BB1CCB10FCF9}" srcOrd="0" destOrd="0" presId="urn:microsoft.com/office/officeart/2018/2/layout/IconLabelList"/>
    <dgm:cxn modelId="{3F65A04D-352C-7D45-8615-6191BA288E59}" type="presParOf" srcId="{8F65363C-D573-4E86-A8EC-AE0CD1C8956A}" destId="{245EB1BD-7023-4321-AFD6-9583F8F60A8E}" srcOrd="1" destOrd="0" presId="urn:microsoft.com/office/officeart/2018/2/layout/IconLabelList"/>
    <dgm:cxn modelId="{36DA518C-6B5C-2345-9499-842C092139AD}" type="presParOf" srcId="{8F65363C-D573-4E86-A8EC-AE0CD1C8956A}" destId="{267FC3B8-2A96-4427-8A44-1F3F1DBFB819}" srcOrd="2" destOrd="0" presId="urn:microsoft.com/office/officeart/2018/2/layout/IconLabel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01E26-026C-4283-86A7-5917D54731BF}">
      <dsp:nvSpPr>
        <dsp:cNvPr id="0" name=""/>
        <dsp:cNvSpPr/>
      </dsp:nvSpPr>
      <dsp:spPr>
        <a:xfrm>
          <a:off x="911947" y="276126"/>
          <a:ext cx="774404" cy="7744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3A9B2F-FF0B-45BC-984D-4D44F9C1C436}">
      <dsp:nvSpPr>
        <dsp:cNvPr id="0" name=""/>
        <dsp:cNvSpPr/>
      </dsp:nvSpPr>
      <dsp:spPr>
        <a:xfrm>
          <a:off x="427239" y="1059352"/>
          <a:ext cx="1720898" cy="1220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dirty="0"/>
            <a:t>One of the most surprising problems many people wouldn’t relate to producing textiles it’s its problematic overuse of water and water pollution because of it’s dyeing and finishing products. </a:t>
          </a:r>
        </a:p>
      </dsp:txBody>
      <dsp:txXfrm>
        <a:off x="427239" y="1059352"/>
        <a:ext cx="1720898" cy="1220090"/>
      </dsp:txXfrm>
    </dsp:sp>
    <dsp:sp modelId="{3139A397-43F7-4BBF-8014-0023859F6C4E}">
      <dsp:nvSpPr>
        <dsp:cNvPr id="0" name=""/>
        <dsp:cNvSpPr/>
      </dsp:nvSpPr>
      <dsp:spPr>
        <a:xfrm>
          <a:off x="2934003" y="276126"/>
          <a:ext cx="774404" cy="7744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402F48-F72B-425D-9747-F5FF38520A33}">
      <dsp:nvSpPr>
        <dsp:cNvPr id="0" name=""/>
        <dsp:cNvSpPr/>
      </dsp:nvSpPr>
      <dsp:spPr>
        <a:xfrm>
          <a:off x="2491594" y="1059352"/>
          <a:ext cx="1720898" cy="1220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a:t>Making a single cotton t-shirt would take about 2,700 liters of water, which is enough to meet someone’s drinking needs for 2.5 years (society, 2022). </a:t>
          </a:r>
          <a:endParaRPr lang="en-US" sz="1200" kern="1200" dirty="0"/>
        </a:p>
      </dsp:txBody>
      <dsp:txXfrm>
        <a:off x="2491594" y="1059352"/>
        <a:ext cx="1720898" cy="1220090"/>
      </dsp:txXfrm>
    </dsp:sp>
    <dsp:sp modelId="{58B4B75A-FBAA-4110-A082-F2BE116B22CA}">
      <dsp:nvSpPr>
        <dsp:cNvPr id="0" name=""/>
        <dsp:cNvSpPr/>
      </dsp:nvSpPr>
      <dsp:spPr>
        <a:xfrm>
          <a:off x="4956059" y="276126"/>
          <a:ext cx="774404" cy="7744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AC724A-45DE-4ECA-AF72-CAB0DB0EE553}">
      <dsp:nvSpPr>
        <dsp:cNvPr id="0" name=""/>
        <dsp:cNvSpPr/>
      </dsp:nvSpPr>
      <dsp:spPr>
        <a:xfrm>
          <a:off x="4470627" y="1059352"/>
          <a:ext cx="1720898" cy="1220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dirty="0"/>
            <a:t>Textile waste in Landfills is one of the leading issues In the fashion industry. </a:t>
          </a:r>
        </a:p>
      </dsp:txBody>
      <dsp:txXfrm>
        <a:off x="4470627" y="1059352"/>
        <a:ext cx="1720898" cy="1220090"/>
      </dsp:txXfrm>
    </dsp:sp>
    <dsp:sp modelId="{A54C9B18-C593-4E2D-AEAD-E24D07E9FD8C}">
      <dsp:nvSpPr>
        <dsp:cNvPr id="0" name=""/>
        <dsp:cNvSpPr/>
      </dsp:nvSpPr>
      <dsp:spPr>
        <a:xfrm>
          <a:off x="1615056" y="2528726"/>
          <a:ext cx="774404" cy="7744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1236CA-93FB-4BFC-B658-D9471F615F12}">
      <dsp:nvSpPr>
        <dsp:cNvPr id="0" name=""/>
        <dsp:cNvSpPr/>
      </dsp:nvSpPr>
      <dsp:spPr>
        <a:xfrm>
          <a:off x="881711" y="3343748"/>
          <a:ext cx="2420925" cy="1220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dirty="0"/>
            <a:t>Europeans use about 26 kilos of textiles and discard about 11 kilos a year. Used clothes are exported outside of the EU but mostly (87%) are incinerated or landfilled (society, 2022).</a:t>
          </a:r>
        </a:p>
      </dsp:txBody>
      <dsp:txXfrm>
        <a:off x="881711" y="3343748"/>
        <a:ext cx="2420925" cy="1220090"/>
      </dsp:txXfrm>
    </dsp:sp>
    <dsp:sp modelId="{67A7D073-3255-477B-B58C-BB1CCB10FCF9}">
      <dsp:nvSpPr>
        <dsp:cNvPr id="0" name=""/>
        <dsp:cNvSpPr/>
      </dsp:nvSpPr>
      <dsp:spPr>
        <a:xfrm>
          <a:off x="4489544" y="2145388"/>
          <a:ext cx="774404" cy="77440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7FC3B8-2A96-4427-8A44-1F3F1DBFB819}">
      <dsp:nvSpPr>
        <dsp:cNvPr id="0" name=""/>
        <dsp:cNvSpPr/>
      </dsp:nvSpPr>
      <dsp:spPr>
        <a:xfrm>
          <a:off x="3658536" y="2913995"/>
          <a:ext cx="2496851" cy="1220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dirty="0"/>
            <a:t>Sustainability is crucial because it would help reduce generational waste by addressing consumer shopping patterns. If brands become more sustainable by manufacturing premium apparel and from long – lasting materials. (Emeritus, 2023). </a:t>
          </a:r>
        </a:p>
      </dsp:txBody>
      <dsp:txXfrm>
        <a:off x="3658536" y="2913995"/>
        <a:ext cx="2496851" cy="122009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2DDC65-4731-EF4F-8730-C712F2786402}" type="datetimeFigureOut">
              <a:rPr lang="en-US" smtClean="0"/>
              <a:t>6/1/23</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AFA76F49-0D82-4D4F-B0E6-E45745034421}"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11517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2DDC65-4731-EF4F-8730-C712F2786402}" type="datetimeFigureOut">
              <a:rPr lang="en-US" smtClean="0"/>
              <a:t>6/1/23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A76F49-0D82-4D4F-B0E6-E45745034421}"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72108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2DDC65-4731-EF4F-8730-C712F2786402}" type="datetimeFigureOut">
              <a:rPr lang="en-US" smtClean="0"/>
              <a:t>6/1/23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A76F49-0D82-4D4F-B0E6-E45745034421}"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73788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2DDC65-4731-EF4F-8730-C712F2786402}" type="datetimeFigureOut">
              <a:rPr lang="en-US" smtClean="0"/>
              <a:t>6/1/23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A76F49-0D82-4D4F-B0E6-E45745034421}"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40146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2DDC65-4731-EF4F-8730-C712F2786402}" type="datetimeFigureOut">
              <a:rPr lang="en-US" smtClean="0"/>
              <a:t>6/1/23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A76F49-0D82-4D4F-B0E6-E45745034421}"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41200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2DDC65-4731-EF4F-8730-C712F2786402}" type="datetimeFigureOut">
              <a:rPr lang="en-US" smtClean="0"/>
              <a:t>6/1/23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A76F49-0D82-4D4F-B0E6-E45745034421}"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48200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2DDC65-4731-EF4F-8730-C712F2786402}" type="datetimeFigureOut">
              <a:rPr lang="en-US" smtClean="0"/>
              <a:t>6/1/23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A76F49-0D82-4D4F-B0E6-E45745034421}"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3501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2DDC65-4731-EF4F-8730-C712F2786402}" type="datetimeFigureOut">
              <a:rPr lang="en-US" smtClean="0"/>
              <a:t>6/1/23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A76F49-0D82-4D4F-B0E6-E45745034421}"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11138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2DDC65-4731-EF4F-8730-C712F2786402}" type="datetimeFigureOut">
              <a:rPr lang="en-US" smtClean="0"/>
              <a:t>6/1/23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A76F49-0D82-4D4F-B0E6-E45745034421}" type="slidenum">
              <a:rPr lang="en-US" smtClean="0"/>
              <a:t>‹#›</a:t>
            </a:fld>
            <a:endParaRPr lang="en-US"/>
          </a:p>
        </p:txBody>
      </p:sp>
    </p:spTree>
    <p:extLst>
      <p:ext uri="{BB962C8B-B14F-4D97-AF65-F5344CB8AC3E}">
        <p14:creationId xmlns:p14="http://schemas.microsoft.com/office/powerpoint/2010/main" val="2270605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2DDC65-4731-EF4F-8730-C712F2786402}" type="datetimeFigureOut">
              <a:rPr lang="en-US" smtClean="0"/>
              <a:t>6/1/23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A76F49-0D82-4D4F-B0E6-E45745034421}"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83989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F22DDC65-4731-EF4F-8730-C712F2786402}" type="datetimeFigureOut">
              <a:rPr lang="en-US" smtClean="0"/>
              <a:t>6/1/23</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AFA76F49-0D82-4D4F-B0E6-E45745034421}"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2158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F22DDC65-4731-EF4F-8730-C712F2786402}" type="datetimeFigureOut">
              <a:rPr lang="en-US" smtClean="0"/>
              <a:t>6/1/23</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AFA76F49-0D82-4D4F-B0E6-E45745034421}"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56133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slideLayout" Target="../slideLayouts/slideLayout2.xml"/><Relationship Id="rId7" Type="http://schemas.openxmlformats.org/officeDocument/2006/relationships/diagramData" Target="../diagrams/data1.xml"/><Relationship Id="rId12" Type="http://schemas.openxmlformats.org/officeDocument/2006/relationships/image" Target="../media/image3.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6.png"/><Relationship Id="rId11" Type="http://schemas.microsoft.com/office/2007/relationships/diagramDrawing" Target="../diagrams/drawing1.xml"/><Relationship Id="rId5" Type="http://schemas.openxmlformats.org/officeDocument/2006/relationships/image" Target="../media/image5.jpeg"/><Relationship Id="rId10" Type="http://schemas.openxmlformats.org/officeDocument/2006/relationships/diagramColors" Target="../diagrams/colors1.xml"/><Relationship Id="rId4" Type="http://schemas.openxmlformats.org/officeDocument/2006/relationships/image" Target="../media/image4.png"/><Relationship Id="rId9"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png"/><Relationship Id="rId5" Type="http://schemas.openxmlformats.org/officeDocument/2006/relationships/image" Target="../media/image1.jp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1.jp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1.jp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3.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0" name="Picture 6" descr="How the Female Founders of Cuyana Are Trying to Change the Way We Consume  Fashion - Fashionista">
            <a:extLst>
              <a:ext uri="{FF2B5EF4-FFF2-40B4-BE49-F238E27FC236}">
                <a16:creationId xmlns:a16="http://schemas.microsoft.com/office/drawing/2014/main" id="{7AE520CC-6136-12A5-6723-7EADE06E69E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9239"/>
          <a:stretch/>
        </p:blipFill>
        <p:spPr bwMode="auto">
          <a:xfrm>
            <a:off x="4747307" y="653615"/>
            <a:ext cx="6702822" cy="554000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760301A-AEB8-DE04-1FF3-8870C1DF2821}"/>
              </a:ext>
            </a:extLst>
          </p:cNvPr>
          <p:cNvSpPr>
            <a:spLocks noGrp="1"/>
          </p:cNvSpPr>
          <p:nvPr>
            <p:ph type="ctrTitle"/>
          </p:nvPr>
        </p:nvSpPr>
        <p:spPr>
          <a:xfrm>
            <a:off x="1012644" y="719268"/>
            <a:ext cx="3573794" cy="2905120"/>
          </a:xfrm>
        </p:spPr>
        <p:txBody>
          <a:bodyPr anchor="b">
            <a:normAutofit/>
          </a:bodyPr>
          <a:lstStyle/>
          <a:p>
            <a:pPr algn="ctr"/>
            <a:r>
              <a:rPr lang="en-US" sz="4800" dirty="0">
                <a:solidFill>
                  <a:schemeClr val="tx2"/>
                </a:solidFill>
                <a:latin typeface="American Typewriter Condensed" panose="02090606020004020304" pitchFamily="18" charset="77"/>
              </a:rPr>
              <a:t>Cuyana </a:t>
            </a:r>
            <a:br>
              <a:rPr lang="en-US" sz="4800" dirty="0">
                <a:solidFill>
                  <a:schemeClr val="tx2"/>
                </a:solidFill>
                <a:latin typeface="American Typewriter Condensed" panose="02090606020004020304" pitchFamily="18" charset="77"/>
              </a:rPr>
            </a:br>
            <a:r>
              <a:rPr lang="en-US" sz="4800" dirty="0">
                <a:solidFill>
                  <a:schemeClr val="tx2"/>
                </a:solidFill>
                <a:latin typeface="American Typewriter Condensed" panose="02090606020004020304" pitchFamily="18" charset="77"/>
              </a:rPr>
              <a:t>“Chic</a:t>
            </a:r>
            <a:br>
              <a:rPr lang="en-US" sz="4800" dirty="0">
                <a:solidFill>
                  <a:schemeClr val="tx2"/>
                </a:solidFill>
                <a:latin typeface="American Typewriter Condensed" panose="02090606020004020304" pitchFamily="18" charset="77"/>
              </a:rPr>
            </a:br>
            <a:r>
              <a:rPr lang="en-US" sz="4800" dirty="0">
                <a:solidFill>
                  <a:schemeClr val="tx2"/>
                </a:solidFill>
                <a:latin typeface="American Typewriter Condensed" panose="02090606020004020304" pitchFamily="18" charset="77"/>
              </a:rPr>
              <a:t>Minimalist Essentials” </a:t>
            </a:r>
            <a:endParaRPr lang="en-US" sz="4800" dirty="0">
              <a:solidFill>
                <a:schemeClr val="tx2"/>
              </a:solidFill>
              <a:latin typeface="American Typewriter Condensed" panose="02090606020004020304" pitchFamily="18" charset="77"/>
            </a:endParaRPr>
          </a:p>
        </p:txBody>
      </p:sp>
      <p:sp>
        <p:nvSpPr>
          <p:cNvPr id="3" name="Subtitle 2">
            <a:extLst>
              <a:ext uri="{FF2B5EF4-FFF2-40B4-BE49-F238E27FC236}">
                <a16:creationId xmlns:a16="http://schemas.microsoft.com/office/drawing/2014/main" id="{B9BE19CC-5907-7EEA-80BA-7BE058B4BF53}"/>
              </a:ext>
            </a:extLst>
          </p:cNvPr>
          <p:cNvSpPr>
            <a:spLocks noGrp="1"/>
          </p:cNvSpPr>
          <p:nvPr>
            <p:ph type="subTitle" idx="1"/>
          </p:nvPr>
        </p:nvSpPr>
        <p:spPr>
          <a:xfrm>
            <a:off x="1012643" y="3764655"/>
            <a:ext cx="3573793" cy="2374078"/>
          </a:xfrm>
        </p:spPr>
        <p:txBody>
          <a:bodyPr anchor="t">
            <a:normAutofit/>
          </a:bodyPr>
          <a:lstStyle/>
          <a:p>
            <a:pPr algn="ctr"/>
            <a:r>
              <a:rPr lang="en-US" dirty="0">
                <a:solidFill>
                  <a:schemeClr val="tx2"/>
                </a:solidFill>
                <a:latin typeface="American Typewriter Condensed" panose="02090606020004020304" pitchFamily="18" charset="77"/>
              </a:rPr>
              <a:t>Valerie Waldron </a:t>
            </a:r>
          </a:p>
          <a:p>
            <a:pPr algn="ctr"/>
            <a:r>
              <a:rPr lang="en-US" dirty="0">
                <a:solidFill>
                  <a:schemeClr val="tx2"/>
                </a:solidFill>
                <a:latin typeface="American Typewriter Condensed" panose="02090606020004020304" pitchFamily="18" charset="77"/>
              </a:rPr>
              <a:t>BUF</a:t>
            </a:r>
            <a:r>
              <a:rPr lang="en-US" dirty="0">
                <a:solidFill>
                  <a:schemeClr val="tx2"/>
                </a:solidFill>
                <a:latin typeface="American Typewriter Condensed" panose="02090606020004020304" pitchFamily="18" charset="77"/>
              </a:rPr>
              <a:t> 4246: Future Fashion &amp; Textiles </a:t>
            </a:r>
          </a:p>
          <a:p>
            <a:pPr algn="ctr"/>
            <a:r>
              <a:rPr lang="en-US" dirty="0">
                <a:solidFill>
                  <a:schemeClr val="tx2"/>
                </a:solidFill>
                <a:latin typeface="American Typewriter Condensed" panose="02090606020004020304" pitchFamily="18" charset="77"/>
              </a:rPr>
              <a:t>Dr. Nazanin Munroe </a:t>
            </a:r>
            <a:endParaRPr lang="en-US" dirty="0">
              <a:solidFill>
                <a:schemeClr val="tx2"/>
              </a:solidFill>
              <a:latin typeface="American Typewriter Condensed" panose="02090606020004020304" pitchFamily="18" charset="77"/>
            </a:endParaRPr>
          </a:p>
          <a:p>
            <a:pPr algn="ctr"/>
            <a:r>
              <a:rPr lang="en-US" dirty="0">
                <a:solidFill>
                  <a:schemeClr val="tx2"/>
                </a:solidFill>
                <a:latin typeface="American Typewriter Condensed" panose="02090606020004020304" pitchFamily="18" charset="77"/>
              </a:rPr>
              <a:t>Summer 2023 </a:t>
            </a:r>
          </a:p>
          <a:p>
            <a:endParaRPr lang="en-US" dirty="0">
              <a:solidFill>
                <a:schemeClr val="tx2"/>
              </a:solidFill>
              <a:latin typeface="American Typewriter Condensed" panose="02090606020004020304" pitchFamily="18" charset="77"/>
            </a:endParaRPr>
          </a:p>
        </p:txBody>
      </p:sp>
      <p:pic>
        <p:nvPicPr>
          <p:cNvPr id="4" name="Audio Recording Jun 5, 2023 at 5:19:40 PM">
            <a:hlinkClick r:id="" action="ppaction://media"/>
            <a:extLst>
              <a:ext uri="{FF2B5EF4-FFF2-40B4-BE49-F238E27FC236}">
                <a16:creationId xmlns:a16="http://schemas.microsoft.com/office/drawing/2014/main" id="{A0073C2F-C94B-98B3-18A2-F53017C4F32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50129" y="6204385"/>
            <a:ext cx="605237" cy="605237"/>
          </a:xfrm>
          <a:prstGeom prst="rect">
            <a:avLst/>
          </a:prstGeom>
        </p:spPr>
      </p:pic>
    </p:spTree>
    <p:extLst>
      <p:ext uri="{BB962C8B-B14F-4D97-AF65-F5344CB8AC3E}">
        <p14:creationId xmlns:p14="http://schemas.microsoft.com/office/powerpoint/2010/main" val="99148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2604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82534-C7B1-E958-E6EE-639F332637EB}"/>
              </a:ext>
            </a:extLst>
          </p:cNvPr>
          <p:cNvSpPr>
            <a:spLocks noGrp="1"/>
          </p:cNvSpPr>
          <p:nvPr>
            <p:ph type="title"/>
          </p:nvPr>
        </p:nvSpPr>
        <p:spPr>
          <a:xfrm>
            <a:off x="838201" y="345810"/>
            <a:ext cx="4960945" cy="1325563"/>
          </a:xfrm>
        </p:spPr>
        <p:txBody>
          <a:bodyPr vert="horz" lIns="91440" tIns="45720" rIns="91440" bIns="45720" rtlCol="0" anchor="ctr">
            <a:normAutofit fontScale="90000"/>
          </a:bodyPr>
          <a:lstStyle/>
          <a:p>
            <a:pPr algn="ctr"/>
            <a:r>
              <a:rPr lang="en-US" sz="2400" kern="1200" dirty="0">
                <a:solidFill>
                  <a:schemeClr val="tx1"/>
                </a:solidFill>
                <a:latin typeface="+mj-lt"/>
                <a:ea typeface="+mj-ea"/>
                <a:cs typeface="+mj-cs"/>
              </a:rPr>
              <a:t>M</a:t>
            </a:r>
            <a:r>
              <a:rPr lang="en-US" sz="2400" kern="1200" dirty="0">
                <a:solidFill>
                  <a:schemeClr val="tx1"/>
                </a:solidFill>
                <a:effectLst/>
                <a:latin typeface="+mj-lt"/>
                <a:ea typeface="+mj-ea"/>
                <a:cs typeface="+mj-cs"/>
              </a:rPr>
              <a:t>ain Problems in the Industry; Why is there a need for sustainability? </a:t>
            </a:r>
            <a:br>
              <a:rPr lang="en-US" sz="2400" kern="1200" dirty="0">
                <a:solidFill>
                  <a:schemeClr val="tx1"/>
                </a:solidFill>
                <a:effectLst/>
                <a:latin typeface="+mj-lt"/>
                <a:ea typeface="+mj-ea"/>
                <a:cs typeface="+mj-cs"/>
              </a:rPr>
            </a:br>
            <a:endParaRPr lang="en-US" sz="2400" kern="1200" dirty="0">
              <a:solidFill>
                <a:schemeClr val="tx1"/>
              </a:solidFill>
              <a:latin typeface="+mj-lt"/>
              <a:ea typeface="+mj-ea"/>
              <a:cs typeface="+mj-cs"/>
            </a:endParaRPr>
          </a:p>
        </p:txBody>
      </p:sp>
      <p:sp>
        <p:nvSpPr>
          <p:cNvPr id="13" name="TextBox 12">
            <a:extLst>
              <a:ext uri="{FF2B5EF4-FFF2-40B4-BE49-F238E27FC236}">
                <a16:creationId xmlns:a16="http://schemas.microsoft.com/office/drawing/2014/main" id="{44C11AC0-DF34-A0D5-218F-EE86DB41E4EC}"/>
              </a:ext>
            </a:extLst>
          </p:cNvPr>
          <p:cNvSpPr txBox="1"/>
          <p:nvPr/>
        </p:nvSpPr>
        <p:spPr>
          <a:xfrm>
            <a:off x="597235" y="1158360"/>
            <a:ext cx="4933462" cy="4351338"/>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endParaRPr lang="en-US" dirty="0"/>
          </a:p>
          <a:p>
            <a:pPr marL="285750" indent="-228600">
              <a:lnSpc>
                <a:spcPct val="90000"/>
              </a:lnSpc>
              <a:spcAft>
                <a:spcPts val="600"/>
              </a:spcAft>
              <a:buFont typeface="Arial" panose="020B0604020202020204" pitchFamily="34" charset="0"/>
              <a:buChar char="•"/>
            </a:pPr>
            <a:endParaRPr lang="en-US" dirty="0"/>
          </a:p>
        </p:txBody>
      </p:sp>
      <p:pic>
        <p:nvPicPr>
          <p:cNvPr id="26" name="Picture 12" descr="Sustainable Fashion Matterz">
            <a:extLst>
              <a:ext uri="{FF2B5EF4-FFF2-40B4-BE49-F238E27FC236}">
                <a16:creationId xmlns:a16="http://schemas.microsoft.com/office/drawing/2014/main" id="{1D46360E-3AD8-7ACF-F5C8-990987DBF3E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007" r="-4" b="4113"/>
          <a:stretch/>
        </p:blipFill>
        <p:spPr bwMode="auto">
          <a:xfrm>
            <a:off x="6238795" y="1944522"/>
            <a:ext cx="5899359" cy="5420105"/>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a:noFill/>
          <a:extLst>
            <a:ext uri="{909E8E84-426E-40DD-AFC4-6F175D3DCCD1}">
              <a14:hiddenFill xmlns:a14="http://schemas.microsoft.com/office/drawing/2010/main">
                <a:solidFill>
                  <a:srgbClr val="FFFFFF"/>
                </a:solidFill>
              </a14:hiddenFill>
            </a:ext>
          </a:extLst>
        </p:spPr>
      </p:pic>
      <p:pic>
        <p:nvPicPr>
          <p:cNvPr id="27" name="Picture 26" descr="Natural petrol fired electrical power plant">
            <a:extLst>
              <a:ext uri="{FF2B5EF4-FFF2-40B4-BE49-F238E27FC236}">
                <a16:creationId xmlns:a16="http://schemas.microsoft.com/office/drawing/2014/main" id="{40221E70-D189-15BA-367F-9AEDA1163624}"/>
              </a:ext>
            </a:extLst>
          </p:cNvPr>
          <p:cNvPicPr>
            <a:picLocks noChangeAspect="1"/>
          </p:cNvPicPr>
          <p:nvPr/>
        </p:nvPicPr>
        <p:blipFill rotWithShape="1">
          <a:blip r:embed="rId5"/>
          <a:srcRect r="21904" b="4"/>
          <a:stretch/>
        </p:blipFill>
        <p:spPr>
          <a:xfrm>
            <a:off x="63058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pic>
        <p:nvPicPr>
          <p:cNvPr id="17" name="Picture 10" descr="Why Isn't Sustainable Fashion More Affordable? | British Vogue">
            <a:extLst>
              <a:ext uri="{FF2B5EF4-FFF2-40B4-BE49-F238E27FC236}">
                <a16:creationId xmlns:a16="http://schemas.microsoft.com/office/drawing/2014/main" id="{91F0BD69-8696-FD6C-701D-26405A1F48E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671" r="28794" b="4"/>
          <a:stretch/>
        </p:blipFill>
        <p:spPr bwMode="auto">
          <a:xfrm>
            <a:off x="9933461" y="252947"/>
            <a:ext cx="2258539" cy="3554668"/>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a:noFill/>
          <a:extLst>
            <a:ext uri="{909E8E84-426E-40DD-AFC4-6F175D3DCCD1}">
              <a14:hiddenFill xmlns:a14="http://schemas.microsoft.com/office/drawing/2010/main">
                <a:solidFill>
                  <a:srgbClr val="FFFFFF"/>
                </a:solidFill>
              </a14:hiddenFill>
            </a:ext>
          </a:extLst>
        </p:spPr>
      </p:pic>
      <p:graphicFrame>
        <p:nvGraphicFramePr>
          <p:cNvPr id="32" name="TextBox 27">
            <a:extLst>
              <a:ext uri="{FF2B5EF4-FFF2-40B4-BE49-F238E27FC236}">
                <a16:creationId xmlns:a16="http://schemas.microsoft.com/office/drawing/2014/main" id="{82864401-C493-5561-3719-960981DFE7DD}"/>
              </a:ext>
            </a:extLst>
          </p:cNvPr>
          <p:cNvGraphicFramePr/>
          <p:nvPr>
            <p:extLst>
              <p:ext uri="{D42A27DB-BD31-4B8C-83A1-F6EECF244321}">
                <p14:modId xmlns:p14="http://schemas.microsoft.com/office/powerpoint/2010/main" val="179176389"/>
              </p:ext>
            </p:extLst>
          </p:nvPr>
        </p:nvGraphicFramePr>
        <p:xfrm>
          <a:off x="233600" y="1662227"/>
          <a:ext cx="6642411" cy="567584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33" name="Audio Recording Jun 5, 2023 at 5:53:55 PM">
            <a:hlinkClick r:id="" action="ppaction://media"/>
            <a:extLst>
              <a:ext uri="{FF2B5EF4-FFF2-40B4-BE49-F238E27FC236}">
                <a16:creationId xmlns:a16="http://schemas.microsoft.com/office/drawing/2014/main" id="{13B906DD-0625-5212-F2B1-AD325E38747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1379200" y="6045200"/>
            <a:ext cx="812800" cy="812800"/>
          </a:xfrm>
          <a:prstGeom prst="rect">
            <a:avLst/>
          </a:prstGeom>
        </p:spPr>
      </p:pic>
    </p:spTree>
    <p:extLst>
      <p:ext uri="{BB962C8B-B14F-4D97-AF65-F5344CB8AC3E}">
        <p14:creationId xmlns:p14="http://schemas.microsoft.com/office/powerpoint/2010/main" val="2202800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0608" fill="hold"/>
                                        <p:tgtEl>
                                          <p:spTgt spid="3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3084" name="Rectangle 3078">
            <a:extLst>
              <a:ext uri="{FF2B5EF4-FFF2-40B4-BE49-F238E27FC236}">
                <a16:creationId xmlns:a16="http://schemas.microsoft.com/office/drawing/2014/main" id="{10419CA0-BFB4-4390-AB8F-5DBFCA45D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88" name="Straight Connector 3080">
            <a:extLst>
              <a:ext uri="{FF2B5EF4-FFF2-40B4-BE49-F238E27FC236}">
                <a16:creationId xmlns:a16="http://schemas.microsoft.com/office/drawing/2014/main" id="{5CF4C623-16D7-4722-8EFB-A5B0E3BC07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4867D182-3132-F5DC-8A6D-F33EA674EA99}"/>
              </a:ext>
            </a:extLst>
          </p:cNvPr>
          <p:cNvSpPr>
            <a:spLocks noGrp="1"/>
          </p:cNvSpPr>
          <p:nvPr>
            <p:ph type="title"/>
          </p:nvPr>
        </p:nvSpPr>
        <p:spPr>
          <a:xfrm>
            <a:off x="1451580" y="804520"/>
            <a:ext cx="5550355" cy="1049235"/>
          </a:xfrm>
        </p:spPr>
        <p:txBody>
          <a:bodyPr>
            <a:noAutofit/>
          </a:bodyPr>
          <a:lstStyle/>
          <a:p>
            <a:pPr algn="ctr"/>
            <a:r>
              <a:rPr lang="en-US" sz="2800" dirty="0">
                <a:effectLst/>
              </a:rPr>
              <a:t>Cuyana “ Chic Minimalist Essentials”</a:t>
            </a:r>
            <a:br>
              <a:rPr lang="en-US" sz="2800" dirty="0">
                <a:effectLst/>
              </a:rPr>
            </a:br>
            <a:br>
              <a:rPr lang="en-US" sz="2800" dirty="0">
                <a:effectLst/>
              </a:rPr>
            </a:br>
            <a:endParaRPr lang="en-US" sz="2800" dirty="0"/>
          </a:p>
        </p:txBody>
      </p:sp>
      <p:sp>
        <p:nvSpPr>
          <p:cNvPr id="3083" name="Rectangle 3082">
            <a:extLst>
              <a:ext uri="{FF2B5EF4-FFF2-40B4-BE49-F238E27FC236}">
                <a16:creationId xmlns:a16="http://schemas.microsoft.com/office/drawing/2014/main" id="{596E9C81-ACBE-459E-A7D5-2BB824B68F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5DD2913B-D993-B2B1-3EF7-A8713AEA5428}"/>
              </a:ext>
            </a:extLst>
          </p:cNvPr>
          <p:cNvSpPr>
            <a:spLocks noGrp="1"/>
          </p:cNvSpPr>
          <p:nvPr>
            <p:ph idx="1"/>
          </p:nvPr>
        </p:nvSpPr>
        <p:spPr>
          <a:xfrm>
            <a:off x="0" y="2015732"/>
            <a:ext cx="7001935" cy="4037748"/>
          </a:xfrm>
        </p:spPr>
        <p:txBody>
          <a:bodyPr>
            <a:normAutofit lnSpcReduction="10000"/>
          </a:bodyPr>
          <a:lstStyle/>
          <a:p>
            <a:r>
              <a:rPr lang="en-US" sz="1400" dirty="0"/>
              <a:t>Cuyana is a women-led company that was founded by a woman named Karla Gallardo ten years ago she’s passionate about the continuous fight towards true sustainability within the fashion industry and who’s built a positive rapport amongst her customers. (Robert, 2022)</a:t>
            </a:r>
          </a:p>
          <a:p>
            <a:r>
              <a:rPr lang="en-US" sz="1400" dirty="0"/>
              <a:t>The company’s headquarters is stationed in San Francisco, California 291 Geary St, and currently has one office location.</a:t>
            </a:r>
          </a:p>
          <a:p>
            <a:r>
              <a:rPr lang="en-US" sz="1400" dirty="0"/>
              <a:t>Cuyana has geared to keep its brand’s mission statement by offering fewer products/collections at a time, luxury quality, and sustainability (Robert, 2022). </a:t>
            </a:r>
          </a:p>
          <a:p>
            <a:r>
              <a:rPr lang="en-US" sz="1400" dirty="0"/>
              <a:t>The way that Cuyana gives back to the community is by partnering up with a non-profit organization (H.E.A.R.T) which donates apparel and accessories to their mission. They partner up with </a:t>
            </a:r>
            <a:r>
              <a:rPr lang="en-US" sz="1400" dirty="0" err="1"/>
              <a:t>ThredUp</a:t>
            </a:r>
            <a:r>
              <a:rPr lang="en-US" sz="1400" dirty="0"/>
              <a:t> by donating pre-loved Cuyana pieces to individuals in need. (Cuyana, 2023). </a:t>
            </a:r>
          </a:p>
          <a:p>
            <a:r>
              <a:rPr lang="en-US" sz="1400" dirty="0"/>
              <a:t>Cuyana is eager on executing ”The Fewer, Better  Wardrobe” very graciously which is a smart system that is easy to style and gives the consumer more time to focus on what they love (Cuyana, 2023). </a:t>
            </a:r>
          </a:p>
          <a:p>
            <a:pPr marL="0" indent="0">
              <a:buNone/>
            </a:pPr>
            <a:endParaRPr lang="en-US" sz="1400" dirty="0"/>
          </a:p>
          <a:p>
            <a:endParaRPr lang="en-US" sz="1400" dirty="0"/>
          </a:p>
          <a:p>
            <a:endParaRPr lang="en-US" sz="1400" dirty="0"/>
          </a:p>
          <a:p>
            <a:endParaRPr lang="en-US" sz="1400" dirty="0"/>
          </a:p>
        </p:txBody>
      </p:sp>
      <p:grpSp>
        <p:nvGrpSpPr>
          <p:cNvPr id="3085" name="Group 3084">
            <a:extLst>
              <a:ext uri="{FF2B5EF4-FFF2-40B4-BE49-F238E27FC236}">
                <a16:creationId xmlns:a16="http://schemas.microsoft.com/office/drawing/2014/main" id="{CEBDCB18-ABE5-43B0-8B68-89FEDAECB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63259" y="583365"/>
            <a:chExt cx="4074533" cy="5181928"/>
          </a:xfrm>
        </p:grpSpPr>
        <p:sp>
          <p:nvSpPr>
            <p:cNvPr id="3086" name="Rectangle 3085">
              <a:extLst>
                <a:ext uri="{FF2B5EF4-FFF2-40B4-BE49-F238E27FC236}">
                  <a16:creationId xmlns:a16="http://schemas.microsoft.com/office/drawing/2014/main" id="{483C65C6-7268-490D-B4A8-927D45FAB6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87" name="Rectangle 3086">
              <a:extLst>
                <a:ext uri="{FF2B5EF4-FFF2-40B4-BE49-F238E27FC236}">
                  <a16:creationId xmlns:a16="http://schemas.microsoft.com/office/drawing/2014/main" id="{6133D4A5-82E5-43A0-9FF0-81B7AC16CD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074" name="Picture 2" descr="Karla Gallardo, CEO and founder of Cuyana.">
            <a:extLst>
              <a:ext uri="{FF2B5EF4-FFF2-40B4-BE49-F238E27FC236}">
                <a16:creationId xmlns:a16="http://schemas.microsoft.com/office/drawing/2014/main" id="{23852776-AF58-C9C6-C0C4-D4646492A18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0336" r="31834" b="-2"/>
          <a:stretch/>
        </p:blipFill>
        <p:spPr bwMode="auto">
          <a:xfrm>
            <a:off x="8116373" y="1116345"/>
            <a:ext cx="2799103" cy="3866172"/>
          </a:xfrm>
          <a:prstGeom prst="rect">
            <a:avLst/>
          </a:prstGeom>
          <a:noFill/>
          <a:extLst>
            <a:ext uri="{909E8E84-426E-40DD-AFC4-6F175D3DCCD1}">
              <a14:hiddenFill xmlns:a14="http://schemas.microsoft.com/office/drawing/2010/main">
                <a:solidFill>
                  <a:srgbClr val="FFFFFF"/>
                </a:solidFill>
              </a14:hiddenFill>
            </a:ext>
          </a:extLst>
        </p:spPr>
      </p:pic>
      <p:pic>
        <p:nvPicPr>
          <p:cNvPr id="3089" name="Picture 3088">
            <a:extLst>
              <a:ext uri="{FF2B5EF4-FFF2-40B4-BE49-F238E27FC236}">
                <a16:creationId xmlns:a16="http://schemas.microsoft.com/office/drawing/2014/main" id="{08EC5C75-E28F-4899-9C2E-39431B82B7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091" name="Straight Connector 3090">
            <a:extLst>
              <a:ext uri="{FF2B5EF4-FFF2-40B4-BE49-F238E27FC236}">
                <a16:creationId xmlns:a16="http://schemas.microsoft.com/office/drawing/2014/main" id="{46AAE0A1-60AD-4190-B85D-2DD8148369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4" name="Audio Recording Jun 5, 2023 at 6:25:32 PM">
            <a:hlinkClick r:id="" action="ppaction://media"/>
            <a:extLst>
              <a:ext uri="{FF2B5EF4-FFF2-40B4-BE49-F238E27FC236}">
                <a16:creationId xmlns:a16="http://schemas.microsoft.com/office/drawing/2014/main" id="{C9196B7C-9466-2958-D498-19E9E37886C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20060" y="6182788"/>
            <a:ext cx="633475" cy="633475"/>
          </a:xfrm>
          <a:prstGeom prst="rect">
            <a:avLst/>
          </a:prstGeom>
        </p:spPr>
      </p:pic>
    </p:spTree>
    <p:extLst>
      <p:ext uri="{BB962C8B-B14F-4D97-AF65-F5344CB8AC3E}">
        <p14:creationId xmlns:p14="http://schemas.microsoft.com/office/powerpoint/2010/main" val="3667759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993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4148" name="Rectangle 4131">
            <a:extLst>
              <a:ext uri="{FF2B5EF4-FFF2-40B4-BE49-F238E27FC236}">
                <a16:creationId xmlns:a16="http://schemas.microsoft.com/office/drawing/2014/main" id="{143CD6E8-2E43-4178-90E2-DD4723306C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49" name="Straight Connector 4133">
            <a:extLst>
              <a:ext uri="{FF2B5EF4-FFF2-40B4-BE49-F238E27FC236}">
                <a16:creationId xmlns:a16="http://schemas.microsoft.com/office/drawing/2014/main" id="{6E7C047F-7462-454D-B542-9FB83DD5534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69416" y="1847088"/>
            <a:ext cx="286482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98DCBCAB-F9BF-7DB6-655F-8DAEA5F01F82}"/>
              </a:ext>
            </a:extLst>
          </p:cNvPr>
          <p:cNvSpPr>
            <a:spLocks noGrp="1"/>
          </p:cNvSpPr>
          <p:nvPr>
            <p:ph type="title"/>
          </p:nvPr>
        </p:nvSpPr>
        <p:spPr>
          <a:xfrm>
            <a:off x="8634959" y="629210"/>
            <a:ext cx="2864819" cy="1049235"/>
          </a:xfrm>
        </p:spPr>
        <p:txBody>
          <a:bodyPr vert="horz" lIns="91440" tIns="45720" rIns="91440" bIns="0" rtlCol="0">
            <a:normAutofit fontScale="90000"/>
          </a:bodyPr>
          <a:lstStyle/>
          <a:p>
            <a:pPr algn="ctr"/>
            <a:r>
              <a:rPr lang="en-US" sz="1400" dirty="0"/>
              <a:t>Cuyana: </a:t>
            </a:r>
            <a:br>
              <a:rPr lang="en-US" sz="1400" dirty="0"/>
            </a:br>
            <a:br>
              <a:rPr lang="en-US" sz="1400" dirty="0"/>
            </a:br>
            <a:r>
              <a:rPr lang="en-US" sz="1400" dirty="0"/>
              <a:t>Where is the apparel made, by whom, and how (man or machine)? </a:t>
            </a:r>
            <a:br>
              <a:rPr lang="en-US" sz="1400" dirty="0"/>
            </a:br>
            <a:endParaRPr lang="en-US" sz="1400" dirty="0"/>
          </a:p>
        </p:txBody>
      </p:sp>
      <p:sp>
        <p:nvSpPr>
          <p:cNvPr id="4150" name="Rectangle 4135">
            <a:extLst>
              <a:ext uri="{FF2B5EF4-FFF2-40B4-BE49-F238E27FC236}">
                <a16:creationId xmlns:a16="http://schemas.microsoft.com/office/drawing/2014/main" id="{82FE87A8-EEA8-4C5A-8567-3ED50A977F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4151" name="Group 4137">
            <a:extLst>
              <a:ext uri="{FF2B5EF4-FFF2-40B4-BE49-F238E27FC236}">
                <a16:creationId xmlns:a16="http://schemas.microsoft.com/office/drawing/2014/main" id="{38AC7332-35F9-4DA3-A5EB-C9312A8933A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7560115" cy="5149101"/>
            <a:chOff x="7463258" y="583365"/>
            <a:chExt cx="7560115" cy="5181928"/>
          </a:xfrm>
        </p:grpSpPr>
        <p:sp>
          <p:nvSpPr>
            <p:cNvPr id="4152" name="Rectangle 4138">
              <a:extLst>
                <a:ext uri="{FF2B5EF4-FFF2-40B4-BE49-F238E27FC236}">
                  <a16:creationId xmlns:a16="http://schemas.microsoft.com/office/drawing/2014/main" id="{4C594269-28AC-41E0-AB17-DD5A225214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8" y="583365"/>
              <a:ext cx="7560115"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53" name="Rectangle 4139">
              <a:extLst>
                <a:ext uri="{FF2B5EF4-FFF2-40B4-BE49-F238E27FC236}">
                  <a16:creationId xmlns:a16="http://schemas.microsoft.com/office/drawing/2014/main" id="{3C83FFF6-8EB3-4136-A4C9-C670D0C149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7" y="915807"/>
              <a:ext cx="69282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154" name="Rectangle 4141">
            <a:extLst>
              <a:ext uri="{FF2B5EF4-FFF2-40B4-BE49-F238E27FC236}">
                <a16:creationId xmlns:a16="http://schemas.microsoft.com/office/drawing/2014/main" id="{69BEE78F-A169-48D3-BFAE-C710A2D95F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7497" y="977099"/>
            <a:ext cx="6597725" cy="4136205"/>
          </a:xfrm>
          <a:prstGeom prst="rect">
            <a:avLst/>
          </a:prstGeom>
          <a:solidFill>
            <a:srgbClr val="FFFFFE"/>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6" descr="Cuyana Just Debuted a New Work Bag, the System Tote">
            <a:extLst>
              <a:ext uri="{FF2B5EF4-FFF2-40B4-BE49-F238E27FC236}">
                <a16:creationId xmlns:a16="http://schemas.microsoft.com/office/drawing/2014/main" id="{4114A8BA-744E-5C1B-36AF-80CD88F9AC6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270919" y="1116346"/>
            <a:ext cx="3042425" cy="1526010"/>
          </a:xfrm>
          <a:prstGeom prst="rect">
            <a:avLst/>
          </a:prstGeom>
          <a:noFill/>
          <a:extLst>
            <a:ext uri="{909E8E84-426E-40DD-AFC4-6F175D3DCCD1}">
              <a14:hiddenFill xmlns:a14="http://schemas.microsoft.com/office/drawing/2010/main">
                <a:solidFill>
                  <a:srgbClr val="FFFFFF"/>
                </a:solidFill>
              </a14:hiddenFill>
            </a:ext>
          </a:extLst>
        </p:spPr>
      </p:pic>
      <p:pic>
        <p:nvPicPr>
          <p:cNvPr id="4116" name="Picture 20" descr="Cuyana Is Definitely Meghan Markle's Fave Handbag Line">
            <a:extLst>
              <a:ext uri="{FF2B5EF4-FFF2-40B4-BE49-F238E27FC236}">
                <a16:creationId xmlns:a16="http://schemas.microsoft.com/office/drawing/2014/main" id="{0519F049-0571-7834-13AF-1EA0BA23A1B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274551" y="2729375"/>
            <a:ext cx="3038793" cy="2178756"/>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Cuyana | Women's Premium Essentials">
            <a:extLst>
              <a:ext uri="{FF2B5EF4-FFF2-40B4-BE49-F238E27FC236}">
                <a16:creationId xmlns:a16="http://schemas.microsoft.com/office/drawing/2014/main" id="{C31E3863-0E69-A109-557A-C71FCE1DF98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626403" y="1116346"/>
            <a:ext cx="2825968" cy="397427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C927483A-9E01-58EE-EB8A-9C24C8C61DDC}"/>
              </a:ext>
            </a:extLst>
          </p:cNvPr>
          <p:cNvSpPr>
            <a:spLocks noGrp="1"/>
          </p:cNvSpPr>
          <p:nvPr>
            <p:ph idx="1"/>
          </p:nvPr>
        </p:nvSpPr>
        <p:spPr>
          <a:xfrm>
            <a:off x="8669416" y="2015732"/>
            <a:ext cx="2864820" cy="4037745"/>
          </a:xfrm>
        </p:spPr>
        <p:txBody>
          <a:bodyPr>
            <a:normAutofit/>
          </a:bodyPr>
          <a:lstStyle/>
          <a:p>
            <a:r>
              <a:rPr lang="en-US" sz="1400" dirty="0"/>
              <a:t>Cuyana’s Co-Founder Karla Gallardo’s way of enrolling people into her brand is by providing authentic craftsmanship from Italian handmade products into their minimalist consumer’s hands (Cuyana, 2023). </a:t>
            </a:r>
          </a:p>
          <a:p>
            <a:r>
              <a:rPr lang="en-US" sz="1400" dirty="0"/>
              <a:t>Cuyana’s leather bags/ clothing apparel is keen to base its foundation on keeping its brand heritage focused which is derived into and executed by Cuyana’s suppliers, factories, and mills who are apart of their extended family (Cuyana, 2023). </a:t>
            </a:r>
          </a:p>
        </p:txBody>
      </p:sp>
      <p:pic>
        <p:nvPicPr>
          <p:cNvPr id="4155" name="Picture 4143">
            <a:extLst>
              <a:ext uri="{FF2B5EF4-FFF2-40B4-BE49-F238E27FC236}">
                <a16:creationId xmlns:a16="http://schemas.microsoft.com/office/drawing/2014/main" id="{6ACC4EA8-710C-48CF-9C68-94358C9F03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156" name="Straight Connector 4145">
            <a:extLst>
              <a:ext uri="{FF2B5EF4-FFF2-40B4-BE49-F238E27FC236}">
                <a16:creationId xmlns:a16="http://schemas.microsoft.com/office/drawing/2014/main" id="{30B96792-043D-454C-A15D-A447F9278C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8" name="Audio Recording Jun 5, 2023 at 8:07:25 PM">
            <a:hlinkClick r:id="" action="ppaction://media"/>
            <a:extLst>
              <a:ext uri="{FF2B5EF4-FFF2-40B4-BE49-F238E27FC236}">
                <a16:creationId xmlns:a16="http://schemas.microsoft.com/office/drawing/2014/main" id="{591AD0A4-AFCD-5F09-D46C-7C53BFA0CA3A}"/>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127988" y="6053477"/>
            <a:ext cx="812800" cy="812800"/>
          </a:xfrm>
          <a:prstGeom prst="rect">
            <a:avLst/>
          </a:prstGeom>
        </p:spPr>
      </p:pic>
    </p:spTree>
    <p:extLst>
      <p:ext uri="{BB962C8B-B14F-4D97-AF65-F5344CB8AC3E}">
        <p14:creationId xmlns:p14="http://schemas.microsoft.com/office/powerpoint/2010/main" val="83661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025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5159" name="Rectangle 5142">
            <a:extLst>
              <a:ext uri="{FF2B5EF4-FFF2-40B4-BE49-F238E27FC236}">
                <a16:creationId xmlns:a16="http://schemas.microsoft.com/office/drawing/2014/main" id="{FEF1E4FC-0E33-4B98-A3DD-A5D669222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60" name="Straight Connector 5144">
            <a:extLst>
              <a:ext uri="{FF2B5EF4-FFF2-40B4-BE49-F238E27FC236}">
                <a16:creationId xmlns:a16="http://schemas.microsoft.com/office/drawing/2014/main" id="{10D07F66-095C-496B-A383-5C21A3DFE67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69416" y="1847088"/>
            <a:ext cx="286482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EBC3DCF6-1589-8AA1-ABB1-9457FCD12CE5}"/>
              </a:ext>
            </a:extLst>
          </p:cNvPr>
          <p:cNvSpPr>
            <a:spLocks noGrp="1"/>
          </p:cNvSpPr>
          <p:nvPr>
            <p:ph type="title"/>
          </p:nvPr>
        </p:nvSpPr>
        <p:spPr>
          <a:xfrm>
            <a:off x="8669417" y="804520"/>
            <a:ext cx="2864819" cy="1049235"/>
          </a:xfrm>
        </p:spPr>
        <p:txBody>
          <a:bodyPr>
            <a:normAutofit/>
          </a:bodyPr>
          <a:lstStyle/>
          <a:p>
            <a:pPr algn="ctr"/>
            <a:r>
              <a:rPr lang="en-US" sz="1500" dirty="0">
                <a:effectLst/>
              </a:rPr>
              <a:t>Sustainability: Is the product eco-friendly? Is it made by hand or machine? </a:t>
            </a:r>
            <a:br>
              <a:rPr lang="en-US" sz="1500" dirty="0">
                <a:effectLst/>
              </a:rPr>
            </a:br>
            <a:endParaRPr lang="en-US" sz="1500" dirty="0"/>
          </a:p>
        </p:txBody>
      </p:sp>
      <p:sp>
        <p:nvSpPr>
          <p:cNvPr id="5161" name="Rectangle 5146">
            <a:extLst>
              <a:ext uri="{FF2B5EF4-FFF2-40B4-BE49-F238E27FC236}">
                <a16:creationId xmlns:a16="http://schemas.microsoft.com/office/drawing/2014/main" id="{31A8C76C-0418-4EDE-BDB2-77E40342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5162" name="Group 5148">
            <a:extLst>
              <a:ext uri="{FF2B5EF4-FFF2-40B4-BE49-F238E27FC236}">
                <a16:creationId xmlns:a16="http://schemas.microsoft.com/office/drawing/2014/main" id="{658745FB-EE90-4D69-97E4-A6ABA92E77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7560115" cy="5149101"/>
            <a:chOff x="7463258" y="583365"/>
            <a:chExt cx="7560115" cy="5181928"/>
          </a:xfrm>
        </p:grpSpPr>
        <p:sp>
          <p:nvSpPr>
            <p:cNvPr id="5163" name="Rectangle 5149">
              <a:extLst>
                <a:ext uri="{FF2B5EF4-FFF2-40B4-BE49-F238E27FC236}">
                  <a16:creationId xmlns:a16="http://schemas.microsoft.com/office/drawing/2014/main" id="{D9A42BA2-496A-45B4-A369-76961E5C61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8" y="583365"/>
              <a:ext cx="7560115"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64" name="Rectangle 5150">
              <a:extLst>
                <a:ext uri="{FF2B5EF4-FFF2-40B4-BE49-F238E27FC236}">
                  <a16:creationId xmlns:a16="http://schemas.microsoft.com/office/drawing/2014/main" id="{E40A7DC7-E817-4AE6-9F30-B30B8768E3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7" y="915807"/>
              <a:ext cx="69282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138" name="Picture 18" descr="Shop CUYANA Plain Clutches by CREAW | BUYMA">
            <a:extLst>
              <a:ext uri="{FF2B5EF4-FFF2-40B4-BE49-F238E27FC236}">
                <a16:creationId xmlns:a16="http://schemas.microsoft.com/office/drawing/2014/main" id="{147D50DB-39C0-4E2E-4263-C1D2CCD17B2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735" r="3" b="35626"/>
          <a:stretch/>
        </p:blipFill>
        <p:spPr bwMode="auto">
          <a:xfrm>
            <a:off x="1270920" y="1123508"/>
            <a:ext cx="2383810" cy="146940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Cuyana - Home | Facebook">
            <a:extLst>
              <a:ext uri="{FF2B5EF4-FFF2-40B4-BE49-F238E27FC236}">
                <a16:creationId xmlns:a16="http://schemas.microsoft.com/office/drawing/2014/main" id="{58CCC087-9361-44CC-479A-26D2D967523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193" r="-2" b="2839"/>
          <a:stretch/>
        </p:blipFill>
        <p:spPr bwMode="auto">
          <a:xfrm>
            <a:off x="1274551" y="2742089"/>
            <a:ext cx="2380097" cy="2236496"/>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How I Use My Cuyana System Tote - Seasons + Salt">
            <a:extLst>
              <a:ext uri="{FF2B5EF4-FFF2-40B4-BE49-F238E27FC236}">
                <a16:creationId xmlns:a16="http://schemas.microsoft.com/office/drawing/2014/main" id="{D5B5AC42-174A-2E59-C56C-08822DA7DF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9162" r="25501" b="-2"/>
          <a:stretch/>
        </p:blipFill>
        <p:spPr bwMode="auto">
          <a:xfrm>
            <a:off x="3822554" y="1116346"/>
            <a:ext cx="3712861" cy="3865108"/>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a:extLst>
              <a:ext uri="{FF2B5EF4-FFF2-40B4-BE49-F238E27FC236}">
                <a16:creationId xmlns:a16="http://schemas.microsoft.com/office/drawing/2014/main" id="{55220824-ADE2-009C-5390-18867246BE66}"/>
              </a:ext>
            </a:extLst>
          </p:cNvPr>
          <p:cNvSpPr>
            <a:spLocks noGrp="1"/>
          </p:cNvSpPr>
          <p:nvPr>
            <p:ph idx="1"/>
          </p:nvPr>
        </p:nvSpPr>
        <p:spPr>
          <a:xfrm>
            <a:off x="8669415" y="2015732"/>
            <a:ext cx="2890347" cy="3927867"/>
          </a:xfrm>
        </p:spPr>
        <p:txBody>
          <a:bodyPr>
            <a:normAutofit/>
          </a:bodyPr>
          <a:lstStyle/>
          <a:p>
            <a:r>
              <a:rPr lang="en-US" sz="1400" dirty="0"/>
              <a:t>Sustainability is one of Guyana’s leading mission statements; they make sure that every step it takes within its brand is adhered to and its integrity by providing its consumers with the highest eco-friendly product they could get (Robert, 2022).</a:t>
            </a:r>
          </a:p>
          <a:p>
            <a:r>
              <a:rPr lang="en-US" sz="1400" dirty="0"/>
              <a:t>Cuyana’s company ethically outsourced most of its materials to be made to adhere to its hand-made eco-friendly artisans (Cuyana, 2023). </a:t>
            </a:r>
          </a:p>
          <a:p>
            <a:pPr marL="0" indent="0">
              <a:buNone/>
            </a:pPr>
            <a:endParaRPr lang="en-US" sz="1400" dirty="0"/>
          </a:p>
          <a:p>
            <a:endParaRPr lang="en-US" sz="1400" dirty="0"/>
          </a:p>
        </p:txBody>
      </p:sp>
      <p:pic>
        <p:nvPicPr>
          <p:cNvPr id="5165" name="Picture 5152">
            <a:extLst>
              <a:ext uri="{FF2B5EF4-FFF2-40B4-BE49-F238E27FC236}">
                <a16:creationId xmlns:a16="http://schemas.microsoft.com/office/drawing/2014/main" id="{9063AFF4-4A4D-478E-ADC6-7AE63E08ADC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166" name="Straight Connector 5154">
            <a:extLst>
              <a:ext uri="{FF2B5EF4-FFF2-40B4-BE49-F238E27FC236}">
                <a16:creationId xmlns:a16="http://schemas.microsoft.com/office/drawing/2014/main" id="{1BF85772-FC21-4508-AA1F-3F7C295AD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0" name="Audio Recording Jun 5, 2023 at 8:09:31 PM">
            <a:hlinkClick r:id="" action="ppaction://media"/>
            <a:extLst>
              <a:ext uri="{FF2B5EF4-FFF2-40B4-BE49-F238E27FC236}">
                <a16:creationId xmlns:a16="http://schemas.microsoft.com/office/drawing/2014/main" id="{1A85FF3A-5721-407A-478E-9695DB782E4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262498" y="6105576"/>
            <a:ext cx="812800" cy="812800"/>
          </a:xfrm>
          <a:prstGeom prst="rect">
            <a:avLst/>
          </a:prstGeom>
        </p:spPr>
      </p:pic>
    </p:spTree>
    <p:extLst>
      <p:ext uri="{BB962C8B-B14F-4D97-AF65-F5344CB8AC3E}">
        <p14:creationId xmlns:p14="http://schemas.microsoft.com/office/powerpoint/2010/main" val="59459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6320"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6148" name="Picture 4" descr="This Cuyana Tote Is Meghan Markle-Approved &amp; It Just Got An Upgrade –  SheKnows">
            <a:extLst>
              <a:ext uri="{FF2B5EF4-FFF2-40B4-BE49-F238E27FC236}">
                <a16:creationId xmlns:a16="http://schemas.microsoft.com/office/drawing/2014/main" id="{7640E89C-0CEC-BAE5-1B46-FDB13664833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192" t="9091" r="678" b="-1"/>
          <a:stretch/>
        </p:blipFill>
        <p:spPr bwMode="auto">
          <a:xfrm>
            <a:off x="305" y="0"/>
            <a:ext cx="12191695" cy="6857990"/>
          </a:xfrm>
          <a:prstGeom prst="rect">
            <a:avLst/>
          </a:prstGeom>
          <a:noFill/>
          <a:extLst>
            <a:ext uri="{909E8E84-426E-40DD-AFC4-6F175D3DCCD1}">
              <a14:hiddenFill xmlns:a14="http://schemas.microsoft.com/office/drawing/2010/main">
                <a:solidFill>
                  <a:srgbClr val="FFFFFF"/>
                </a:solidFill>
              </a14:hiddenFill>
            </a:ext>
          </a:extLst>
        </p:spPr>
      </p:pic>
      <p:sp>
        <p:nvSpPr>
          <p:cNvPr id="6222" name="Rectangle 6221">
            <a:extLst>
              <a:ext uri="{FF2B5EF4-FFF2-40B4-BE49-F238E27FC236}">
                <a16:creationId xmlns:a16="http://schemas.microsoft.com/office/drawing/2014/main" id="{368B8211-0B9F-4516-8771-3316E00DB9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1643" y="636753"/>
            <a:ext cx="8299435"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8B02A8-46B2-3492-7FEC-F58198A7A6FA}"/>
              </a:ext>
            </a:extLst>
          </p:cNvPr>
          <p:cNvSpPr>
            <a:spLocks noGrp="1"/>
          </p:cNvSpPr>
          <p:nvPr>
            <p:ph type="title"/>
          </p:nvPr>
        </p:nvSpPr>
        <p:spPr>
          <a:xfrm>
            <a:off x="4063421" y="804520"/>
            <a:ext cx="6815731" cy="1049235"/>
          </a:xfrm>
        </p:spPr>
        <p:txBody>
          <a:bodyPr vert="horz" lIns="91440" tIns="45720" rIns="91440" bIns="0" rtlCol="0">
            <a:normAutofit/>
          </a:bodyPr>
          <a:lstStyle/>
          <a:p>
            <a:pPr algn="ctr"/>
            <a:r>
              <a:rPr lang="en-US" sz="2400" dirty="0">
                <a:solidFill>
                  <a:srgbClr val="FFFFFE"/>
                </a:solidFill>
              </a:rPr>
              <a:t> Is it sustainable from a business/financial perspective? </a:t>
            </a:r>
          </a:p>
        </p:txBody>
      </p:sp>
      <p:cxnSp>
        <p:nvCxnSpPr>
          <p:cNvPr id="6224" name="Straight Connector 6223">
            <a:extLst>
              <a:ext uri="{FF2B5EF4-FFF2-40B4-BE49-F238E27FC236}">
                <a16:creationId xmlns:a16="http://schemas.microsoft.com/office/drawing/2014/main" id="{B7582E73-8B46-4A0E-944E-58357C8088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789" y="1847088"/>
            <a:ext cx="6813363" cy="0"/>
          </a:xfrm>
          <a:prstGeom prst="line">
            <a:avLst/>
          </a:prstGeom>
          <a:ln w="31750">
            <a:solidFill>
              <a:srgbClr val="E59937"/>
            </a:solidFill>
          </a:ln>
        </p:spPr>
        <p:style>
          <a:lnRef idx="3">
            <a:schemeClr val="accent1"/>
          </a:lnRef>
          <a:fillRef idx="0">
            <a:schemeClr val="accent1"/>
          </a:fillRef>
          <a:effectRef idx="2">
            <a:schemeClr val="accent1"/>
          </a:effectRef>
          <a:fontRef idx="minor">
            <a:schemeClr val="tx1"/>
          </a:fontRef>
        </p:style>
      </p:cxnSp>
      <p:sp>
        <p:nvSpPr>
          <p:cNvPr id="6265" name="Content Placeholder 6203">
            <a:extLst>
              <a:ext uri="{FF2B5EF4-FFF2-40B4-BE49-F238E27FC236}">
                <a16:creationId xmlns:a16="http://schemas.microsoft.com/office/drawing/2014/main" id="{FA8A068C-8C34-BFA8-7942-9B26B1BA0175}"/>
              </a:ext>
            </a:extLst>
          </p:cNvPr>
          <p:cNvSpPr>
            <a:spLocks noGrp="1"/>
          </p:cNvSpPr>
          <p:nvPr>
            <p:ph idx="1"/>
          </p:nvPr>
        </p:nvSpPr>
        <p:spPr>
          <a:xfrm>
            <a:off x="4063421" y="2015733"/>
            <a:ext cx="6815731" cy="4021267"/>
          </a:xfrm>
        </p:spPr>
        <p:txBody>
          <a:bodyPr>
            <a:normAutofit lnSpcReduction="10000"/>
          </a:bodyPr>
          <a:lstStyle/>
          <a:p>
            <a:pPr>
              <a:buClr>
                <a:srgbClr val="E59937"/>
              </a:buClr>
            </a:pPr>
            <a:r>
              <a:rPr lang="en-US" sz="1400" dirty="0">
                <a:solidFill>
                  <a:srgbClr val="FFFFFE"/>
                </a:solidFill>
              </a:rPr>
              <a:t>Cuyana shows integrity within the business/ financial perspective by making sure that what they advertise to its customers is always honest and true to its brand (Robert, 2023).</a:t>
            </a:r>
          </a:p>
          <a:p>
            <a:pPr>
              <a:buClr>
                <a:srgbClr val="E59937"/>
              </a:buClr>
            </a:pPr>
            <a:r>
              <a:rPr lang="en-US" sz="1400" dirty="0">
                <a:solidFill>
                  <a:srgbClr val="FFFFFE"/>
                </a:solidFill>
              </a:rPr>
              <a:t>Gallardo stayed true to what her company was going to be and how financially ’Cuyana’ was going to face; being an immigrant and a woman of color she realized that she may have to work harder than a person who doesn’t fit that demographic (Robert, 2022). </a:t>
            </a:r>
          </a:p>
          <a:p>
            <a:pPr>
              <a:buClr>
                <a:srgbClr val="E59937"/>
              </a:buClr>
            </a:pPr>
            <a:r>
              <a:rPr lang="en-US" sz="1400" dirty="0">
                <a:solidFill>
                  <a:srgbClr val="FFFFFE"/>
                </a:solidFill>
              </a:rPr>
              <a:t>Cuyana is a sustainable brand from a Business/Financial perspective because she didn’t want her heritage to be the label that defined her success it was for a business that worked, a brand that people loved, and a team that worked well together (Robert, 2023). </a:t>
            </a:r>
          </a:p>
          <a:p>
            <a:pPr>
              <a:buClr>
                <a:srgbClr val="E59937"/>
              </a:buClr>
            </a:pPr>
            <a:endParaRPr lang="en-US" sz="1400" dirty="0">
              <a:solidFill>
                <a:srgbClr val="FFFFFE"/>
              </a:solidFill>
            </a:endParaRPr>
          </a:p>
          <a:p>
            <a:pPr>
              <a:buClr>
                <a:srgbClr val="E59937"/>
              </a:buClr>
            </a:pPr>
            <a:r>
              <a:rPr lang="en-US" sz="1400" dirty="0">
                <a:solidFill>
                  <a:srgbClr val="FFFFFE"/>
                </a:solidFill>
              </a:rPr>
              <a:t>Cuyana has upscaled over the years by providing luxury within its consistency and merging it with sustainability.</a:t>
            </a:r>
          </a:p>
          <a:p>
            <a:pPr>
              <a:buClr>
                <a:srgbClr val="E59937"/>
              </a:buClr>
            </a:pPr>
            <a:r>
              <a:rPr lang="en-US" sz="1400" dirty="0" err="1">
                <a:solidFill>
                  <a:srgbClr val="FFFFFE"/>
                </a:solidFill>
              </a:rPr>
              <a:t>i.e</a:t>
            </a:r>
            <a:r>
              <a:rPr lang="en-US" sz="1400" dirty="0">
                <a:solidFill>
                  <a:srgbClr val="FFFFFE"/>
                </a:solidFill>
              </a:rPr>
              <a:t> Products and their Price Ranges with their Bags:  Classic Easy Tote $248,  Oversized Double Loop Bag $348 and Linen Wrap Skirt $148</a:t>
            </a:r>
          </a:p>
          <a:p>
            <a:pPr>
              <a:buClr>
                <a:srgbClr val="E59937"/>
              </a:buClr>
            </a:pPr>
            <a:endParaRPr lang="en-US" sz="1400" dirty="0">
              <a:solidFill>
                <a:srgbClr val="FFFFFE"/>
              </a:solidFill>
            </a:endParaRPr>
          </a:p>
          <a:p>
            <a:pPr marL="0" indent="0">
              <a:buClr>
                <a:srgbClr val="E59937"/>
              </a:buClr>
              <a:buNone/>
            </a:pPr>
            <a:endParaRPr lang="en-US" sz="1400" dirty="0">
              <a:solidFill>
                <a:srgbClr val="FFFFFE"/>
              </a:solidFill>
            </a:endParaRPr>
          </a:p>
        </p:txBody>
      </p:sp>
      <p:pic>
        <p:nvPicPr>
          <p:cNvPr id="5" name="Audio Recording Jun 5, 2023 at 8:12:16 PM">
            <a:hlinkClick r:id="" action="ppaction://media"/>
            <a:extLst>
              <a:ext uri="{FF2B5EF4-FFF2-40B4-BE49-F238E27FC236}">
                <a16:creationId xmlns:a16="http://schemas.microsoft.com/office/drawing/2014/main" id="{B41B73B0-4098-FC30-0B08-9958D63C869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78278" y="6127377"/>
            <a:ext cx="812800" cy="812800"/>
          </a:xfrm>
          <a:prstGeom prst="rect">
            <a:avLst/>
          </a:prstGeom>
        </p:spPr>
      </p:pic>
    </p:spTree>
    <p:extLst>
      <p:ext uri="{BB962C8B-B14F-4D97-AF65-F5344CB8AC3E}">
        <p14:creationId xmlns:p14="http://schemas.microsoft.com/office/powerpoint/2010/main" val="216896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540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273" name="Rectangle 7246">
            <a:extLst>
              <a:ext uri="{FF2B5EF4-FFF2-40B4-BE49-F238E27FC236}">
                <a16:creationId xmlns:a16="http://schemas.microsoft.com/office/drawing/2014/main" id="{E02DA677-C58A-4FCE-A9A0-E66A42EBD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274" name="Picture 7248">
            <a:extLst>
              <a:ext uri="{FF2B5EF4-FFF2-40B4-BE49-F238E27FC236}">
                <a16:creationId xmlns:a16="http://schemas.microsoft.com/office/drawing/2014/main" id="{9D85B319-9C30-4D92-B664-CA444ECD79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275" name="Straight Connector 7250">
            <a:extLst>
              <a:ext uri="{FF2B5EF4-FFF2-40B4-BE49-F238E27FC236}">
                <a16:creationId xmlns:a16="http://schemas.microsoft.com/office/drawing/2014/main" id="{D7573C1E-3785-43C9-A262-1DA9DF97F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7276" name="Straight Connector 7252">
            <a:extLst>
              <a:ext uri="{FF2B5EF4-FFF2-40B4-BE49-F238E27FC236}">
                <a16:creationId xmlns:a16="http://schemas.microsoft.com/office/drawing/2014/main" id="{548C4394-BE4E-4302-AF74-4781C6C66E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277" name="Rectangle 7254">
            <a:extLst>
              <a:ext uri="{FF2B5EF4-FFF2-40B4-BE49-F238E27FC236}">
                <a16:creationId xmlns:a16="http://schemas.microsoft.com/office/drawing/2014/main" id="{E61DF79F-EC77-4D0D-9D8F-70CED67E43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8" name="Rectangle 7256">
            <a:extLst>
              <a:ext uri="{FF2B5EF4-FFF2-40B4-BE49-F238E27FC236}">
                <a16:creationId xmlns:a16="http://schemas.microsoft.com/office/drawing/2014/main" id="{3377F686-655B-40BE-9873-4953D4767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585736D1-958C-A19F-1284-8CCACF44C36B}"/>
              </a:ext>
            </a:extLst>
          </p:cNvPr>
          <p:cNvSpPr>
            <a:spLocks noGrp="1"/>
          </p:cNvSpPr>
          <p:nvPr>
            <p:ph type="title"/>
          </p:nvPr>
        </p:nvSpPr>
        <p:spPr>
          <a:xfrm>
            <a:off x="5363472" y="272215"/>
            <a:ext cx="5541503" cy="809246"/>
          </a:xfrm>
        </p:spPr>
        <p:txBody>
          <a:bodyPr vert="horz" lIns="91440" tIns="45720" rIns="91440" bIns="0" rtlCol="0" anchor="b">
            <a:normAutofit/>
          </a:bodyPr>
          <a:lstStyle/>
          <a:p>
            <a:pPr algn="ctr"/>
            <a:r>
              <a:rPr lang="en-US" sz="2400" dirty="0"/>
              <a:t>Market Demographic: Who is buying it? </a:t>
            </a:r>
          </a:p>
        </p:txBody>
      </p:sp>
      <p:grpSp>
        <p:nvGrpSpPr>
          <p:cNvPr id="7279" name="Group 7258">
            <a:extLst>
              <a:ext uri="{FF2B5EF4-FFF2-40B4-BE49-F238E27FC236}">
                <a16:creationId xmlns:a16="http://schemas.microsoft.com/office/drawing/2014/main" id="{2D592AEE-AE37-4E62-A413-7C94F43BCE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9417" y="477854"/>
            <a:ext cx="3928567" cy="2496254"/>
            <a:chOff x="7807230" y="2012810"/>
            <a:chExt cx="3251252" cy="3459865"/>
          </a:xfrm>
        </p:grpSpPr>
        <p:sp>
          <p:nvSpPr>
            <p:cNvPr id="7260" name="Rectangle 7259">
              <a:extLst>
                <a:ext uri="{FF2B5EF4-FFF2-40B4-BE49-F238E27FC236}">
                  <a16:creationId xmlns:a16="http://schemas.microsoft.com/office/drawing/2014/main" id="{559E2C3E-B0D2-4C21-801C-26DA8E10E5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0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80" name="Rectangle 7260">
              <a:extLst>
                <a:ext uri="{FF2B5EF4-FFF2-40B4-BE49-F238E27FC236}">
                  <a16:creationId xmlns:a16="http://schemas.microsoft.com/office/drawing/2014/main" id="{A171936C-D96A-4B9E-900E-B6238446B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2087"/>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281" name="Group 7262">
            <a:extLst>
              <a:ext uri="{FF2B5EF4-FFF2-40B4-BE49-F238E27FC236}">
                <a16:creationId xmlns:a16="http://schemas.microsoft.com/office/drawing/2014/main" id="{4E9BA15D-695C-4C92-A555-D1BB4B8887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9508" y="3139262"/>
            <a:ext cx="3928567" cy="2478034"/>
            <a:chOff x="7807230" y="2012810"/>
            <a:chExt cx="3251252" cy="3459865"/>
          </a:xfrm>
        </p:grpSpPr>
        <p:sp>
          <p:nvSpPr>
            <p:cNvPr id="7264" name="Rectangle 7263">
              <a:extLst>
                <a:ext uri="{FF2B5EF4-FFF2-40B4-BE49-F238E27FC236}">
                  <a16:creationId xmlns:a16="http://schemas.microsoft.com/office/drawing/2014/main" id="{9875442D-AE8D-45E0-A4A1-853120DAC6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82" name="Rectangle 7264">
              <a:extLst>
                <a:ext uri="{FF2B5EF4-FFF2-40B4-BE49-F238E27FC236}">
                  <a16:creationId xmlns:a16="http://schemas.microsoft.com/office/drawing/2014/main" id="{A85476C9-298A-47F0-8A52-06228D0174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7283" name="Straight Connector 7266">
            <a:extLst>
              <a:ext uri="{FF2B5EF4-FFF2-40B4-BE49-F238E27FC236}">
                <a16:creationId xmlns:a16="http://schemas.microsoft.com/office/drawing/2014/main" id="{232DAF9F-B523-443A-948D-E33451FC6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93459" y="3526496"/>
            <a:ext cx="553611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7202" name="Picture 7180" descr="Graph">
            <a:extLst>
              <a:ext uri="{FF2B5EF4-FFF2-40B4-BE49-F238E27FC236}">
                <a16:creationId xmlns:a16="http://schemas.microsoft.com/office/drawing/2014/main" id="{E15ED5F2-5ABD-2339-C354-873128E853F4}"/>
              </a:ext>
            </a:extLst>
          </p:cNvPr>
          <p:cNvPicPr>
            <a:picLocks noChangeAspect="1"/>
          </p:cNvPicPr>
          <p:nvPr/>
        </p:nvPicPr>
        <p:blipFill rotWithShape="1">
          <a:blip r:embed="rId5"/>
          <a:srcRect t="228" r="1" b="2915"/>
          <a:stretch/>
        </p:blipFill>
        <p:spPr>
          <a:xfrm>
            <a:off x="808859" y="637525"/>
            <a:ext cx="3593958" cy="2175638"/>
          </a:xfrm>
          <a:prstGeom prst="rect">
            <a:avLst/>
          </a:prstGeom>
        </p:spPr>
      </p:pic>
      <p:pic>
        <p:nvPicPr>
          <p:cNvPr id="5" name="Picture 6" descr="Happiness Happens When We Stand Together Stock Photo - Download Image Now -  Women, Only Women, Group Of People - iStock">
            <a:extLst>
              <a:ext uri="{FF2B5EF4-FFF2-40B4-BE49-F238E27FC236}">
                <a16:creationId xmlns:a16="http://schemas.microsoft.com/office/drawing/2014/main" id="{5273B8C0-FCFD-DC37-2B53-6AA43DD8E96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769" r="2" b="2"/>
          <a:stretch/>
        </p:blipFill>
        <p:spPr bwMode="auto">
          <a:xfrm>
            <a:off x="808858" y="3303854"/>
            <a:ext cx="3591559" cy="2143755"/>
          </a:xfrm>
          <a:prstGeom prst="rect">
            <a:avLst/>
          </a:prstGeom>
          <a:noFill/>
          <a:extLst>
            <a:ext uri="{909E8E84-426E-40DD-AFC4-6F175D3DCCD1}">
              <a14:hiddenFill xmlns:a14="http://schemas.microsoft.com/office/drawing/2010/main">
                <a:solidFill>
                  <a:srgbClr val="FFFFFF"/>
                </a:solidFill>
              </a14:hiddenFill>
            </a:ext>
          </a:extLst>
        </p:spPr>
      </p:pic>
      <p:pic>
        <p:nvPicPr>
          <p:cNvPr id="7284" name="Picture 7268">
            <a:extLst>
              <a:ext uri="{FF2B5EF4-FFF2-40B4-BE49-F238E27FC236}">
                <a16:creationId xmlns:a16="http://schemas.microsoft.com/office/drawing/2014/main" id="{5B77CED9-EEB0-4F05-901C-293AE8E8A1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285" name="Straight Connector 7270">
            <a:extLst>
              <a:ext uri="{FF2B5EF4-FFF2-40B4-BE49-F238E27FC236}">
                <a16:creationId xmlns:a16="http://schemas.microsoft.com/office/drawing/2014/main" id="{5295DA2D-7118-4914-A978-E3C6331CA5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9848851-06C6-A23A-F4D6-A97352C0091F}"/>
              </a:ext>
            </a:extLst>
          </p:cNvPr>
          <p:cNvSpPr txBox="1"/>
          <p:nvPr/>
        </p:nvSpPr>
        <p:spPr>
          <a:xfrm>
            <a:off x="5432678" y="1081461"/>
            <a:ext cx="5622325" cy="646067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dirty="0"/>
              <a:t>Cuyana targets women who are of typically between the ages of 30 to 45 years old. Who ideally has a Bachelor’s degree or above (Window’s Wear, 2019).</a:t>
            </a:r>
          </a:p>
          <a:p>
            <a:pPr marL="285750" indent="-285750">
              <a:lnSpc>
                <a:spcPct val="150000"/>
              </a:lnSpc>
              <a:buFont typeface="Arial" panose="020B0604020202020204" pitchFamily="34" charset="0"/>
              <a:buChar char="•"/>
            </a:pPr>
            <a:r>
              <a:rPr lang="en-US" sz="2000" dirty="0"/>
              <a:t>Household Earners who make between $100,000 and $400,000, someone who's educated, travels a lot and lives in an urban area. (Window’s Wear, 2019). </a:t>
            </a:r>
          </a:p>
          <a:p>
            <a:pPr marL="285750" indent="-285750">
              <a:lnSpc>
                <a:spcPct val="150000"/>
              </a:lnSpc>
              <a:buFont typeface="Arial" panose="020B0604020202020204" pitchFamily="34" charset="0"/>
              <a:buChar char="•"/>
            </a:pPr>
            <a:r>
              <a:rPr lang="en-US" sz="2000" dirty="0"/>
              <a:t>People who are typically shopping at Cuyana like the design of the product which appeals to fit a wide array of its demographic (Stevenson, 2018). </a:t>
            </a:r>
          </a:p>
          <a:p>
            <a:pPr>
              <a:lnSpc>
                <a:spcPct val="150000"/>
              </a:lnSpc>
            </a:pPr>
            <a:endParaRPr lang="en-US" sz="2000" dirty="0"/>
          </a:p>
          <a:p>
            <a:pPr marL="285750" indent="-285750">
              <a:lnSpc>
                <a:spcPct val="150000"/>
              </a:lnSpc>
              <a:buFont typeface="Arial" panose="020B0604020202020204" pitchFamily="34" charset="0"/>
              <a:buChar char="•"/>
            </a:pPr>
            <a:endParaRPr lang="en-US" sz="2000" dirty="0"/>
          </a:p>
          <a:p>
            <a:pPr marL="285750" indent="-285750">
              <a:lnSpc>
                <a:spcPct val="150000"/>
              </a:lnSpc>
              <a:buFont typeface="Arial" panose="020B0604020202020204" pitchFamily="34" charset="0"/>
              <a:buChar char="•"/>
            </a:pPr>
            <a:endParaRPr lang="en-US" sz="2000" dirty="0"/>
          </a:p>
        </p:txBody>
      </p:sp>
      <p:pic>
        <p:nvPicPr>
          <p:cNvPr id="8" name="Audio Recording Jun 5, 2023 at 8:16:25 PM">
            <a:hlinkClick r:id="" action="ppaction://media"/>
            <a:extLst>
              <a:ext uri="{FF2B5EF4-FFF2-40B4-BE49-F238E27FC236}">
                <a16:creationId xmlns:a16="http://schemas.microsoft.com/office/drawing/2014/main" id="{DD2CE202-4487-E2F5-152A-CFC5E4C3486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82777" y="6062808"/>
            <a:ext cx="812800" cy="812800"/>
          </a:xfrm>
          <a:prstGeom prst="rect">
            <a:avLst/>
          </a:prstGeom>
        </p:spPr>
      </p:pic>
    </p:spTree>
    <p:extLst>
      <p:ext uri="{BB962C8B-B14F-4D97-AF65-F5344CB8AC3E}">
        <p14:creationId xmlns:p14="http://schemas.microsoft.com/office/powerpoint/2010/main" val="107692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548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E11CA-572B-4C10-4620-A11582ADDD0A}"/>
              </a:ext>
            </a:extLst>
          </p:cNvPr>
          <p:cNvSpPr>
            <a:spLocks noGrp="1"/>
          </p:cNvSpPr>
          <p:nvPr>
            <p:ph type="title"/>
          </p:nvPr>
        </p:nvSpPr>
        <p:spPr>
          <a:xfrm>
            <a:off x="1133563" y="877853"/>
            <a:ext cx="9603275" cy="1049235"/>
          </a:xfrm>
        </p:spPr>
        <p:txBody>
          <a:bodyPr>
            <a:normAutofit/>
          </a:bodyPr>
          <a:lstStyle/>
          <a:p>
            <a:pPr algn="ctr"/>
            <a:r>
              <a:rPr lang="en-US" sz="2800" dirty="0"/>
              <a:t>References </a:t>
            </a:r>
          </a:p>
        </p:txBody>
      </p:sp>
      <p:sp>
        <p:nvSpPr>
          <p:cNvPr id="3" name="Content Placeholder 2">
            <a:extLst>
              <a:ext uri="{FF2B5EF4-FFF2-40B4-BE49-F238E27FC236}">
                <a16:creationId xmlns:a16="http://schemas.microsoft.com/office/drawing/2014/main" id="{86F4ABBB-D03C-D2CE-7EE0-C8827743404B}"/>
              </a:ext>
            </a:extLst>
          </p:cNvPr>
          <p:cNvSpPr>
            <a:spLocks noGrp="1"/>
          </p:cNvSpPr>
          <p:nvPr>
            <p:ph idx="1"/>
          </p:nvPr>
        </p:nvSpPr>
        <p:spPr>
          <a:xfrm>
            <a:off x="815547" y="2015732"/>
            <a:ext cx="10239308" cy="4113219"/>
          </a:xfrm>
        </p:spPr>
        <p:txBody>
          <a:bodyPr>
            <a:normAutofit fontScale="85000" lnSpcReduction="10000"/>
          </a:bodyPr>
          <a:lstStyle/>
          <a:p>
            <a:pPr marL="0" indent="0" algn="l">
              <a:buNone/>
            </a:pPr>
            <a:r>
              <a:rPr lang="en-US" sz="1400" b="0" i="0" u="none" strike="noStrike" dirty="0">
                <a:solidFill>
                  <a:srgbClr val="000000"/>
                </a:solidFill>
                <a:effectLst/>
              </a:rPr>
              <a:t>(S&amp;D, D. B. (2023, June 5). </a:t>
            </a:r>
            <a:r>
              <a:rPr lang="en-US" sz="1400" b="0" i="1" u="none" strike="noStrike" dirty="0">
                <a:solidFill>
                  <a:srgbClr val="000000"/>
                </a:solidFill>
                <a:effectLst/>
              </a:rPr>
              <a:t>The impact of textile production and waste on the environment: News: European parliament</a:t>
            </a:r>
            <a:r>
              <a:rPr lang="en-US" sz="1400" b="0" i="0" u="none" strike="noStrike" dirty="0">
                <a:solidFill>
                  <a:srgbClr val="000000"/>
                </a:solidFill>
                <a:effectLst/>
              </a:rPr>
              <a:t>. The impact of textile production and waste on the environment | News | European Parliament. https://</a:t>
            </a:r>
            <a:r>
              <a:rPr lang="en-US" sz="1400" b="0" i="0" u="none" strike="noStrike" dirty="0" err="1">
                <a:solidFill>
                  <a:srgbClr val="000000"/>
                </a:solidFill>
                <a:effectLst/>
              </a:rPr>
              <a:t>www.europarl.europa.eu</a:t>
            </a:r>
            <a:r>
              <a:rPr lang="en-US" sz="1400" b="0" i="0" u="none" strike="noStrike" dirty="0">
                <a:solidFill>
                  <a:srgbClr val="000000"/>
                </a:solidFill>
                <a:effectLst/>
              </a:rPr>
              <a:t>/news/</a:t>
            </a:r>
            <a:r>
              <a:rPr lang="en-US" sz="1400" b="0" i="0" u="none" strike="noStrike" dirty="0" err="1">
                <a:solidFill>
                  <a:srgbClr val="000000"/>
                </a:solidFill>
                <a:effectLst/>
              </a:rPr>
              <a:t>en</a:t>
            </a:r>
            <a:r>
              <a:rPr lang="en-US" sz="1400" b="0" i="0" u="none" strike="noStrike" dirty="0">
                <a:solidFill>
                  <a:srgbClr val="000000"/>
                </a:solidFill>
                <a:effectLst/>
              </a:rPr>
              <a:t>/headlines/society/20201208STO93327/the-impact-of-textile-production-and-waste-on-the-environment-infographic </a:t>
            </a:r>
          </a:p>
          <a:p>
            <a:pPr marL="0" indent="0" algn="l">
              <a:buNone/>
            </a:pPr>
            <a:r>
              <a:rPr lang="en-US" sz="1400" b="0" i="1" u="none" strike="noStrike" dirty="0">
                <a:solidFill>
                  <a:srgbClr val="000000"/>
                </a:solidFill>
                <a:effectLst/>
              </a:rPr>
              <a:t>About us - Cuyana </a:t>
            </a:r>
            <a:r>
              <a:rPr lang="en-US" sz="1400" b="0" i="0" u="none" strike="noStrike" dirty="0">
                <a:solidFill>
                  <a:srgbClr val="000000"/>
                </a:solidFill>
                <a:effectLst/>
              </a:rPr>
              <a:t>. About Us. (n.d.). https://</a:t>
            </a:r>
            <a:r>
              <a:rPr lang="en-US" sz="1400" b="0" i="0" u="none" strike="noStrike" dirty="0" err="1">
                <a:solidFill>
                  <a:srgbClr val="000000"/>
                </a:solidFill>
                <a:effectLst/>
              </a:rPr>
              <a:t>www.cuyana.com</a:t>
            </a:r>
            <a:r>
              <a:rPr lang="en-US" sz="1400" b="0" i="0" u="none" strike="noStrike" dirty="0">
                <a:solidFill>
                  <a:srgbClr val="000000"/>
                </a:solidFill>
                <a:effectLst/>
              </a:rPr>
              <a:t>/about-</a:t>
            </a:r>
            <a:r>
              <a:rPr lang="en-US" sz="1400" b="0" i="0" u="none" strike="noStrike" dirty="0" err="1">
                <a:solidFill>
                  <a:srgbClr val="000000"/>
                </a:solidFill>
                <a:effectLst/>
              </a:rPr>
              <a:t>us.html</a:t>
            </a:r>
            <a:r>
              <a:rPr lang="en-US" sz="1400" b="0" i="0" u="none" strike="noStrike" dirty="0">
                <a:solidFill>
                  <a:srgbClr val="000000"/>
                </a:solidFill>
                <a:effectLst/>
              </a:rPr>
              <a:t> </a:t>
            </a:r>
          </a:p>
          <a:p>
            <a:pPr marL="0" indent="0">
              <a:buNone/>
            </a:pPr>
            <a:r>
              <a:rPr lang="en-US" sz="1400" b="0" i="0" u="none" strike="noStrike" dirty="0">
                <a:solidFill>
                  <a:srgbClr val="000000"/>
                </a:solidFill>
                <a:effectLst/>
              </a:rPr>
              <a:t>Editors, O. (2023, June 5). </a:t>
            </a:r>
            <a:r>
              <a:rPr lang="en-US" sz="1400" b="0" i="1" u="none" strike="noStrike" dirty="0">
                <a:solidFill>
                  <a:srgbClr val="000000"/>
                </a:solidFill>
                <a:effectLst/>
              </a:rPr>
              <a:t>35 sustainable clothing brands betting against Fast Fashion</a:t>
            </a:r>
            <a:r>
              <a:rPr lang="en-US" sz="1400" b="0" i="0" u="none" strike="noStrike" dirty="0">
                <a:solidFill>
                  <a:srgbClr val="000000"/>
                </a:solidFill>
                <a:effectLst/>
              </a:rPr>
              <a:t>. The Good Trade. https://</a:t>
            </a:r>
            <a:r>
              <a:rPr lang="en-US" sz="1400" b="0" i="0" u="none" strike="noStrike" dirty="0" err="1">
                <a:solidFill>
                  <a:srgbClr val="000000"/>
                </a:solidFill>
                <a:effectLst/>
              </a:rPr>
              <a:t>www.thegoodtrade.com</a:t>
            </a:r>
            <a:r>
              <a:rPr lang="en-US" sz="1400" b="0" i="0" u="none" strike="noStrike" dirty="0">
                <a:solidFill>
                  <a:srgbClr val="000000"/>
                </a:solidFill>
                <a:effectLst/>
              </a:rPr>
              <a:t>/features/fair-trade-clothing/ </a:t>
            </a:r>
          </a:p>
          <a:p>
            <a:pPr marL="0" indent="0" algn="l">
              <a:buNone/>
            </a:pPr>
            <a:r>
              <a:rPr lang="en-US" sz="1400" b="0" i="0" u="none" strike="noStrike" dirty="0">
                <a:solidFill>
                  <a:srgbClr val="000000"/>
                </a:solidFill>
                <a:effectLst/>
              </a:rPr>
              <a:t>Kumar, A. (2023a, February 15). </a:t>
            </a:r>
            <a:r>
              <a:rPr lang="en-US" sz="1400" b="0" i="1" u="none" strike="noStrike" dirty="0">
                <a:solidFill>
                  <a:srgbClr val="000000"/>
                </a:solidFill>
                <a:effectLst/>
              </a:rPr>
              <a:t>Why sustainable fashion matters: Learn the benefits &amp; trends</a:t>
            </a:r>
            <a:r>
              <a:rPr lang="en-US" sz="1400" b="0" i="0" u="none" strike="noStrike" dirty="0">
                <a:solidFill>
                  <a:srgbClr val="000000"/>
                </a:solidFill>
                <a:effectLst/>
              </a:rPr>
              <a:t>. Emeritus Online Courses. https://</a:t>
            </a:r>
            <a:r>
              <a:rPr lang="en-US" sz="1400" b="0" i="0" u="none" strike="noStrike" dirty="0" err="1">
                <a:solidFill>
                  <a:srgbClr val="000000"/>
                </a:solidFill>
                <a:effectLst/>
              </a:rPr>
              <a:t>emeritus.org</a:t>
            </a:r>
            <a:r>
              <a:rPr lang="en-US" sz="1400" b="0" i="0" u="none" strike="noStrike" dirty="0">
                <a:solidFill>
                  <a:srgbClr val="000000"/>
                </a:solidFill>
                <a:effectLst/>
              </a:rPr>
              <a:t>/blog/sustainability-sustainable-fashion/#:~:text=Reduced%20Carbon%20Dioxide%20and%20Greenhouse,carbon%20footprint%20of%20these%20brands. </a:t>
            </a:r>
          </a:p>
          <a:p>
            <a:pPr marL="0" indent="0" algn="l">
              <a:buNone/>
            </a:pPr>
            <a:r>
              <a:rPr lang="en-US" sz="1400" b="0" i="0" u="none" strike="noStrike" dirty="0">
                <a:solidFill>
                  <a:srgbClr val="000000"/>
                </a:solidFill>
                <a:effectLst/>
              </a:rPr>
              <a:t>Kumar, A. (2023b, February 15). </a:t>
            </a:r>
            <a:r>
              <a:rPr lang="en-US" sz="1400" b="0" i="1" u="none" strike="noStrike" dirty="0">
                <a:solidFill>
                  <a:srgbClr val="000000"/>
                </a:solidFill>
                <a:effectLst/>
              </a:rPr>
              <a:t>Why sustainable fashion matters: Learn the benefits &amp; trends</a:t>
            </a:r>
            <a:r>
              <a:rPr lang="en-US" sz="1400" b="0" i="0" u="none" strike="noStrike" dirty="0">
                <a:solidFill>
                  <a:srgbClr val="000000"/>
                </a:solidFill>
                <a:effectLst/>
              </a:rPr>
              <a:t>. Emeritus Online Courses. https://</a:t>
            </a:r>
            <a:r>
              <a:rPr lang="en-US" sz="1400" b="0" i="0" u="none" strike="noStrike" dirty="0" err="1">
                <a:solidFill>
                  <a:srgbClr val="000000"/>
                </a:solidFill>
                <a:effectLst/>
              </a:rPr>
              <a:t>emeritus.org</a:t>
            </a:r>
            <a:r>
              <a:rPr lang="en-US" sz="1400" b="0" i="0" u="none" strike="noStrike" dirty="0">
                <a:solidFill>
                  <a:srgbClr val="000000"/>
                </a:solidFill>
                <a:effectLst/>
              </a:rPr>
              <a:t>/blog/sustainability-sustainable-fashion/#:~:text=Reduced%20Carbon%20Dioxide%20and%20Greenhouse,carbon%20footprint%20of%20these%20brands. </a:t>
            </a:r>
          </a:p>
          <a:p>
            <a:pPr marL="0" indent="0" algn="l">
              <a:buNone/>
            </a:pPr>
            <a:r>
              <a:rPr lang="en-US" sz="1400" b="0" i="0" u="none" strike="noStrike" dirty="0">
                <a:solidFill>
                  <a:srgbClr val="000000"/>
                </a:solidFill>
                <a:effectLst/>
              </a:rPr>
              <a:t>Robert, Y. (2022, November 8). </a:t>
            </a:r>
            <a:r>
              <a:rPr lang="en-US" sz="1400" b="0" i="1" u="none" strike="noStrike" dirty="0">
                <a:solidFill>
                  <a:srgbClr val="000000"/>
                </a:solidFill>
                <a:effectLst/>
              </a:rPr>
              <a:t>3 lessons Karla Gallardo, CEO of Cuyana, learned as a Latin American founder</a:t>
            </a:r>
            <a:r>
              <a:rPr lang="en-US" sz="1400" b="0" i="0" u="none" strike="noStrike" dirty="0">
                <a:solidFill>
                  <a:srgbClr val="000000"/>
                </a:solidFill>
                <a:effectLst/>
              </a:rPr>
              <a:t>. Forbes. https://</a:t>
            </a:r>
            <a:r>
              <a:rPr lang="en-US" sz="1400" b="0" i="0" u="none" strike="noStrike" dirty="0" err="1">
                <a:solidFill>
                  <a:srgbClr val="000000"/>
                </a:solidFill>
                <a:effectLst/>
              </a:rPr>
              <a:t>www.forbes.com</a:t>
            </a:r>
            <a:r>
              <a:rPr lang="en-US" sz="1400" b="0" i="0" u="none" strike="noStrike" dirty="0">
                <a:solidFill>
                  <a:srgbClr val="000000"/>
                </a:solidFill>
                <a:effectLst/>
              </a:rPr>
              <a:t>/sites/yolarobert1/2022/10/20/3-lessons-karla-gallardo-ceo-of-cuyana-learned-as-a-latin-american-founder/?</a:t>
            </a:r>
            <a:r>
              <a:rPr lang="en-US" sz="1400" b="0" i="0" u="none" strike="noStrike" dirty="0" err="1">
                <a:solidFill>
                  <a:srgbClr val="000000"/>
                </a:solidFill>
                <a:effectLst/>
              </a:rPr>
              <a:t>sh</a:t>
            </a:r>
            <a:r>
              <a:rPr lang="en-US" sz="1400" b="0" i="0" u="none" strike="noStrike" dirty="0">
                <a:solidFill>
                  <a:srgbClr val="000000"/>
                </a:solidFill>
                <a:effectLst/>
              </a:rPr>
              <a:t>=48546e8d2642 </a:t>
            </a:r>
          </a:p>
          <a:p>
            <a:pPr marL="0" indent="0" algn="l">
              <a:buNone/>
            </a:pPr>
            <a:r>
              <a:rPr lang="en-US" sz="1400" b="0" i="0" u="none" strike="noStrike" dirty="0">
                <a:solidFill>
                  <a:srgbClr val="000000"/>
                </a:solidFill>
                <a:effectLst/>
              </a:rPr>
              <a:t>Stevenson, S. (2018, November 20). </a:t>
            </a:r>
            <a:r>
              <a:rPr lang="en-US" sz="1400" b="0" i="1" u="none" strike="noStrike" dirty="0">
                <a:solidFill>
                  <a:srgbClr val="000000"/>
                </a:solidFill>
                <a:effectLst/>
              </a:rPr>
              <a:t>How to build a brand for average women-and literal royalty</a:t>
            </a:r>
            <a:r>
              <a:rPr lang="en-US" sz="1400" b="0" i="0" u="none" strike="noStrike" dirty="0">
                <a:solidFill>
                  <a:srgbClr val="000000"/>
                </a:solidFill>
                <a:effectLst/>
              </a:rPr>
              <a:t>. Slate Magazine. https://</a:t>
            </a:r>
            <a:r>
              <a:rPr lang="en-US" sz="1400" b="0" i="0" u="none" strike="noStrike" dirty="0" err="1">
                <a:solidFill>
                  <a:srgbClr val="000000"/>
                </a:solidFill>
                <a:effectLst/>
              </a:rPr>
              <a:t>slate.com</a:t>
            </a:r>
            <a:r>
              <a:rPr lang="en-US" sz="1400" b="0" i="0" u="none" strike="noStrike" dirty="0">
                <a:solidFill>
                  <a:srgbClr val="000000"/>
                </a:solidFill>
                <a:effectLst/>
              </a:rPr>
              <a:t>/business/2018/11/</a:t>
            </a:r>
            <a:r>
              <a:rPr lang="en-US" sz="1400" b="0" i="0" u="none" strike="noStrike" dirty="0" err="1">
                <a:solidFill>
                  <a:srgbClr val="000000"/>
                </a:solidFill>
                <a:effectLst/>
              </a:rPr>
              <a:t>cuyana</a:t>
            </a:r>
            <a:r>
              <a:rPr lang="en-US" sz="1400" b="0" i="0" u="none" strike="noStrike" dirty="0">
                <a:solidFill>
                  <a:srgbClr val="000000"/>
                </a:solidFill>
                <a:effectLst/>
              </a:rPr>
              <a:t>-</a:t>
            </a:r>
            <a:r>
              <a:rPr lang="en-US" sz="1400" b="0" i="0" u="none" strike="noStrike" dirty="0" err="1">
                <a:solidFill>
                  <a:srgbClr val="000000"/>
                </a:solidFill>
                <a:effectLst/>
              </a:rPr>
              <a:t>ceo</a:t>
            </a:r>
            <a:r>
              <a:rPr lang="en-US" sz="1400" b="0" i="0" u="none" strike="noStrike" dirty="0">
                <a:solidFill>
                  <a:srgbClr val="000000"/>
                </a:solidFill>
                <a:effectLst/>
              </a:rPr>
              <a:t>-</a:t>
            </a:r>
            <a:r>
              <a:rPr lang="en-US" sz="1400" b="0" i="0" u="none" strike="noStrike" dirty="0" err="1">
                <a:solidFill>
                  <a:srgbClr val="000000"/>
                </a:solidFill>
                <a:effectLst/>
              </a:rPr>
              <a:t>karla</a:t>
            </a:r>
            <a:r>
              <a:rPr lang="en-US" sz="1400" b="0" i="0" u="none" strike="noStrike" dirty="0">
                <a:solidFill>
                  <a:srgbClr val="000000"/>
                </a:solidFill>
                <a:effectLst/>
              </a:rPr>
              <a:t>-</a:t>
            </a:r>
            <a:r>
              <a:rPr lang="en-US" sz="1400" b="0" i="0" u="none" strike="noStrike" dirty="0" err="1">
                <a:solidFill>
                  <a:srgbClr val="000000"/>
                </a:solidFill>
                <a:effectLst/>
              </a:rPr>
              <a:t>gallardo</a:t>
            </a:r>
            <a:r>
              <a:rPr lang="en-US" sz="1400" b="0" i="0" u="none" strike="noStrike" dirty="0">
                <a:solidFill>
                  <a:srgbClr val="000000"/>
                </a:solidFill>
                <a:effectLst/>
              </a:rPr>
              <a:t>-who-runs-that-</a:t>
            </a:r>
            <a:r>
              <a:rPr lang="en-US" sz="1400" b="0" i="0" u="none" strike="noStrike" dirty="0" err="1">
                <a:solidFill>
                  <a:srgbClr val="000000"/>
                </a:solidFill>
                <a:effectLst/>
              </a:rPr>
              <a:t>transcript.html</a:t>
            </a:r>
            <a:r>
              <a:rPr lang="en-US" sz="1400" b="0" i="0" u="none" strike="noStrike" dirty="0">
                <a:solidFill>
                  <a:srgbClr val="000000"/>
                </a:solidFill>
                <a:effectLst/>
              </a:rPr>
              <a:t> </a:t>
            </a:r>
          </a:p>
          <a:p>
            <a:pPr marL="0" indent="0" algn="l">
              <a:buNone/>
            </a:pPr>
            <a:r>
              <a:rPr lang="en-US" sz="1400" b="0" i="0" u="none" strike="noStrike" dirty="0" err="1">
                <a:solidFill>
                  <a:srgbClr val="000000"/>
                </a:solidFill>
                <a:effectLst/>
              </a:rPr>
              <a:t>WindowsWear</a:t>
            </a:r>
            <a:r>
              <a:rPr lang="en-US" sz="1400" b="0" i="0" u="none" strike="noStrike" dirty="0">
                <a:solidFill>
                  <a:srgbClr val="000000"/>
                </a:solidFill>
                <a:effectLst/>
              </a:rPr>
              <a:t>. (2019, February 22). </a:t>
            </a:r>
            <a:r>
              <a:rPr lang="en-US" sz="1400" b="0" i="1" u="none" strike="noStrike" dirty="0">
                <a:solidFill>
                  <a:srgbClr val="000000"/>
                </a:solidFill>
                <a:effectLst/>
              </a:rPr>
              <a:t>Interview: Cuyana founders on taking a fewer, better approach to DTC Apparel – PSFK</a:t>
            </a:r>
            <a:r>
              <a:rPr lang="en-US" sz="1400" b="0" i="0" u="none" strike="noStrike" dirty="0">
                <a:solidFill>
                  <a:srgbClr val="000000"/>
                </a:solidFill>
                <a:effectLst/>
              </a:rPr>
              <a:t>. </a:t>
            </a:r>
            <a:r>
              <a:rPr lang="en-US" sz="1400" b="0" i="0" u="none" strike="noStrike" dirty="0" err="1">
                <a:solidFill>
                  <a:srgbClr val="000000"/>
                </a:solidFill>
                <a:effectLst/>
              </a:rPr>
              <a:t>WindowsWear</a:t>
            </a:r>
            <a:r>
              <a:rPr lang="en-US" sz="1400" b="0" i="0" u="none" strike="noStrike" dirty="0">
                <a:solidFill>
                  <a:srgbClr val="000000"/>
                </a:solidFill>
                <a:effectLst/>
              </a:rPr>
              <a:t>. https://</a:t>
            </a:r>
            <a:r>
              <a:rPr lang="en-US" sz="1400" b="0" i="0" u="none" strike="noStrike" dirty="0" err="1">
                <a:solidFill>
                  <a:srgbClr val="000000"/>
                </a:solidFill>
                <a:effectLst/>
              </a:rPr>
              <a:t>www.windowswear.com</a:t>
            </a:r>
            <a:r>
              <a:rPr lang="en-US" sz="1400" b="0" i="0" u="none" strike="noStrike" dirty="0">
                <a:solidFill>
                  <a:srgbClr val="000000"/>
                </a:solidFill>
                <a:effectLst/>
              </a:rPr>
              <a:t>/interview-cuyana-founders-on-taking-a-fewer-better-approach-to-dtc-apparel-psfk/ </a:t>
            </a:r>
          </a:p>
          <a:p>
            <a:pPr marL="0" indent="0">
              <a:buNone/>
            </a:pPr>
            <a:endParaRPr lang="en-US" sz="1400" dirty="0"/>
          </a:p>
        </p:txBody>
      </p:sp>
    </p:spTree>
    <p:extLst>
      <p:ext uri="{BB962C8B-B14F-4D97-AF65-F5344CB8AC3E}">
        <p14:creationId xmlns:p14="http://schemas.microsoft.com/office/powerpoint/2010/main" val="1726039847"/>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{ACF22F4B-AB22-CE45-B2A8-A9392EE6CFAA}tf10001119</Template>
  <TotalTime>5963</TotalTime>
  <Words>1214</Words>
  <Application>Microsoft Macintosh PowerPoint</Application>
  <PresentationFormat>Widescreen</PresentationFormat>
  <Paragraphs>46</Paragraphs>
  <Slides>8</Slides>
  <Notes>0</Notes>
  <HiddenSlides>0</HiddenSlides>
  <MMClips>7</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American Typewriter Condensed</vt:lpstr>
      <vt:lpstr>American Typewriter Condensed</vt:lpstr>
      <vt:lpstr>Arial</vt:lpstr>
      <vt:lpstr>Gill Sans MT</vt:lpstr>
      <vt:lpstr>Gallery</vt:lpstr>
      <vt:lpstr>Cuyana  “Chic Minimalist Essentials” </vt:lpstr>
      <vt:lpstr>Main Problems in the Industry; Why is there a need for sustainability?  </vt:lpstr>
      <vt:lpstr>Cuyana “ Chic Minimalist Essentials”  </vt:lpstr>
      <vt:lpstr>Cuyana:   Where is the apparel made, by whom, and how (man or machine)?  </vt:lpstr>
      <vt:lpstr>Sustainability: Is the product eco-friendly? Is it made by hand or machine?  </vt:lpstr>
      <vt:lpstr> Is it sustainable from a business/financial perspective? </vt:lpstr>
      <vt:lpstr>Market Demographic: Who is buying it? </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Cuyana  “Chic Minimalist Essentials” </dc:title>
  <dc:creator>Valeria.Checo</dc:creator>
  <cp:lastModifiedBy>Valeria.Checo</cp:lastModifiedBy>
  <cp:revision>6</cp:revision>
  <dcterms:created xsi:type="dcterms:W3CDTF">2023-06-01T21:17:13Z</dcterms:created>
  <dcterms:modified xsi:type="dcterms:W3CDTF">2023-06-06T00:41:12Z</dcterms:modified>
</cp:coreProperties>
</file>