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86" autoAdjust="0"/>
    <p:restoredTop sz="94615" autoAdjust="0"/>
  </p:normalViewPr>
  <p:slideViewPr>
    <p:cSldViewPr>
      <p:cViewPr>
        <p:scale>
          <a:sx n="75" d="100"/>
          <a:sy n="75" d="100"/>
        </p:scale>
        <p:origin x="-58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B6103-84DD-4A00-A22A-FB7D2A1FF48D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BBBC-80EA-4656-BDA0-E4AD24D4B1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B6103-84DD-4A00-A22A-FB7D2A1FF48D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BBBC-80EA-4656-BDA0-E4AD24D4B1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B6103-84DD-4A00-A22A-FB7D2A1FF48D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BBBC-80EA-4656-BDA0-E4AD24D4B1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B6103-84DD-4A00-A22A-FB7D2A1FF48D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BBBC-80EA-4656-BDA0-E4AD24D4B1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B6103-84DD-4A00-A22A-FB7D2A1FF48D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BBBC-80EA-4656-BDA0-E4AD24D4B1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B6103-84DD-4A00-A22A-FB7D2A1FF48D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BBBC-80EA-4656-BDA0-E4AD24D4B18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B6103-84DD-4A00-A22A-FB7D2A1FF48D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BBBC-80EA-4656-BDA0-E4AD24D4B1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B6103-84DD-4A00-A22A-FB7D2A1FF48D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BBBC-80EA-4656-BDA0-E4AD24D4B1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B6103-84DD-4A00-A22A-FB7D2A1FF48D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BBBC-80EA-4656-BDA0-E4AD24D4B1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B6103-84DD-4A00-A22A-FB7D2A1FF48D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DEBBBC-80EA-4656-BDA0-E4AD24D4B1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B6103-84DD-4A00-A22A-FB7D2A1FF48D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BBBC-80EA-4656-BDA0-E4AD24D4B1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69B6103-84DD-4A00-A22A-FB7D2A1FF48D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FDEBBBC-80EA-4656-BDA0-E4AD24D4B18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1470025"/>
          </a:xfrm>
        </p:spPr>
        <p:txBody>
          <a:bodyPr/>
          <a:lstStyle/>
          <a:p>
            <a:r>
              <a:rPr lang="en-US" sz="4800" dirty="0" smtClean="0"/>
              <a:t>Lymphadenopathy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4876800"/>
            <a:ext cx="5257800" cy="762000"/>
          </a:xfrm>
        </p:spPr>
        <p:txBody>
          <a:bodyPr>
            <a:normAutofit/>
          </a:bodyPr>
          <a:lstStyle/>
          <a:p>
            <a:r>
              <a:rPr lang="en-US" sz="2000" b="1" dirty="0" err="1" smtClean="0"/>
              <a:t>vladlen</a:t>
            </a:r>
            <a:r>
              <a:rPr lang="en-US" sz="2000" b="1" dirty="0" smtClean="0"/>
              <a:t> berlin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91972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Lymphadenopathy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295401"/>
            <a:ext cx="6858000" cy="1905000"/>
          </a:xfrm>
        </p:spPr>
      </p:pic>
      <p:sp>
        <p:nvSpPr>
          <p:cNvPr id="6" name="TextBox 5"/>
          <p:cNvSpPr txBox="1"/>
          <p:nvPr/>
        </p:nvSpPr>
        <p:spPr>
          <a:xfrm>
            <a:off x="0" y="3276600"/>
            <a:ext cx="926222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lymph </a:t>
            </a:r>
            <a:r>
              <a:rPr lang="en-US" sz="2000" dirty="0" smtClean="0"/>
              <a:t>nodes are part of the Immune System. </a:t>
            </a:r>
            <a:r>
              <a:rPr lang="en-US" sz="2000" dirty="0" smtClean="0"/>
              <a:t>They help your body fight infection.</a:t>
            </a:r>
          </a:p>
          <a:p>
            <a:endParaRPr lang="en-US" sz="20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Lymphadenopathy is a general term for pathology in the lymph nodes.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An increase in size and change in consistency of the lymphoid tissue is a sign of Lymphadenopathy.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445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520940" cy="3579849"/>
          </a:xfrm>
        </p:spPr>
        <p:txBody>
          <a:bodyPr/>
          <a:lstStyle/>
          <a:p>
            <a:r>
              <a:rPr lang="en-US" sz="2400" dirty="0" smtClean="0"/>
              <a:t>Infectious disease (viral/bacterial)</a:t>
            </a:r>
          </a:p>
          <a:p>
            <a:endParaRPr lang="en-US" dirty="0" smtClean="0"/>
          </a:p>
          <a:p>
            <a:r>
              <a:rPr lang="en-US" sz="2400" dirty="0" smtClean="0"/>
              <a:t>Local </a:t>
            </a:r>
            <a:r>
              <a:rPr lang="en-US" sz="2400" dirty="0" err="1" smtClean="0"/>
              <a:t>Odontogenic</a:t>
            </a:r>
            <a:endParaRPr lang="en-US" sz="2400" dirty="0" smtClean="0"/>
          </a:p>
          <a:p>
            <a:endParaRPr lang="en-US" dirty="0" smtClean="0"/>
          </a:p>
          <a:p>
            <a:r>
              <a:rPr lang="en-US" sz="2400" dirty="0" smtClean="0"/>
              <a:t>Immune System disorders</a:t>
            </a:r>
          </a:p>
          <a:p>
            <a:endParaRPr lang="en-US" dirty="0" smtClean="0"/>
          </a:p>
          <a:p>
            <a:r>
              <a:rPr lang="en-US" sz="2400" dirty="0" smtClean="0"/>
              <a:t>Cancer(neoplasms)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1371600"/>
            <a:ext cx="2810462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21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45" b="25045"/>
          <a:stretch>
            <a:fillRect/>
          </a:stretch>
        </p:blipFill>
        <p:spPr>
          <a:xfrm>
            <a:off x="1524000" y="228600"/>
            <a:ext cx="5791200" cy="43434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419600"/>
            <a:ext cx="6211888" cy="4905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6800" y="5029200"/>
            <a:ext cx="6211888" cy="15240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Lymphadenopathy occurs when the </a:t>
            </a:r>
            <a:r>
              <a:rPr lang="en-US" sz="2800" dirty="0"/>
              <a:t>l</a:t>
            </a:r>
            <a:r>
              <a:rPr lang="en-US" sz="2800" dirty="0" smtClean="0"/>
              <a:t>ymph nodes respond during an active disease process, such as cancer or infection in a specific region.</a:t>
            </a:r>
          </a:p>
          <a:p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17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7924800" cy="533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			Impact on the patient</a:t>
            </a: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1066800"/>
            <a:ext cx="6934200" cy="5257800"/>
          </a:xfrm>
        </p:spPr>
        <p:txBody>
          <a:bodyPr>
            <a:normAutofit fontScale="475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 smtClean="0"/>
              <a:t>Normally lymph nodes cannot be seen on palpated during an </a:t>
            </a:r>
            <a:r>
              <a:rPr lang="en-US" sz="4000" dirty="0" err="1" smtClean="0"/>
              <a:t>extraoral</a:t>
            </a:r>
            <a:r>
              <a:rPr lang="en-US" sz="4000" dirty="0" smtClean="0"/>
              <a:t> examination of a healthy patient.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3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500" dirty="0" smtClean="0"/>
              <a:t>Lymphadenopathy allows the node to be easily noted during an </a:t>
            </a:r>
            <a:r>
              <a:rPr lang="en-US" sz="4500" dirty="0" err="1" smtClean="0"/>
              <a:t>extraoral</a:t>
            </a:r>
            <a:r>
              <a:rPr lang="en-US" sz="4500" dirty="0" smtClean="0"/>
              <a:t> examination</a:t>
            </a:r>
            <a:r>
              <a:rPr lang="en-US" sz="3300" dirty="0" smtClean="0"/>
              <a:t>.</a:t>
            </a:r>
          </a:p>
          <a:p>
            <a:r>
              <a:rPr lang="en-US" sz="2000" dirty="0" smtClean="0"/>
              <a:t> </a:t>
            </a:r>
            <a:endParaRPr lang="en-US" sz="33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5100" dirty="0" smtClean="0"/>
              <a:t>Changes in consistency from firm to bony hard allow the lymph node to be palpated</a:t>
            </a:r>
            <a:r>
              <a:rPr lang="en-US" sz="33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5100" dirty="0" smtClean="0"/>
              <a:t>Palpation may be painful.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5100" dirty="0" smtClean="0"/>
              <a:t>Lymph nodes can become fixed and attached to the surrounding tissue.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5100" dirty="0" smtClean="0"/>
              <a:t>Finally Lymphadenopathy plays a role of indicating that the patient has a developmental disturbance/abnormality</a:t>
            </a:r>
            <a:r>
              <a:rPr lang="en-US" sz="2000" dirty="0" smtClean="0"/>
              <a:t>..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49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" r="256"/>
          <a:stretch>
            <a:fillRect/>
          </a:stretch>
        </p:blipFill>
        <p:spPr>
          <a:xfrm>
            <a:off x="1326575" y="228601"/>
            <a:ext cx="6979225" cy="3810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38600"/>
            <a:ext cx="5486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Lymphadenopathy can also occur in the intraoral </a:t>
            </a:r>
            <a:r>
              <a:rPr lang="en-US" dirty="0" err="1" smtClean="0"/>
              <a:t>tonsillar</a:t>
            </a:r>
            <a:r>
              <a:rPr lang="en-US" dirty="0" smtClean="0"/>
              <a:t> tissue.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7" y="4648200"/>
            <a:ext cx="6491903" cy="1828800"/>
          </a:xfrm>
        </p:spPr>
        <p:txBody>
          <a:bodyPr>
            <a:normAutofit fontScale="925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Tissue enlargement can be inspected during intraoral examination.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When intraoral  tonsils are palpated they are tender.</a:t>
            </a:r>
          </a:p>
          <a:p>
            <a:endParaRPr lang="en-US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A big concern to the patient is airway obstruction , which could further lead to infection of </a:t>
            </a:r>
            <a:r>
              <a:rPr lang="en-US" sz="1800" dirty="0" err="1" smtClean="0"/>
              <a:t>tonsillar</a:t>
            </a:r>
            <a:r>
              <a:rPr lang="en-US" sz="1800" dirty="0" smtClean="0"/>
              <a:t> tissue.</a:t>
            </a:r>
          </a:p>
        </p:txBody>
      </p:sp>
    </p:spTree>
    <p:extLst>
      <p:ext uri="{BB962C8B-B14F-4D97-AF65-F5344CB8AC3E}">
        <p14:creationId xmlns:p14="http://schemas.microsoft.com/office/powerpoint/2010/main" val="51386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Dental Professionals must have a clear understanding of the head and neck including the oral cavity.</a:t>
            </a:r>
          </a:p>
          <a:p>
            <a:r>
              <a:rPr lang="en-US" dirty="0" smtClean="0"/>
              <a:t>Identify any abnormalities and pathologies.</a:t>
            </a:r>
          </a:p>
          <a:p>
            <a:r>
              <a:rPr lang="en-US" dirty="0" smtClean="0"/>
              <a:t>May potentially save a patient’s life by encouraging them to seek proper treatment.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Findings should be recorded in the patient record and appropriate referrals should be made when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Lymph nodes are palpable.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Enlargement or infection of intraoral </a:t>
            </a:r>
            <a:r>
              <a:rPr lang="en-US" dirty="0" err="1" smtClean="0"/>
              <a:t>tonsillar</a:t>
            </a:r>
            <a:r>
              <a:rPr lang="en-US" dirty="0" smtClean="0"/>
              <a:t> tissue is observed.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the dental team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82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324</TotalTime>
  <Words>286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Angles</vt:lpstr>
      <vt:lpstr>Lymphadenopathy</vt:lpstr>
      <vt:lpstr>Lymphadenopathy</vt:lpstr>
      <vt:lpstr>Etiology</vt:lpstr>
      <vt:lpstr>PowerPoint Presentation</vt:lpstr>
      <vt:lpstr>   Impact on the patient</vt:lpstr>
      <vt:lpstr>Lymphadenopathy can also occur in the intraoral tonsillar tissue.</vt:lpstr>
      <vt:lpstr>Role of the dental team</vt:lpstr>
    </vt:vector>
  </TitlesOfParts>
  <Company>The City University of New York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Lymphadenopathy</dc:title>
  <dc:creator>Kingsborough Community College</dc:creator>
  <cp:lastModifiedBy>Kingsborough Community College</cp:lastModifiedBy>
  <cp:revision>10</cp:revision>
  <dcterms:created xsi:type="dcterms:W3CDTF">2014-01-21T19:02:33Z</dcterms:created>
  <dcterms:modified xsi:type="dcterms:W3CDTF">2014-01-22T00:27:13Z</dcterms:modified>
</cp:coreProperties>
</file>