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roxima Nova"/>
      <p:regular r:id="rId26"/>
      <p:bold r:id="rId27"/>
      <p:italic r:id="rId28"/>
      <p:boldItalic r:id="rId29"/>
    </p:embeddedFon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regular.fntdata"/><Relationship Id="rId25" Type="http://schemas.openxmlformats.org/officeDocument/2006/relationships/slide" Target="slides/slide20.xml"/><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302e555de_0_1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2302e555de_0_1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CHRISTINA-</a:t>
            </a:r>
            <a:endParaRPr/>
          </a:p>
          <a:p>
            <a:pPr indent="0" lvl="0" marL="0" rtl="0" algn="l">
              <a:spcBef>
                <a:spcPts val="0"/>
              </a:spcBef>
              <a:spcAft>
                <a:spcPts val="0"/>
              </a:spcAft>
              <a:buNone/>
            </a:pPr>
            <a:r>
              <a:rPr lang="en"/>
              <a:t>Third graders are old enough to understand that they should not swallow the mouthrinse which can possibly cause fluoride overdose like fluorosis. This is also an ideal age where they are still young so we can teach them about the importance of fluoride so that they can hopefully develop a healthy habit with the fluoride mouthrinse.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139266ee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2139266ee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HUANAN-  ( Christina–distribute materials out—cups, Listerine, napkins, trash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1. Each student will receive one cup containing the rinse and one napkin</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2. When instructed, students will empty the entire contents of the cup into their mouth</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3. Students will be instructed to swish the solution in their mouths with the lips tightly closed and teeth together (volunteers will listen for the sound of swishing)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4. Students will continuously be reminded that the rinse should not be swallowed (but should be swished between the teeth)</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5. The rinsing will be timed for exactly 60 seconds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6. After 60 seconds, the students will be directed to empty the fluoride solution back into the cup and wipe their mouths with the napkin.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7. Students will be instructed to put the napkin into the cup to absorb the liquid and dispose of the cup in a trash can.</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Faculties are encouraged to rinse with the students. The fluoride rinse helps their teeth, too. Tell the children that they will know they are doing a good job if they can hear themselves swishing. They should sound like a classroom full of washing machines.</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312ccef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312ccef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HUANAN - </a:t>
            </a:r>
            <a:r>
              <a:rPr b="1" lang="en" u="sng"/>
              <a:t>Distrubute supplies out now, follow steps that are written out on previous slide</a:t>
            </a:r>
            <a:endParaRPr b="1" u="sng"/>
          </a:p>
          <a:p>
            <a:pPr indent="0" lvl="0" marL="0" rtl="0" algn="l">
              <a:spcBef>
                <a:spcPts val="1200"/>
              </a:spcBef>
              <a:spcAft>
                <a:spcPts val="0"/>
              </a:spcAft>
              <a:buNone/>
            </a:pPr>
            <a:r>
              <a:rPr lang="en" sz="1200">
                <a:solidFill>
                  <a:schemeClr val="dk1"/>
                </a:solidFill>
                <a:latin typeface="Times New Roman"/>
                <a:ea typeface="Times New Roman"/>
                <a:cs typeface="Times New Roman"/>
                <a:sym typeface="Times New Roman"/>
              </a:rPr>
              <a:t> </a:t>
            </a:r>
            <a:r>
              <a:rPr lang="en" sz="1200">
                <a:solidFill>
                  <a:srgbClr val="202729"/>
                </a:solidFill>
                <a:latin typeface="Times New Roman"/>
                <a:ea typeface="Times New Roman"/>
                <a:cs typeface="Times New Roman"/>
                <a:sym typeface="Times New Roman"/>
              </a:rPr>
              <a:t>Let’s Try All Together! </a:t>
            </a:r>
            <a:r>
              <a:rPr lang="en" sz="1200">
                <a:solidFill>
                  <a:schemeClr val="dk1"/>
                </a:solidFill>
                <a:latin typeface="Times New Roman"/>
                <a:ea typeface="Times New Roman"/>
                <a:cs typeface="Times New Roman"/>
                <a:sym typeface="Times New Roman"/>
              </a:rPr>
              <a:t>DO TIMER ON PHONE</a:t>
            </a:r>
            <a:r>
              <a:rPr b="1" lang="en"/>
              <a:t>–1min</a:t>
            </a:r>
            <a:endParaRPr b="1"/>
          </a:p>
          <a:p>
            <a:pPr indent="0" lvl="0" marL="0" rtl="0" algn="l">
              <a:lnSpc>
                <a:spcPct val="115000"/>
              </a:lnSpc>
              <a:spcBef>
                <a:spcPts val="1200"/>
              </a:spcBef>
              <a:spcAft>
                <a:spcPts val="0"/>
              </a:spcAft>
              <a:buNone/>
            </a:pPr>
            <a:r>
              <a:rPr lang="en" sz="1200">
                <a:solidFill>
                  <a:schemeClr val="dk1"/>
                </a:solidFill>
                <a:latin typeface="Times New Roman"/>
                <a:ea typeface="Times New Roman"/>
                <a:cs typeface="Times New Roman"/>
                <a:sym typeface="Times New Roman"/>
              </a:rPr>
              <a:t>1. Each student will receive one cup containing the rinse and one napkin</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200">
                <a:solidFill>
                  <a:schemeClr val="dk1"/>
                </a:solidFill>
                <a:latin typeface="Times New Roman"/>
                <a:ea typeface="Times New Roman"/>
                <a:cs typeface="Times New Roman"/>
                <a:sym typeface="Times New Roman"/>
              </a:rPr>
              <a:t>2. When instructed, students will empty the entire contents of the cup into their mouth</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200">
                <a:solidFill>
                  <a:schemeClr val="dk1"/>
                </a:solidFill>
                <a:latin typeface="Times New Roman"/>
                <a:ea typeface="Times New Roman"/>
                <a:cs typeface="Times New Roman"/>
                <a:sym typeface="Times New Roman"/>
              </a:rPr>
              <a:t>3. Students will be instructed to swish the solution in their mouths with the lips tightly closed and teeth together (volunteers will listen for the sound of swishing)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200">
                <a:solidFill>
                  <a:schemeClr val="dk1"/>
                </a:solidFill>
                <a:latin typeface="Times New Roman"/>
                <a:ea typeface="Times New Roman"/>
                <a:cs typeface="Times New Roman"/>
                <a:sym typeface="Times New Roman"/>
              </a:rPr>
              <a:t>4. Students will continuously be reminded that the rinse should not be swallowed (but should be vigorously swished between the teeth)</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200">
                <a:solidFill>
                  <a:schemeClr val="dk1"/>
                </a:solidFill>
                <a:latin typeface="Times New Roman"/>
                <a:ea typeface="Times New Roman"/>
                <a:cs typeface="Times New Roman"/>
                <a:sym typeface="Times New Roman"/>
              </a:rPr>
              <a:t>5. The rinsing will be timed for exactly 60 seconds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200">
                <a:solidFill>
                  <a:schemeClr val="dk1"/>
                </a:solidFill>
                <a:latin typeface="Times New Roman"/>
                <a:ea typeface="Times New Roman"/>
                <a:cs typeface="Times New Roman"/>
                <a:sym typeface="Times New Roman"/>
              </a:rPr>
              <a:t>6. After 60 seconds, the students will be directed to empty the fluoride solution back into the cup and wipe their mouths with the napkin.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None/>
            </a:pPr>
            <a:r>
              <a:rPr lang="en" sz="1200">
                <a:solidFill>
                  <a:schemeClr val="dk1"/>
                </a:solidFill>
                <a:latin typeface="Times New Roman"/>
                <a:ea typeface="Times New Roman"/>
                <a:cs typeface="Times New Roman"/>
                <a:sym typeface="Times New Roman"/>
              </a:rPr>
              <a:t>7. Students will be instructed to put the napkin into the cup to absorb the liquid and dispose of the cup in a trash can.</a:t>
            </a:r>
            <a:endParaRPr sz="105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2139266ee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2139266ee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HUANAN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150">
                <a:solidFill>
                  <a:schemeClr val="dk1"/>
                </a:solidFill>
                <a:latin typeface="Times New Roman"/>
                <a:ea typeface="Times New Roman"/>
                <a:cs typeface="Times New Roman"/>
                <a:sym typeface="Times New Roman"/>
              </a:rPr>
              <a:t>The school-based fluoride mouth rinse program is designed to be safe and effective. If a child swallows their portion of the weekly mouth rinse solution, no adverse reaction will occur.</a:t>
            </a:r>
            <a:endParaRPr sz="11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1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We will be taking every precaution to make sure your children are 100% safe</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150">
                <a:solidFill>
                  <a:schemeClr val="dk1"/>
                </a:solidFill>
                <a:latin typeface="Times New Roman"/>
                <a:ea typeface="Times New Roman"/>
                <a:cs typeface="Times New Roman"/>
                <a:sym typeface="Times New Roman"/>
              </a:rPr>
              <a:t>To avoid any accident, Faculty will store the supply of fluoride </a:t>
            </a:r>
            <a:r>
              <a:rPr lang="en" sz="1200">
                <a:solidFill>
                  <a:schemeClr val="dk1"/>
                </a:solidFill>
                <a:latin typeface="Times New Roman"/>
                <a:ea typeface="Times New Roman"/>
                <a:cs typeface="Times New Roman"/>
                <a:sym typeface="Times New Roman"/>
              </a:rPr>
              <a:t>in a locked and secure place</a:t>
            </a:r>
            <a:r>
              <a:rPr lang="en" sz="1150">
                <a:solidFill>
                  <a:schemeClr val="dk1"/>
                </a:solidFill>
                <a:latin typeface="Times New Roman"/>
                <a:ea typeface="Times New Roman"/>
                <a:cs typeface="Times New Roman"/>
                <a:sym typeface="Times New Roman"/>
              </a:rPr>
              <a:t>.</a:t>
            </a:r>
            <a:endParaRPr sz="115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150">
                <a:solidFill>
                  <a:schemeClr val="dk1"/>
                </a:solidFill>
                <a:latin typeface="Times New Roman"/>
                <a:ea typeface="Times New Roman"/>
                <a:cs typeface="Times New Roman"/>
                <a:sym typeface="Times New Roman"/>
              </a:rPr>
              <a:t> Faculty are able to store cups and napkins in a cabinet in the classroom.</a:t>
            </a:r>
            <a:endParaRPr sz="115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150">
                <a:solidFill>
                  <a:schemeClr val="dk1"/>
                </a:solidFill>
                <a:latin typeface="Times New Roman"/>
                <a:ea typeface="Times New Roman"/>
                <a:cs typeface="Times New Roman"/>
                <a:sym typeface="Times New Roman"/>
              </a:rPr>
              <a:t>If a student has an adverse reaction after accidentally swallowing the rinse, faculty will stay calm, and will have the student drink 1-2 glasses of milk, and induce vomiting if needed</a:t>
            </a:r>
            <a:endParaRPr sz="115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150">
                <a:solidFill>
                  <a:schemeClr val="dk1"/>
                </a:solidFill>
                <a:latin typeface="Times New Roman"/>
                <a:ea typeface="Times New Roman"/>
                <a:cs typeface="Times New Roman"/>
                <a:sym typeface="Times New Roman"/>
              </a:rPr>
              <a:t>( If the condition gets worse, take the child </a:t>
            </a:r>
            <a:r>
              <a:rPr lang="en" sz="1050">
                <a:solidFill>
                  <a:srgbClr val="202124"/>
                </a:solidFill>
                <a:highlight>
                  <a:srgbClr val="FFFFFF"/>
                </a:highlight>
                <a:latin typeface="Roboto"/>
                <a:ea typeface="Roboto"/>
                <a:cs typeface="Roboto"/>
                <a:sym typeface="Roboto"/>
              </a:rPr>
              <a:t>immediately</a:t>
            </a:r>
            <a:r>
              <a:rPr lang="en" sz="1150">
                <a:solidFill>
                  <a:schemeClr val="dk1"/>
                </a:solidFill>
                <a:latin typeface="Times New Roman"/>
                <a:ea typeface="Times New Roman"/>
                <a:cs typeface="Times New Roman"/>
                <a:sym typeface="Times New Roman"/>
              </a:rPr>
              <a:t> to the nearest hospital emergency room.)</a:t>
            </a:r>
            <a:endParaRPr/>
          </a:p>
          <a:p>
            <a:pPr indent="0" lvl="0" marL="0" rtl="0" algn="l">
              <a:lnSpc>
                <a:spcPct val="115000"/>
              </a:lnSpc>
              <a:spcBef>
                <a:spcPts val="1200"/>
              </a:spcBef>
              <a:spcAft>
                <a:spcPts val="1200"/>
              </a:spcAft>
              <a:buNone/>
            </a:pPr>
            <a:r>
              <a:t/>
            </a:r>
            <a:endParaRPr sz="105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22ec184bd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22ec184bd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Joanna - </a:t>
            </a:r>
            <a:br>
              <a:rPr lang="en"/>
            </a:br>
            <a:r>
              <a:rPr lang="en"/>
              <a:t>Copy of Permission Slip</a:t>
            </a:r>
            <a:endParaRPr/>
          </a:p>
          <a:p>
            <a:pPr indent="0" lvl="0" marL="0" rtl="0" algn="l">
              <a:spcBef>
                <a:spcPts val="0"/>
              </a:spcBef>
              <a:spcAft>
                <a:spcPts val="0"/>
              </a:spcAft>
              <a:buNone/>
            </a:pPr>
            <a:r>
              <a:rPr lang="en"/>
              <a:t>Obtaining signed parental consent is a critical component to successfully proceed with a school-based rinse program.</a:t>
            </a:r>
            <a:endParaRPr/>
          </a:p>
          <a:p>
            <a:pPr indent="0" lvl="0" marL="0" rtl="0" algn="l">
              <a:spcBef>
                <a:spcPts val="0"/>
              </a:spcBef>
              <a:spcAft>
                <a:spcPts val="0"/>
              </a:spcAft>
              <a:buNone/>
            </a:pPr>
            <a:r>
              <a:rPr lang="en"/>
              <a:t>Child participation is dependent upon this. Once you fill them out we will keep them </a:t>
            </a:r>
            <a:r>
              <a:rPr lang="en"/>
              <a:t>securely stored on file.</a:t>
            </a:r>
            <a:endParaRPr/>
          </a:p>
          <a:p>
            <a:pPr indent="0" lvl="0" marL="0" rtl="0" algn="l">
              <a:spcBef>
                <a:spcPts val="0"/>
              </a:spcBef>
              <a:spcAft>
                <a:spcPts val="0"/>
              </a:spcAft>
              <a:buNone/>
            </a:pPr>
            <a:r>
              <a:rPr lang="en"/>
              <a:t>You can change your mind adn withdraw consent at any time.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22ec184bd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22ec184bd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Joanna - </a:t>
            </a:r>
            <a:endParaRPr/>
          </a:p>
          <a:p>
            <a:pPr indent="0" lvl="0" marL="0" rtl="0" algn="l">
              <a:spcBef>
                <a:spcPts val="0"/>
              </a:spcBef>
              <a:spcAft>
                <a:spcPts val="0"/>
              </a:spcAft>
              <a:buNone/>
            </a:pPr>
            <a:r>
              <a:rPr lang="en"/>
              <a:t>Parent Questionaire</a:t>
            </a:r>
            <a:br>
              <a:rPr lang="en"/>
            </a:br>
            <a:r>
              <a:rPr lang="en"/>
              <a:t>We wanted to include this survey for a few reasons - to enable you to start thinking more about your childs oral health in different ways and to get a better sense of our school populations oral health. Feel free to share as much or nothing in the space provided.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2f72eda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2f72eda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 - </a:t>
            </a:r>
            <a:br>
              <a:rPr lang="en"/>
            </a:br>
            <a:r>
              <a:rPr lang="en"/>
              <a:t>Avoid eating dairy because </a:t>
            </a:r>
            <a:r>
              <a:rPr lang="en" sz="1800">
                <a:solidFill>
                  <a:srgbClr val="4BA173"/>
                </a:solidFill>
                <a:latin typeface="Proxima Nova"/>
                <a:ea typeface="Proxima Nova"/>
                <a:cs typeface="Proxima Nova"/>
                <a:sym typeface="Proxima Nova"/>
              </a:rPr>
              <a:t> </a:t>
            </a:r>
            <a:r>
              <a:rPr lang="en">
                <a:solidFill>
                  <a:schemeClr val="dk1"/>
                </a:solidFill>
                <a:latin typeface="Proxima Nova"/>
                <a:ea typeface="Proxima Nova"/>
                <a:cs typeface="Proxima Nova"/>
                <a:sym typeface="Proxima Nova"/>
              </a:rPr>
              <a:t>these products will bind with fluoride, and prevent its fully absorption.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rPr lang="en">
                <a:solidFill>
                  <a:schemeClr val="dk1"/>
                </a:solidFill>
                <a:latin typeface="Proxima Nova"/>
                <a:ea typeface="Proxima Nova"/>
                <a:cs typeface="Proxima Nova"/>
                <a:sym typeface="Proxima Nova"/>
              </a:rPr>
              <a:t>Children will not rinse, eat, or drink for 30 minutes so that the fluoride has the appropriate time to absorb into the enamel.</a:t>
            </a:r>
            <a:endParaRPr>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We will be continuously monitoring the children to make sure this does not occur.</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139266ee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2139266ee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a:t>
            </a:r>
            <a:endParaRPr/>
          </a:p>
          <a:p>
            <a:pPr indent="0" lvl="0" marL="0" rtl="0" algn="l">
              <a:spcBef>
                <a:spcPts val="0"/>
              </a:spcBef>
              <a:spcAft>
                <a:spcPts val="0"/>
              </a:spcAft>
              <a:buNone/>
            </a:pPr>
            <a:r>
              <a:rPr lang="en"/>
              <a:t>O</a:t>
            </a:r>
            <a:r>
              <a:rPr lang="en"/>
              <a:t>ur main goal is to reduce the risk of caries in third graders by introducing them to a 0.2% sodium fluoride rinse once per week. There is no downside.</a:t>
            </a:r>
            <a:endParaRPr/>
          </a:p>
          <a:p>
            <a:pPr indent="0" lvl="0" marL="0" rtl="0" algn="l">
              <a:spcBef>
                <a:spcPts val="0"/>
              </a:spcBef>
              <a:spcAft>
                <a:spcPts val="0"/>
              </a:spcAft>
              <a:buNone/>
            </a:pPr>
            <a:r>
              <a:rPr lang="en" sz="1200">
                <a:solidFill>
                  <a:srgbClr val="313131"/>
                </a:solidFill>
                <a:highlight>
                  <a:srgbClr val="FFFFFF"/>
                </a:highlight>
              </a:rPr>
              <a:t>This program helps improve the dental health of your child, but please be aware it will not take the place of regular dental checkups and proper oral care at home.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2139266ee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2139266ee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200">
                <a:solidFill>
                  <a:schemeClr val="dk1"/>
                </a:solidFill>
                <a:latin typeface="Times New Roman"/>
                <a:ea typeface="Times New Roman"/>
                <a:cs typeface="Times New Roman"/>
                <a:sym typeface="Times New Roman"/>
              </a:rPr>
              <a:t>Dan - </a:t>
            </a:r>
            <a:br>
              <a:rPr lang="en" sz="1200">
                <a:solidFill>
                  <a:schemeClr val="dk1"/>
                </a:solidFill>
                <a:latin typeface="Times New Roman"/>
                <a:ea typeface="Times New Roman"/>
                <a:cs typeface="Times New Roman"/>
                <a:sym typeface="Times New Roman"/>
              </a:rPr>
            </a:br>
            <a:r>
              <a:rPr lang="en" sz="1200">
                <a:solidFill>
                  <a:schemeClr val="dk1"/>
                </a:solidFill>
                <a:latin typeface="Times New Roman"/>
                <a:ea typeface="Times New Roman"/>
                <a:cs typeface="Times New Roman"/>
                <a:sym typeface="Times New Roman"/>
              </a:rPr>
              <a:t>Alternative option includes uses </a:t>
            </a:r>
            <a:r>
              <a:rPr lang="en" sz="1200">
                <a:solidFill>
                  <a:schemeClr val="dk1"/>
                </a:solidFill>
                <a:latin typeface="Times New Roman"/>
                <a:ea typeface="Times New Roman"/>
                <a:cs typeface="Times New Roman"/>
                <a:sym typeface="Times New Roman"/>
              </a:rPr>
              <a:t>0.02% sodium fluoride rinse twice daily after brushing </a:t>
            </a:r>
            <a:endParaRPr sz="12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a:t>How to use mouthrinse</a:t>
            </a:r>
            <a:endParaRPr/>
          </a:p>
          <a:p>
            <a:pPr indent="0" lvl="0" marL="0" rtl="0" algn="l">
              <a:spcBef>
                <a:spcPts val="1200"/>
              </a:spcBef>
              <a:spcAft>
                <a:spcPts val="0"/>
              </a:spcAft>
              <a:buNone/>
            </a:pPr>
            <a:r>
              <a:rPr lang="en" sz="1200">
                <a:solidFill>
                  <a:schemeClr val="dk1"/>
                </a:solidFill>
                <a:highlight>
                  <a:srgbClr val="FFFFFF"/>
                </a:highlight>
              </a:rPr>
              <a:t>1.Pour 10 milliliters (2 teaspoons) of LISTERINE fluoride rinse into a cup.</a:t>
            </a:r>
            <a:endParaRPr sz="1200">
              <a:solidFill>
                <a:schemeClr val="dk1"/>
              </a:solidFill>
              <a:highlight>
                <a:srgbClr val="FFFFFF"/>
              </a:highlight>
            </a:endParaRPr>
          </a:p>
          <a:p>
            <a:pPr indent="0" lvl="0" marL="0" rtl="0" algn="l">
              <a:spcBef>
                <a:spcPts val="0"/>
              </a:spcBef>
              <a:spcAft>
                <a:spcPts val="0"/>
              </a:spcAft>
              <a:buNone/>
            </a:pPr>
            <a:r>
              <a:rPr lang="en" sz="1200">
                <a:solidFill>
                  <a:schemeClr val="dk1"/>
                </a:solidFill>
                <a:highlight>
                  <a:srgbClr val="FFFFFF"/>
                </a:highlight>
              </a:rPr>
              <a:t>2.Empty the cup into your mouth. Don’t dilute the solution with water.</a:t>
            </a:r>
            <a:endParaRPr sz="1200">
              <a:solidFill>
                <a:schemeClr val="dk1"/>
              </a:solidFill>
              <a:highlight>
                <a:srgbClr val="FFFFFF"/>
              </a:highlight>
            </a:endParaRPr>
          </a:p>
          <a:p>
            <a:pPr indent="0" lvl="0" marL="0" rtl="0" algn="l">
              <a:spcBef>
                <a:spcPts val="0"/>
              </a:spcBef>
              <a:spcAft>
                <a:spcPts val="0"/>
              </a:spcAft>
              <a:buNone/>
            </a:pPr>
            <a:r>
              <a:rPr lang="en" sz="1200">
                <a:solidFill>
                  <a:schemeClr val="dk1"/>
                </a:solidFill>
                <a:highlight>
                  <a:srgbClr val="FFFFFF"/>
                </a:highlight>
              </a:rPr>
              <a:t>3.Swish for a full 60 seconds (try counting to 60 in your head or using a stopwatch). Don’t worry if you can’t get to 60 seconds the first time – it gets easier each time you try.</a:t>
            </a:r>
            <a:endParaRPr sz="1200">
              <a:solidFill>
                <a:schemeClr val="dk1"/>
              </a:solidFill>
              <a:highlight>
                <a:srgbClr val="FFFFFF"/>
              </a:highlight>
            </a:endParaRPr>
          </a:p>
          <a:p>
            <a:pPr indent="0" lvl="0" marL="0" rtl="0" algn="l">
              <a:spcBef>
                <a:spcPts val="0"/>
              </a:spcBef>
              <a:spcAft>
                <a:spcPts val="0"/>
              </a:spcAft>
              <a:buNone/>
            </a:pPr>
            <a:r>
              <a:rPr lang="en" sz="1200">
                <a:solidFill>
                  <a:schemeClr val="dk1"/>
                </a:solidFill>
                <a:highlight>
                  <a:srgbClr val="FFFFFF"/>
                </a:highlight>
              </a:rPr>
              <a:t>4.During rinsing, gargle in your mouth.</a:t>
            </a:r>
            <a:endParaRPr sz="1200">
              <a:solidFill>
                <a:schemeClr val="dk1"/>
              </a:solidFill>
              <a:highlight>
                <a:srgbClr val="FFFFFF"/>
              </a:highlight>
            </a:endParaRPr>
          </a:p>
          <a:p>
            <a:pPr indent="0" lvl="0" marL="0" rtl="0" algn="l">
              <a:spcBef>
                <a:spcPts val="0"/>
              </a:spcBef>
              <a:spcAft>
                <a:spcPts val="0"/>
              </a:spcAft>
              <a:buNone/>
            </a:pPr>
            <a:r>
              <a:rPr lang="en" sz="1200">
                <a:solidFill>
                  <a:schemeClr val="dk1"/>
                </a:solidFill>
                <a:highlight>
                  <a:srgbClr val="FFFFFF"/>
                </a:highlight>
              </a:rPr>
              <a:t>5.Spit the solution out in the sink.</a:t>
            </a:r>
            <a:endParaRPr sz="1200">
              <a:solidFill>
                <a:schemeClr val="dk1"/>
              </a:solidFill>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2139266ee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2139266ee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2302e555de_0_1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2302e555de_0_1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Proxima Nova"/>
                <a:ea typeface="Proxima Nova"/>
                <a:cs typeface="Proxima Nova"/>
                <a:sym typeface="Proxima Nova"/>
              </a:rPr>
              <a:t>TAYA-Raise your hand…</a:t>
            </a:r>
            <a:br>
              <a:rPr lang="en">
                <a:solidFill>
                  <a:schemeClr val="dk1"/>
                </a:solidFill>
                <a:latin typeface="Proxima Nova"/>
                <a:ea typeface="Proxima Nova"/>
                <a:cs typeface="Proxima Nova"/>
                <a:sym typeface="Proxima Nova"/>
              </a:rPr>
            </a:br>
            <a:r>
              <a:rPr lang="en">
                <a:solidFill>
                  <a:schemeClr val="dk1"/>
                </a:solidFill>
                <a:latin typeface="Proxima Nova"/>
                <a:ea typeface="Proxima Nova"/>
                <a:cs typeface="Proxima Nova"/>
                <a:sym typeface="Proxima Nova"/>
              </a:rPr>
              <a:t>Who knows what fluoride is?</a:t>
            </a:r>
            <a:br>
              <a:rPr lang="en">
                <a:solidFill>
                  <a:schemeClr val="dk1"/>
                </a:solidFill>
                <a:latin typeface="Proxima Nova"/>
                <a:ea typeface="Proxima Nova"/>
                <a:cs typeface="Proxima Nova"/>
                <a:sym typeface="Proxima Nova"/>
              </a:rPr>
            </a:br>
            <a:r>
              <a:rPr lang="en">
                <a:solidFill>
                  <a:schemeClr val="dk1"/>
                </a:solidFill>
                <a:latin typeface="Proxima Nova"/>
                <a:ea typeface="Proxima Nova"/>
                <a:cs typeface="Proxima Nova"/>
                <a:sym typeface="Proxima Nova"/>
              </a:rPr>
              <a:t>Does anyone know whether we live in a fluoridated or non-fluoridated water community?</a:t>
            </a:r>
            <a:br>
              <a:rPr lang="en">
                <a:solidFill>
                  <a:schemeClr val="dk1"/>
                </a:solidFill>
                <a:latin typeface="Proxima Nova"/>
                <a:ea typeface="Proxima Nova"/>
                <a:cs typeface="Proxima Nova"/>
                <a:sym typeface="Proxima Nova"/>
              </a:rPr>
            </a:br>
            <a:r>
              <a:rPr lang="en">
                <a:solidFill>
                  <a:schemeClr val="dk1"/>
                </a:solidFill>
                <a:latin typeface="Proxima Nova"/>
                <a:ea typeface="Proxima Nova"/>
                <a:cs typeface="Proxima Nova"/>
                <a:sym typeface="Proxima Nova"/>
              </a:rPr>
              <a:t>Does everyone here want their child to experience fewer cavities and have great oral health?</a:t>
            </a:r>
            <a:endParaRPr>
              <a:solidFill>
                <a:schemeClr val="dk1"/>
              </a:solidFill>
              <a:latin typeface="Proxima Nova"/>
              <a:ea typeface="Proxima Nova"/>
              <a:cs typeface="Proxima Nova"/>
              <a:sym typeface="Proxima Nova"/>
            </a:endParaRPr>
          </a:p>
          <a:p>
            <a:pPr indent="0" lvl="0" marL="0" rtl="0" algn="l">
              <a:lnSpc>
                <a:spcPct val="115000"/>
              </a:lnSpc>
              <a:spcBef>
                <a:spcPts val="1200"/>
              </a:spcBef>
              <a:spcAft>
                <a:spcPts val="0"/>
              </a:spcAft>
              <a:buNone/>
            </a:pPr>
            <a:r>
              <a:rPr lang="en">
                <a:solidFill>
                  <a:schemeClr val="dk1"/>
                </a:solidFill>
                <a:latin typeface="Proxima Nova"/>
                <a:ea typeface="Proxima Nova"/>
                <a:cs typeface="Proxima Nova"/>
                <a:sym typeface="Proxima Nova"/>
              </a:rPr>
              <a:t>Have any of your kids missed school bc of a dentist appt</a:t>
            </a:r>
            <a:endParaRPr>
              <a:solidFill>
                <a:schemeClr val="dk1"/>
              </a:solidFill>
              <a:latin typeface="Proxima Nova"/>
              <a:ea typeface="Proxima Nova"/>
              <a:cs typeface="Proxima Nova"/>
              <a:sym typeface="Proxima Nova"/>
            </a:endParaRPr>
          </a:p>
          <a:p>
            <a:pPr indent="0" lvl="0" marL="0" rtl="0" algn="l">
              <a:lnSpc>
                <a:spcPct val="115000"/>
              </a:lnSpc>
              <a:spcBef>
                <a:spcPts val="1200"/>
              </a:spcBef>
              <a:spcAft>
                <a:spcPts val="1200"/>
              </a:spcAft>
              <a:buClr>
                <a:schemeClr val="dk1"/>
              </a:buClr>
              <a:buSzPts val="1100"/>
              <a:buFont typeface="Arial"/>
              <a:buNone/>
            </a:pPr>
            <a:r>
              <a:rPr b="1" lang="en">
                <a:solidFill>
                  <a:schemeClr val="dk1"/>
                </a:solidFill>
                <a:latin typeface="Proxima Nova"/>
                <a:ea typeface="Proxima Nova"/>
                <a:cs typeface="Proxima Nova"/>
                <a:sym typeface="Proxima Nova"/>
              </a:rPr>
              <a:t>ARE THERE MORE QS WE SHOULD ASK</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2ee3703c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22ee3703c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209410e3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209410e3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TAYA-</a:t>
            </a:r>
            <a:r>
              <a:rPr lang="en" sz="1200">
                <a:solidFill>
                  <a:schemeClr val="dk1"/>
                </a:solidFill>
                <a:latin typeface="Times New Roman"/>
                <a:ea typeface="Times New Roman"/>
                <a:cs typeface="Times New Roman"/>
                <a:sym typeface="Times New Roman"/>
              </a:rPr>
              <a:t>Early childhood caries (ECC) can impact around 60 to 90% of children around the world.</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Teeth are most prone to caries after eruption from ages 2-5 for baby teeth and early teenage years for permanent teeth. </a:t>
            </a:r>
            <a:endParaRPr sz="1200">
              <a:solidFill>
                <a:schemeClr val="dk1"/>
              </a:solidFill>
              <a:latin typeface="Times New Roman"/>
              <a:ea typeface="Times New Roman"/>
              <a:cs typeface="Times New Roman"/>
              <a:sym typeface="Times New Roman"/>
            </a:endParaRPr>
          </a:p>
          <a:p>
            <a:pPr indent="0" lvl="0" marL="0" rtl="0" algn="l">
              <a:lnSpc>
                <a:spcPct val="95000"/>
              </a:lnSpc>
              <a:spcBef>
                <a:spcPts val="1200"/>
              </a:spcBef>
              <a:spcAft>
                <a:spcPts val="1200"/>
              </a:spcAft>
              <a:buNone/>
            </a:pPr>
            <a:r>
              <a:rPr lang="en" sz="1200">
                <a:solidFill>
                  <a:schemeClr val="dk1"/>
                </a:solidFill>
                <a:latin typeface="Proxima Nova"/>
                <a:ea typeface="Proxima Nova"/>
                <a:cs typeface="Proxima Nova"/>
                <a:sym typeface="Proxima Nova"/>
              </a:rPr>
              <a:t>Children with ECC have the potential to be underweight and can demonstrate failure to thrive</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22ec184bd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22ec184bd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TAYA-As we mentioned, d</a:t>
            </a:r>
            <a:r>
              <a:rPr lang="en" sz="1200">
                <a:solidFill>
                  <a:schemeClr val="dk1"/>
                </a:solidFill>
                <a:latin typeface="Times New Roman"/>
                <a:ea typeface="Times New Roman"/>
                <a:cs typeface="Times New Roman"/>
                <a:sym typeface="Times New Roman"/>
              </a:rPr>
              <a:t>ental caries is one of the most prevalent oral cavity diseases that affects people of all ages, and ECC effects young children.</a:t>
            </a:r>
            <a:br>
              <a:rPr lang="en" sz="1200">
                <a:solidFill>
                  <a:schemeClr val="dk1"/>
                </a:solidFill>
                <a:latin typeface="Times New Roman"/>
                <a:ea typeface="Times New Roman"/>
                <a:cs typeface="Times New Roman"/>
                <a:sym typeface="Times New Roman"/>
              </a:rPr>
            </a:br>
            <a:r>
              <a:rPr lang="en" sz="1200">
                <a:solidFill>
                  <a:schemeClr val="dk1"/>
                </a:solidFill>
                <a:latin typeface="Times New Roman"/>
                <a:ea typeface="Times New Roman"/>
                <a:cs typeface="Times New Roman"/>
                <a:sym typeface="Times New Roman"/>
              </a:rPr>
              <a:t>It is an irreversible disease characterized by demineralization of the inorganic portion of the enamel or dentin.</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120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IT AFFECTS DA TOP TEEEF</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2302e555de_0_1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2302e555de_0_1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EMILY-As parents, I’m sure some of your children have already </a:t>
            </a:r>
            <a:r>
              <a:rPr lang="en"/>
              <a:t>experienced</a:t>
            </a:r>
            <a:r>
              <a:rPr lang="en"/>
              <a:t> cavities, and we know this is not </a:t>
            </a:r>
            <a:r>
              <a:rPr lang="en"/>
              <a:t>desirable</a:t>
            </a:r>
            <a:r>
              <a:rPr lang="en"/>
              <a:t> for so many reasons.</a:t>
            </a:r>
            <a:br>
              <a:rPr lang="en"/>
            </a:br>
            <a:r>
              <a:rPr lang="en"/>
              <a:t>What can we do to help prevent more cavities from occurring and help your child receive the best oral health?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2302e555de_0_1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2302e555de_0_1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616161"/>
                </a:solidFill>
                <a:latin typeface="Proxima Nova"/>
                <a:ea typeface="Proxima Nova"/>
                <a:cs typeface="Proxima Nova"/>
                <a:sym typeface="Proxima Nova"/>
              </a:rPr>
              <a:t>EMILY-A non fluoridated community is an area that does not have added fluoride into the </a:t>
            </a:r>
            <a:r>
              <a:rPr lang="en" sz="1300">
                <a:solidFill>
                  <a:srgbClr val="616161"/>
                </a:solidFill>
                <a:latin typeface="Proxima Nova"/>
                <a:ea typeface="Proxima Nova"/>
                <a:cs typeface="Proxima Nova"/>
                <a:sym typeface="Proxima Nova"/>
              </a:rPr>
              <a:t>community</a:t>
            </a:r>
            <a:r>
              <a:rPr lang="en" sz="1300">
                <a:solidFill>
                  <a:srgbClr val="616161"/>
                </a:solidFill>
                <a:latin typeface="Proxima Nova"/>
                <a:ea typeface="Proxima Nova"/>
                <a:cs typeface="Proxima Nova"/>
                <a:sym typeface="Proxima Nova"/>
              </a:rPr>
              <a:t> water system. Although almost all water contain fluoride, since fluoride is a mineral existed in the </a:t>
            </a:r>
            <a:r>
              <a:rPr lang="en" sz="1300">
                <a:solidFill>
                  <a:srgbClr val="616161"/>
                </a:solidFill>
                <a:latin typeface="Proxima Nova"/>
                <a:ea typeface="Proxima Nova"/>
                <a:cs typeface="Proxima Nova"/>
                <a:sym typeface="Proxima Nova"/>
              </a:rPr>
              <a:t>natural</a:t>
            </a:r>
            <a:r>
              <a:rPr lang="en" sz="1300">
                <a:solidFill>
                  <a:srgbClr val="616161"/>
                </a:solidFill>
                <a:latin typeface="Proxima Nova"/>
                <a:ea typeface="Proxima Nova"/>
                <a:cs typeface="Proxima Nova"/>
                <a:sym typeface="Proxima Nova"/>
              </a:rPr>
              <a:t> and release from rocks into soil, water, and air.</a:t>
            </a:r>
            <a:endParaRPr sz="1700">
              <a:solidFill>
                <a:srgbClr val="616161"/>
              </a:solidFill>
              <a:latin typeface="Proxima Nova"/>
              <a:ea typeface="Proxima Nova"/>
              <a:cs typeface="Proxima Nova"/>
              <a:sym typeface="Proxima Nova"/>
            </a:endParaRPr>
          </a:p>
          <a:p>
            <a:pPr indent="0" lvl="0" marL="0" rtl="0" algn="l">
              <a:lnSpc>
                <a:spcPct val="115000"/>
              </a:lnSpc>
              <a:spcBef>
                <a:spcPts val="1200"/>
              </a:spcBef>
              <a:spcAft>
                <a:spcPts val="0"/>
              </a:spcAft>
              <a:buNone/>
            </a:pPr>
            <a:r>
              <a:rPr lang="en" sz="1300">
                <a:solidFill>
                  <a:srgbClr val="616161"/>
                </a:solidFill>
                <a:latin typeface="Proxima Nova"/>
                <a:ea typeface="Proxima Nova"/>
                <a:cs typeface="Proxima Nova"/>
                <a:sym typeface="Proxima Nova"/>
              </a:rPr>
              <a:t>This is relevant to you because d</a:t>
            </a:r>
            <a:r>
              <a:rPr lang="en" sz="1300">
                <a:solidFill>
                  <a:srgbClr val="616161"/>
                </a:solidFill>
                <a:latin typeface="Proxima Nova"/>
                <a:ea typeface="Proxima Nova"/>
                <a:cs typeface="Proxima Nova"/>
                <a:sym typeface="Proxima Nova"/>
              </a:rPr>
              <a:t>ental visits is one of the reasons students lose school hours. It is also expensive and time consuming for you.</a:t>
            </a:r>
            <a:endParaRPr sz="1300">
              <a:solidFill>
                <a:srgbClr val="616161"/>
              </a:solidFill>
              <a:latin typeface="Proxima Nova"/>
              <a:ea typeface="Proxima Nova"/>
              <a:cs typeface="Proxima Nova"/>
              <a:sym typeface="Proxima Nova"/>
            </a:endParaRPr>
          </a:p>
          <a:p>
            <a:pPr indent="0" lvl="0" marL="0" rtl="0" algn="l">
              <a:lnSpc>
                <a:spcPct val="115000"/>
              </a:lnSpc>
              <a:spcBef>
                <a:spcPts val="1200"/>
              </a:spcBef>
              <a:spcAft>
                <a:spcPts val="1200"/>
              </a:spcAft>
              <a:buClr>
                <a:schemeClr val="dk1"/>
              </a:buClr>
              <a:buSzPts val="1100"/>
              <a:buFont typeface="Arial"/>
              <a:buNone/>
            </a:pPr>
            <a:r>
              <a:rPr lang="en" sz="1300">
                <a:solidFill>
                  <a:srgbClr val="616161"/>
                </a:solidFill>
                <a:latin typeface="Proxima Nova"/>
                <a:ea typeface="Proxima Nova"/>
                <a:cs typeface="Proxima Nova"/>
                <a:sym typeface="Proxima Nova"/>
              </a:rPr>
              <a:t>How do our children get fluoride then? HINT LISTEN TO THE NEXT SLIDE TO FIND OUT :)</a:t>
            </a:r>
            <a:endParaRPr sz="1300">
              <a:solidFill>
                <a:srgbClr val="616161"/>
              </a:solidFill>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139266e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139266e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EMILY -</a:t>
            </a:r>
            <a:endParaRPr sz="22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Fluoride is the most effective method of decay prevention. </a:t>
            </a:r>
            <a:endParaRPr sz="14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The concentration of fluoride in oral rinse is safe and beneficial for your child’s oral health. It helps to prevent demineralization and to enhance remineralization in a number of ways. The rate at which an acid solution dissolves tooth enamel is decreased by fluoride. </a:t>
            </a:r>
            <a:endParaRPr sz="14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120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09410e30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209410e30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595959"/>
                </a:solidFill>
              </a:rPr>
              <a:t>CHRISTINA- 3rd graders are normally 8-9 years old so they fit into in the last portion of the table. [read off the last part of the table]</a:t>
            </a:r>
            <a:endParaRPr>
              <a:solidFill>
                <a:srgbClr val="595959"/>
              </a:solidFill>
            </a:endParaRPr>
          </a:p>
          <a:p>
            <a:pPr indent="0" lvl="0" marL="0" rtl="0" algn="l">
              <a:lnSpc>
                <a:spcPct val="115000"/>
              </a:lnSpc>
              <a:spcBef>
                <a:spcPts val="1200"/>
              </a:spcBef>
              <a:spcAft>
                <a:spcPts val="1200"/>
              </a:spcAft>
              <a:buNone/>
            </a:pPr>
            <a:r>
              <a:rPr lang="en">
                <a:solidFill>
                  <a:srgbClr val="595959"/>
                </a:solidFill>
              </a:rPr>
              <a:t>The fluoride concentration is allowed to be up to 4.5 times the optimal amount of 0.7ppm to compensate for fewer number of days in the school year. Because Massapequa, the city that we will be doing our program at is a non-fluoridated community, it is important for us to have the students get as much fluoride as possible while they are in school and hopefully help them develop habits that they can attain while they are at home. </a:t>
            </a:r>
            <a:endParaRPr>
              <a:solidFill>
                <a:srgbClr val="595959"/>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302e555de_0_1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302e555de_0_1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CHRISTINA- </a:t>
            </a:r>
            <a:endParaRPr/>
          </a:p>
          <a:p>
            <a:pPr indent="0" lvl="0" marL="0" rtl="0" algn="l">
              <a:spcBef>
                <a:spcPts val="0"/>
              </a:spcBef>
              <a:spcAft>
                <a:spcPts val="0"/>
              </a:spcAft>
              <a:buNone/>
            </a:pPr>
            <a:r>
              <a:rPr lang="en"/>
              <a:t>Using mouthrinse one times per week is all it takes to help prevent cavities from occurring in your child. By having them do fluoride rinse, it will compensate for the times that they are not in school and they can do the rinse at home. The rinse is easy to do and very affordable. This will help promote remineralization.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drive.google.com/file/d/11KVjO37egOXxmPUyS9Ft4T8j6IDXDTDC/view" TargetMode="External"/><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Fluoride</a:t>
            </a:r>
            <a:r>
              <a:rPr lang="en"/>
              <a:t> For All!</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lang="en"/>
              <a:t>Introducing A Fluoride Oral Rinse Program to Third Graders in </a:t>
            </a:r>
            <a:r>
              <a:rPr lang="en"/>
              <a:t>Massapequa,</a:t>
            </a:r>
            <a:r>
              <a:rPr lang="en"/>
              <a:t> NY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117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Why Third Graders?</a:t>
            </a:r>
            <a:endParaRPr/>
          </a:p>
        </p:txBody>
      </p:sp>
      <p:sp>
        <p:nvSpPr>
          <p:cNvPr id="121" name="Google Shape;121;p22"/>
          <p:cNvSpPr txBox="1"/>
          <p:nvPr>
            <p:ph idx="1" type="body"/>
          </p:nvPr>
        </p:nvSpPr>
        <p:spPr>
          <a:xfrm>
            <a:off x="311700" y="849600"/>
            <a:ext cx="8314500" cy="2729400"/>
          </a:xfrm>
          <a:prstGeom prst="rect">
            <a:avLst/>
          </a:prstGeom>
        </p:spPr>
        <p:txBody>
          <a:bodyPr anchorCtr="0" anchor="t" bIns="91425" lIns="91425" spcFirstLastPara="1" rIns="91425" wrap="square" tIns="91425">
            <a:normAutofit/>
          </a:bodyPr>
          <a:lstStyle/>
          <a:p>
            <a:pPr indent="-367665" lvl="0" marL="457200" rtl="0" algn="l">
              <a:lnSpc>
                <a:spcPct val="95000"/>
              </a:lnSpc>
              <a:spcBef>
                <a:spcPts val="0"/>
              </a:spcBef>
              <a:spcAft>
                <a:spcPts val="0"/>
              </a:spcAft>
              <a:buClr>
                <a:schemeClr val="dk2"/>
              </a:buClr>
              <a:buSzPts val="2190"/>
              <a:buChar char="●"/>
            </a:pPr>
            <a:r>
              <a:rPr lang="en" sz="2190">
                <a:solidFill>
                  <a:schemeClr val="dk2"/>
                </a:solidFill>
              </a:rPr>
              <a:t>Third graders are at an </a:t>
            </a:r>
            <a:r>
              <a:rPr b="1" lang="en" sz="2190">
                <a:solidFill>
                  <a:schemeClr val="dk2"/>
                </a:solidFill>
              </a:rPr>
              <a:t>ideal age to begin forming meaningful oral health habits!</a:t>
            </a:r>
            <a:endParaRPr b="1" sz="2190">
              <a:solidFill>
                <a:schemeClr val="dk2"/>
              </a:solidFill>
            </a:endParaRPr>
          </a:p>
          <a:p>
            <a:pPr indent="-367665" lvl="0" marL="457200" rtl="0" algn="l">
              <a:lnSpc>
                <a:spcPct val="95000"/>
              </a:lnSpc>
              <a:spcBef>
                <a:spcPts val="0"/>
              </a:spcBef>
              <a:spcAft>
                <a:spcPts val="0"/>
              </a:spcAft>
              <a:buClr>
                <a:schemeClr val="dk2"/>
              </a:buClr>
              <a:buSzPts val="2190"/>
              <a:buChar char="●"/>
            </a:pPr>
            <a:r>
              <a:rPr lang="en" sz="2190">
                <a:solidFill>
                  <a:schemeClr val="dk2"/>
                </a:solidFill>
              </a:rPr>
              <a:t>Help them learn how to form a healthy routine</a:t>
            </a:r>
            <a:endParaRPr sz="2190">
              <a:solidFill>
                <a:schemeClr val="dk2"/>
              </a:solidFill>
            </a:endParaRPr>
          </a:p>
          <a:p>
            <a:pPr indent="-367665" lvl="0" marL="457200" rtl="0" algn="l">
              <a:lnSpc>
                <a:spcPct val="95000"/>
              </a:lnSpc>
              <a:spcBef>
                <a:spcPts val="0"/>
              </a:spcBef>
              <a:spcAft>
                <a:spcPts val="0"/>
              </a:spcAft>
              <a:buClr>
                <a:schemeClr val="dk2"/>
              </a:buClr>
              <a:buSzPts val="2190"/>
              <a:buChar char="●"/>
            </a:pPr>
            <a:r>
              <a:rPr lang="en" sz="2190">
                <a:solidFill>
                  <a:schemeClr val="dk2"/>
                </a:solidFill>
              </a:rPr>
              <a:t>Improve their oral health for the long haul!</a:t>
            </a:r>
            <a:endParaRPr sz="2190">
              <a:solidFill>
                <a:schemeClr val="dk2"/>
              </a:solidFill>
            </a:endParaRPr>
          </a:p>
          <a:p>
            <a:pPr indent="0" lvl="0" marL="457200" rtl="0" algn="l">
              <a:lnSpc>
                <a:spcPct val="95000"/>
              </a:lnSpc>
              <a:spcBef>
                <a:spcPts val="1200"/>
              </a:spcBef>
              <a:spcAft>
                <a:spcPts val="1200"/>
              </a:spcAft>
              <a:buNone/>
            </a:pPr>
            <a:r>
              <a:t/>
            </a:r>
            <a:endParaRPr sz="2190">
              <a:solidFill>
                <a:schemeClr val="dk2"/>
              </a:solidFill>
            </a:endParaRPr>
          </a:p>
        </p:txBody>
      </p:sp>
      <p:pic>
        <p:nvPicPr>
          <p:cNvPr id="122" name="Google Shape;122;p22"/>
          <p:cNvPicPr preferRelativeResize="0"/>
          <p:nvPr/>
        </p:nvPicPr>
        <p:blipFill>
          <a:blip r:embed="rId3">
            <a:alphaModFix/>
          </a:blip>
          <a:stretch>
            <a:fillRect/>
          </a:stretch>
        </p:blipFill>
        <p:spPr>
          <a:xfrm>
            <a:off x="1687650" y="2993475"/>
            <a:ext cx="5681524" cy="1822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2302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Will the Oral Rinse Program Work?</a:t>
            </a:r>
            <a:endParaRPr/>
          </a:p>
        </p:txBody>
      </p:sp>
      <p:sp>
        <p:nvSpPr>
          <p:cNvPr id="128" name="Google Shape;128;p23"/>
          <p:cNvSpPr txBox="1"/>
          <p:nvPr>
            <p:ph idx="1" type="body"/>
          </p:nvPr>
        </p:nvSpPr>
        <p:spPr>
          <a:xfrm>
            <a:off x="311700" y="980675"/>
            <a:ext cx="8520600" cy="381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1. </a:t>
            </a:r>
            <a:r>
              <a:rPr lang="en" sz="1500">
                <a:solidFill>
                  <a:schemeClr val="dk2"/>
                </a:solidFill>
              </a:rPr>
              <a:t>Each student will receive one cup containing the rinse and one napkin</a:t>
            </a:r>
            <a:endParaRPr sz="1500">
              <a:solidFill>
                <a:schemeClr val="dk2"/>
              </a:solidFill>
            </a:endParaRPr>
          </a:p>
          <a:p>
            <a:pPr indent="0" lvl="0" marL="0" rtl="0" algn="l">
              <a:spcBef>
                <a:spcPts val="1200"/>
              </a:spcBef>
              <a:spcAft>
                <a:spcPts val="0"/>
              </a:spcAft>
              <a:buNone/>
            </a:pPr>
            <a:r>
              <a:rPr lang="en" sz="1500">
                <a:solidFill>
                  <a:schemeClr val="dk2"/>
                </a:solidFill>
              </a:rPr>
              <a:t>2. When instructed, students will empty the entire contents of the cup into their mouth</a:t>
            </a:r>
            <a:endParaRPr sz="1500">
              <a:solidFill>
                <a:schemeClr val="dk2"/>
              </a:solidFill>
            </a:endParaRPr>
          </a:p>
          <a:p>
            <a:pPr indent="0" lvl="0" marL="0" rtl="0" algn="l">
              <a:spcBef>
                <a:spcPts val="1200"/>
              </a:spcBef>
              <a:spcAft>
                <a:spcPts val="0"/>
              </a:spcAft>
              <a:buNone/>
            </a:pPr>
            <a:r>
              <a:rPr lang="en" sz="1500">
                <a:solidFill>
                  <a:schemeClr val="dk2"/>
                </a:solidFill>
              </a:rPr>
              <a:t>3. Students will be instructed to forcefully strain the rinse between their teeth with their lips tightly closed </a:t>
            </a:r>
            <a:r>
              <a:rPr lang="en" sz="1500">
                <a:solidFill>
                  <a:schemeClr val="dk2"/>
                </a:solidFill>
              </a:rPr>
              <a:t>(volunteers will listen for the sound of swishing)  </a:t>
            </a:r>
            <a:endParaRPr sz="1500">
              <a:solidFill>
                <a:schemeClr val="dk2"/>
              </a:solidFill>
            </a:endParaRPr>
          </a:p>
          <a:p>
            <a:pPr indent="0" lvl="0" marL="0" rtl="0" algn="l">
              <a:spcBef>
                <a:spcPts val="1200"/>
              </a:spcBef>
              <a:spcAft>
                <a:spcPts val="0"/>
              </a:spcAft>
              <a:buNone/>
            </a:pPr>
            <a:r>
              <a:rPr lang="en" sz="1500">
                <a:solidFill>
                  <a:schemeClr val="dk2"/>
                </a:solidFill>
              </a:rPr>
              <a:t>4. Students will continuously be reminded that the rinse should not be swallowed</a:t>
            </a:r>
            <a:endParaRPr sz="1500">
              <a:solidFill>
                <a:schemeClr val="dk2"/>
              </a:solidFill>
            </a:endParaRPr>
          </a:p>
          <a:p>
            <a:pPr indent="0" lvl="0" marL="0" rtl="0" algn="l">
              <a:spcBef>
                <a:spcPts val="1200"/>
              </a:spcBef>
              <a:spcAft>
                <a:spcPts val="0"/>
              </a:spcAft>
              <a:buNone/>
            </a:pPr>
            <a:r>
              <a:rPr lang="en" sz="1500">
                <a:solidFill>
                  <a:schemeClr val="dk2"/>
                </a:solidFill>
              </a:rPr>
              <a:t>5. The rinsing will be timed for exactly 60 seconds </a:t>
            </a:r>
            <a:endParaRPr sz="1500">
              <a:solidFill>
                <a:schemeClr val="dk2"/>
              </a:solidFill>
            </a:endParaRPr>
          </a:p>
          <a:p>
            <a:pPr indent="0" lvl="0" marL="0" rtl="0" algn="l">
              <a:spcBef>
                <a:spcPts val="1200"/>
              </a:spcBef>
              <a:spcAft>
                <a:spcPts val="0"/>
              </a:spcAft>
              <a:buNone/>
            </a:pPr>
            <a:r>
              <a:rPr lang="en" sz="1500">
                <a:solidFill>
                  <a:schemeClr val="dk2"/>
                </a:solidFill>
              </a:rPr>
              <a:t>6. After 60 seconds, the students will be directed to to carefully expel the rinse back into their cup and wipe their mouths with the napkin provided</a:t>
            </a:r>
            <a:endParaRPr sz="1500">
              <a:solidFill>
                <a:schemeClr val="dk2"/>
              </a:solidFill>
            </a:endParaRPr>
          </a:p>
          <a:p>
            <a:pPr indent="0" lvl="0" marL="0" rtl="0" algn="l">
              <a:spcBef>
                <a:spcPts val="1200"/>
              </a:spcBef>
              <a:spcAft>
                <a:spcPts val="1200"/>
              </a:spcAft>
              <a:buNone/>
            </a:pPr>
            <a:r>
              <a:rPr lang="en" sz="1500">
                <a:solidFill>
                  <a:schemeClr val="dk2"/>
                </a:solidFill>
              </a:rPr>
              <a:t>7. Students will be instructed to gently insert the napkin into their cup to absorb the liquid and dispose of the cup by gently placing it in a trash can with a plastic liner.</a:t>
            </a:r>
            <a:r>
              <a:rPr lang="en" sz="1500">
                <a:solidFill>
                  <a:schemeClr val="dk2"/>
                </a:solidFill>
              </a:rPr>
              <a:t> </a:t>
            </a:r>
            <a:endParaRPr sz="15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Let’s Try All Together!</a:t>
            </a:r>
            <a:endParaRPr/>
          </a:p>
        </p:txBody>
      </p:sp>
      <p:pic>
        <p:nvPicPr>
          <p:cNvPr id="134" name="Google Shape;134;p24"/>
          <p:cNvPicPr preferRelativeResize="0"/>
          <p:nvPr/>
        </p:nvPicPr>
        <p:blipFill rotWithShape="1">
          <a:blip r:embed="rId3">
            <a:alphaModFix/>
          </a:blip>
          <a:srcRect b="45382" l="0" r="0" t="9482"/>
          <a:stretch/>
        </p:blipFill>
        <p:spPr>
          <a:xfrm>
            <a:off x="162475" y="1584050"/>
            <a:ext cx="4409524" cy="2176307"/>
          </a:xfrm>
          <a:prstGeom prst="rect">
            <a:avLst/>
          </a:prstGeom>
          <a:noFill/>
          <a:ln>
            <a:noFill/>
          </a:ln>
        </p:spPr>
      </p:pic>
      <p:pic>
        <p:nvPicPr>
          <p:cNvPr id="135" name="Google Shape;135;p24"/>
          <p:cNvPicPr preferRelativeResize="0"/>
          <p:nvPr/>
        </p:nvPicPr>
        <p:blipFill rotWithShape="1">
          <a:blip r:embed="rId4">
            <a:alphaModFix/>
          </a:blip>
          <a:srcRect b="0" l="0" r="0" t="54865"/>
          <a:stretch/>
        </p:blipFill>
        <p:spPr>
          <a:xfrm>
            <a:off x="4375508" y="1584050"/>
            <a:ext cx="4536393" cy="2238926"/>
          </a:xfrm>
          <a:prstGeom prst="rect">
            <a:avLst/>
          </a:prstGeom>
          <a:noFill/>
          <a:ln>
            <a:noFill/>
          </a:ln>
        </p:spPr>
      </p:pic>
      <p:pic>
        <p:nvPicPr>
          <p:cNvPr id="136" name="Google Shape;136;p24" title="swishing sound.mp3">
            <a:hlinkClick r:id="rId5"/>
          </p:cNvPr>
          <p:cNvPicPr preferRelativeResize="0"/>
          <p:nvPr/>
        </p:nvPicPr>
        <p:blipFill>
          <a:blip r:embed="rId6">
            <a:alphaModFix/>
          </a:blip>
          <a:stretch>
            <a:fillRect/>
          </a:stretch>
        </p:blipFill>
        <p:spPr>
          <a:xfrm>
            <a:off x="162475" y="217576"/>
            <a:ext cx="457200" cy="45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Emergency Protocols</a:t>
            </a:r>
            <a:endParaRPr/>
          </a:p>
        </p:txBody>
      </p:sp>
      <p:sp>
        <p:nvSpPr>
          <p:cNvPr id="142" name="Google Shape;142;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2"/>
                </a:solidFill>
              </a:rPr>
              <a:t>Faculty will not store fluoride mouth rinse in their classroom unless it is under lock and key. </a:t>
            </a:r>
            <a:endParaRPr>
              <a:solidFill>
                <a:schemeClr val="dk2"/>
              </a:solidFill>
            </a:endParaRPr>
          </a:p>
          <a:p>
            <a:pPr indent="0" lvl="0" marL="0" rtl="0" algn="l">
              <a:spcBef>
                <a:spcPts val="1200"/>
              </a:spcBef>
              <a:spcAft>
                <a:spcPts val="0"/>
              </a:spcAft>
              <a:buNone/>
            </a:pPr>
            <a:r>
              <a:rPr lang="en">
                <a:solidFill>
                  <a:schemeClr val="dk2"/>
                </a:solidFill>
              </a:rPr>
              <a:t>Faculty are able to store cups and napkins in a cabinet in the classroom.</a:t>
            </a:r>
            <a:endParaRPr>
              <a:solidFill>
                <a:schemeClr val="dk2"/>
              </a:solidFill>
            </a:endParaRPr>
          </a:p>
          <a:p>
            <a:pPr indent="0" lvl="0" marL="0" rtl="0" algn="l">
              <a:spcBef>
                <a:spcPts val="1200"/>
              </a:spcBef>
              <a:spcAft>
                <a:spcPts val="0"/>
              </a:spcAft>
              <a:buNone/>
            </a:pPr>
            <a:r>
              <a:rPr lang="en">
                <a:solidFill>
                  <a:schemeClr val="dk2"/>
                </a:solidFill>
              </a:rPr>
              <a:t>If a student accidentally swallows their portion of the weekly mouthrinse solution, this amount is </a:t>
            </a:r>
            <a:r>
              <a:rPr b="1" lang="en">
                <a:solidFill>
                  <a:schemeClr val="dk2"/>
                </a:solidFill>
              </a:rPr>
              <a:t>not</a:t>
            </a:r>
            <a:r>
              <a:rPr lang="en">
                <a:solidFill>
                  <a:schemeClr val="dk2"/>
                </a:solidFill>
              </a:rPr>
              <a:t> harmful.</a:t>
            </a:r>
            <a:endParaRPr>
              <a:solidFill>
                <a:schemeClr val="dk2"/>
              </a:solidFill>
            </a:endParaRPr>
          </a:p>
          <a:p>
            <a:pPr indent="0" lvl="0" marL="0" rtl="0" algn="l">
              <a:spcBef>
                <a:spcPts val="1200"/>
              </a:spcBef>
              <a:spcAft>
                <a:spcPts val="1200"/>
              </a:spcAft>
              <a:buNone/>
            </a:pPr>
            <a:r>
              <a:rPr lang="en">
                <a:solidFill>
                  <a:schemeClr val="dk2"/>
                </a:solidFill>
              </a:rPr>
              <a:t>If a student has adverse reaction after accidentally swallowing the rinse, faculty will stay calm, and will have the student drink milk, and induce vomiting if needed. </a:t>
            </a:r>
            <a:endParaRPr>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6"/>
          <p:cNvPicPr preferRelativeResize="0"/>
          <p:nvPr/>
        </p:nvPicPr>
        <p:blipFill>
          <a:blip r:embed="rId3">
            <a:alphaModFix/>
          </a:blip>
          <a:stretch>
            <a:fillRect/>
          </a:stretch>
        </p:blipFill>
        <p:spPr>
          <a:xfrm>
            <a:off x="1394875" y="444450"/>
            <a:ext cx="5711700" cy="4699050"/>
          </a:xfrm>
          <a:prstGeom prst="rect">
            <a:avLst/>
          </a:prstGeom>
          <a:noFill/>
          <a:ln>
            <a:noFill/>
          </a:ln>
        </p:spPr>
      </p:pic>
      <p:sp>
        <p:nvSpPr>
          <p:cNvPr id="148" name="Google Shape;148;p26"/>
          <p:cNvSpPr/>
          <p:nvPr/>
        </p:nvSpPr>
        <p:spPr>
          <a:xfrm>
            <a:off x="4572000" y="1186700"/>
            <a:ext cx="549000" cy="20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6"/>
          <p:cNvSpPr txBox="1"/>
          <p:nvPr/>
        </p:nvSpPr>
        <p:spPr>
          <a:xfrm>
            <a:off x="4572000" y="1052000"/>
            <a:ext cx="688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(2) mL</a:t>
            </a:r>
            <a:endParaRPr sz="10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7"/>
          <p:cNvPicPr preferRelativeResize="0"/>
          <p:nvPr/>
        </p:nvPicPr>
        <p:blipFill>
          <a:blip r:embed="rId3">
            <a:alphaModFix/>
          </a:blip>
          <a:stretch>
            <a:fillRect/>
          </a:stretch>
        </p:blipFill>
        <p:spPr>
          <a:xfrm>
            <a:off x="1659663" y="247650"/>
            <a:ext cx="5667375" cy="4648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Tips</a:t>
            </a:r>
            <a:endParaRPr/>
          </a:p>
        </p:txBody>
      </p:sp>
      <p:sp>
        <p:nvSpPr>
          <p:cNvPr id="160" name="Google Shape;160;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2"/>
              </a:buClr>
              <a:buSzPts val="1800"/>
              <a:buAutoNum type="arabicPeriod"/>
            </a:pPr>
            <a:r>
              <a:rPr lang="en">
                <a:solidFill>
                  <a:schemeClr val="dk2"/>
                </a:solidFill>
              </a:rPr>
              <a:t>Avoid eating or drinking dairy and </a:t>
            </a:r>
            <a:r>
              <a:rPr lang="en">
                <a:solidFill>
                  <a:schemeClr val="dk2"/>
                </a:solidFill>
              </a:rPr>
              <a:t>calcium-fortified products</a:t>
            </a:r>
            <a:r>
              <a:rPr lang="en">
                <a:solidFill>
                  <a:schemeClr val="dk2"/>
                </a:solidFill>
              </a:rPr>
              <a:t> in the following hour (milk, yogurt, cheese, and juice).</a:t>
            </a:r>
            <a:br>
              <a:rPr lang="en">
                <a:solidFill>
                  <a:schemeClr val="dk2"/>
                </a:solidFill>
              </a:rPr>
            </a:br>
            <a:endParaRPr>
              <a:solidFill>
                <a:schemeClr val="dk2"/>
              </a:solidFill>
            </a:endParaRPr>
          </a:p>
          <a:p>
            <a:pPr indent="-342900" lvl="0" marL="457200" rtl="0" algn="l">
              <a:spcBef>
                <a:spcPts val="0"/>
              </a:spcBef>
              <a:spcAft>
                <a:spcPts val="0"/>
              </a:spcAft>
              <a:buClr>
                <a:schemeClr val="dk2"/>
              </a:buClr>
              <a:buSzPts val="1800"/>
              <a:buAutoNum type="arabicPeriod"/>
            </a:pPr>
            <a:r>
              <a:rPr lang="en">
                <a:solidFill>
                  <a:schemeClr val="dk2"/>
                </a:solidFill>
              </a:rPr>
              <a:t>Children will be advised to not rinse, eat, or drink for 30 minutes.</a:t>
            </a:r>
            <a:endParaRPr>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2029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Outcomes and Goals for Students</a:t>
            </a:r>
            <a:endParaRPr/>
          </a:p>
        </p:txBody>
      </p:sp>
      <p:sp>
        <p:nvSpPr>
          <p:cNvPr id="166" name="Google Shape;166;p29"/>
          <p:cNvSpPr txBox="1"/>
          <p:nvPr>
            <p:ph idx="1" type="body"/>
          </p:nvPr>
        </p:nvSpPr>
        <p:spPr>
          <a:xfrm>
            <a:off x="386850" y="8635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2"/>
              </a:buClr>
              <a:buSzPts val="1800"/>
              <a:buChar char="●"/>
            </a:pPr>
            <a:r>
              <a:rPr lang="en">
                <a:solidFill>
                  <a:schemeClr val="dk2"/>
                </a:solidFill>
              </a:rPr>
              <a:t>Reduce cavities!</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Fewer dentist visits!</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Fewer missed school days!</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Less expenses for parents!</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Improve oral care and therefore quality of life!</a:t>
            </a:r>
            <a:endParaRPr>
              <a:solidFill>
                <a:schemeClr val="dk2"/>
              </a:solidFill>
            </a:endParaRPr>
          </a:p>
        </p:txBody>
      </p:sp>
      <p:pic>
        <p:nvPicPr>
          <p:cNvPr id="167" name="Google Shape;167;p29"/>
          <p:cNvPicPr preferRelativeResize="0"/>
          <p:nvPr/>
        </p:nvPicPr>
        <p:blipFill>
          <a:blip r:embed="rId3">
            <a:alphaModFix/>
          </a:blip>
          <a:stretch>
            <a:fillRect/>
          </a:stretch>
        </p:blipFill>
        <p:spPr>
          <a:xfrm>
            <a:off x="3094475" y="2625422"/>
            <a:ext cx="2955025" cy="2350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349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Alternative/At-Home Options</a:t>
            </a:r>
            <a:endParaRPr/>
          </a:p>
        </p:txBody>
      </p:sp>
      <p:pic>
        <p:nvPicPr>
          <p:cNvPr id="173" name="Google Shape;173;p30"/>
          <p:cNvPicPr preferRelativeResize="0"/>
          <p:nvPr/>
        </p:nvPicPr>
        <p:blipFill>
          <a:blip r:embed="rId3">
            <a:alphaModFix/>
          </a:blip>
          <a:stretch>
            <a:fillRect/>
          </a:stretch>
        </p:blipFill>
        <p:spPr>
          <a:xfrm>
            <a:off x="151275" y="1304436"/>
            <a:ext cx="6095390" cy="3264675"/>
          </a:xfrm>
          <a:prstGeom prst="rect">
            <a:avLst/>
          </a:prstGeom>
          <a:noFill/>
          <a:ln>
            <a:noFill/>
          </a:ln>
        </p:spPr>
      </p:pic>
      <p:pic>
        <p:nvPicPr>
          <p:cNvPr id="174" name="Google Shape;174;p30"/>
          <p:cNvPicPr preferRelativeResize="0"/>
          <p:nvPr/>
        </p:nvPicPr>
        <p:blipFill>
          <a:blip r:embed="rId4">
            <a:alphaModFix/>
          </a:blip>
          <a:stretch>
            <a:fillRect/>
          </a:stretch>
        </p:blipFill>
        <p:spPr>
          <a:xfrm>
            <a:off x="4898950" y="1067041"/>
            <a:ext cx="4147751" cy="37394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452700" y="353075"/>
            <a:ext cx="4416600" cy="59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a:t>
            </a:r>
            <a:endParaRPr/>
          </a:p>
        </p:txBody>
      </p:sp>
      <p:pic>
        <p:nvPicPr>
          <p:cNvPr id="180" name="Google Shape;180;p31"/>
          <p:cNvPicPr preferRelativeResize="0"/>
          <p:nvPr/>
        </p:nvPicPr>
        <p:blipFill rotWithShape="1">
          <a:blip r:embed="rId3">
            <a:alphaModFix/>
          </a:blip>
          <a:srcRect b="12539" l="2974" r="7970" t="26499"/>
          <a:stretch/>
        </p:blipFill>
        <p:spPr>
          <a:xfrm>
            <a:off x="520613" y="1391525"/>
            <a:ext cx="8102775" cy="31354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1545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Welcome!</a:t>
            </a:r>
            <a:endParaRPr b="1"/>
          </a:p>
        </p:txBody>
      </p:sp>
      <p:sp>
        <p:nvSpPr>
          <p:cNvPr id="66" name="Google Shape;66;p14"/>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dk2"/>
                </a:solidFill>
              </a:rPr>
              <a:t>Thank you for joining us tonight! </a:t>
            </a:r>
            <a:br>
              <a:rPr lang="en" sz="2000">
                <a:solidFill>
                  <a:schemeClr val="dk2"/>
                </a:solidFill>
              </a:rPr>
            </a:br>
            <a:r>
              <a:rPr lang="en" sz="2000">
                <a:solidFill>
                  <a:schemeClr val="dk2"/>
                </a:solidFill>
              </a:rPr>
              <a:t>Let’s start with some questions…</a:t>
            </a:r>
            <a:endParaRPr sz="2000">
              <a:solidFill>
                <a:schemeClr val="dk2"/>
              </a:solidFill>
            </a:endParaRPr>
          </a:p>
          <a:p>
            <a:pPr indent="0" lvl="0" marL="0" rtl="0" algn="l">
              <a:spcBef>
                <a:spcPts val="1200"/>
              </a:spcBef>
              <a:spcAft>
                <a:spcPts val="1200"/>
              </a:spcAft>
              <a:buNone/>
            </a:pPr>
            <a:r>
              <a:t/>
            </a:r>
            <a:endParaRPr sz="2000">
              <a:solidFill>
                <a:schemeClr val="dk2"/>
              </a:solidFill>
            </a:endParaRPr>
          </a:p>
        </p:txBody>
      </p:sp>
      <p:pic>
        <p:nvPicPr>
          <p:cNvPr id="67" name="Google Shape;67;p14"/>
          <p:cNvPicPr preferRelativeResize="0"/>
          <p:nvPr/>
        </p:nvPicPr>
        <p:blipFill>
          <a:blip r:embed="rId3">
            <a:alphaModFix/>
          </a:blip>
          <a:stretch>
            <a:fillRect/>
          </a:stretch>
        </p:blipFill>
        <p:spPr>
          <a:xfrm>
            <a:off x="2177400" y="1959850"/>
            <a:ext cx="5397050" cy="2552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2"/>
          <p:cNvPicPr preferRelativeResize="0"/>
          <p:nvPr/>
        </p:nvPicPr>
        <p:blipFill>
          <a:blip r:embed="rId3">
            <a:alphaModFix/>
          </a:blip>
          <a:stretch>
            <a:fillRect/>
          </a:stretch>
        </p:blipFill>
        <p:spPr>
          <a:xfrm>
            <a:off x="0" y="1225"/>
            <a:ext cx="9144001" cy="51410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2108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Early Childhood Caries (ECC)</a:t>
            </a:r>
            <a:endParaRPr/>
          </a:p>
        </p:txBody>
      </p:sp>
      <p:sp>
        <p:nvSpPr>
          <p:cNvPr id="73" name="Google Shape;73;p15"/>
          <p:cNvSpPr txBox="1"/>
          <p:nvPr>
            <p:ph idx="1" type="body"/>
          </p:nvPr>
        </p:nvSpPr>
        <p:spPr>
          <a:xfrm>
            <a:off x="40000" y="1022850"/>
            <a:ext cx="7791600" cy="883800"/>
          </a:xfrm>
          <a:prstGeom prst="rect">
            <a:avLst/>
          </a:prstGeom>
        </p:spPr>
        <p:txBody>
          <a:bodyPr anchorCtr="0" anchor="t" bIns="91425" lIns="91425" spcFirstLastPara="1" rIns="91425" wrap="square" tIns="91425">
            <a:noAutofit/>
          </a:bodyPr>
          <a:lstStyle/>
          <a:p>
            <a:pPr indent="-355600" lvl="0" marL="457200" rtl="0" algn="l">
              <a:lnSpc>
                <a:spcPct val="95000"/>
              </a:lnSpc>
              <a:spcBef>
                <a:spcPts val="0"/>
              </a:spcBef>
              <a:spcAft>
                <a:spcPts val="0"/>
              </a:spcAft>
              <a:buClr>
                <a:schemeClr val="dk2"/>
              </a:buClr>
              <a:buSzPts val="2000"/>
              <a:buChar char="●"/>
            </a:pPr>
            <a:r>
              <a:rPr lang="en" sz="2000">
                <a:solidFill>
                  <a:schemeClr val="dk2"/>
                </a:solidFill>
              </a:rPr>
              <a:t>A severe, rapidly progressing form of tooth decay in infants and young children</a:t>
            </a:r>
            <a:endParaRPr sz="2000">
              <a:solidFill>
                <a:schemeClr val="dk2"/>
              </a:solidFill>
            </a:endParaRPr>
          </a:p>
          <a:p>
            <a:pPr indent="-355600" lvl="0" marL="457200" rtl="0" algn="l">
              <a:lnSpc>
                <a:spcPct val="95000"/>
              </a:lnSpc>
              <a:spcBef>
                <a:spcPts val="0"/>
              </a:spcBef>
              <a:spcAft>
                <a:spcPts val="0"/>
              </a:spcAft>
              <a:buClr>
                <a:schemeClr val="dk2"/>
              </a:buClr>
              <a:buSzPts val="2000"/>
              <a:buChar char="●"/>
            </a:pPr>
            <a:r>
              <a:rPr lang="en" sz="2000">
                <a:solidFill>
                  <a:schemeClr val="dk2"/>
                </a:solidFill>
              </a:rPr>
              <a:t>High occ</a:t>
            </a:r>
            <a:r>
              <a:rPr lang="en" sz="2000">
                <a:solidFill>
                  <a:schemeClr val="dk2"/>
                </a:solidFill>
              </a:rPr>
              <a:t>urr</a:t>
            </a:r>
            <a:r>
              <a:rPr lang="en" sz="2000">
                <a:solidFill>
                  <a:schemeClr val="dk2"/>
                </a:solidFill>
              </a:rPr>
              <a:t>ence during adolescence and pre-teen years</a:t>
            </a:r>
            <a:endParaRPr sz="2000">
              <a:solidFill>
                <a:schemeClr val="dk2"/>
              </a:solidFill>
            </a:endParaRPr>
          </a:p>
          <a:p>
            <a:pPr indent="0" lvl="0" marL="0" rtl="0" algn="l">
              <a:lnSpc>
                <a:spcPct val="95000"/>
              </a:lnSpc>
              <a:spcBef>
                <a:spcPts val="1200"/>
              </a:spcBef>
              <a:spcAft>
                <a:spcPts val="0"/>
              </a:spcAft>
              <a:buNone/>
            </a:pPr>
            <a:r>
              <a:t/>
            </a:r>
            <a:endParaRPr sz="2000">
              <a:solidFill>
                <a:schemeClr val="dk2"/>
              </a:solidFill>
            </a:endParaRPr>
          </a:p>
          <a:p>
            <a:pPr indent="0" lvl="0" marL="0" rtl="0" algn="l">
              <a:lnSpc>
                <a:spcPct val="95000"/>
              </a:lnSpc>
              <a:spcBef>
                <a:spcPts val="1200"/>
              </a:spcBef>
              <a:spcAft>
                <a:spcPts val="0"/>
              </a:spcAft>
              <a:buSzPts val="605"/>
              <a:buNone/>
            </a:pPr>
            <a:r>
              <a:t/>
            </a:r>
            <a:endParaRPr sz="2000">
              <a:solidFill>
                <a:schemeClr val="dk2"/>
              </a:solidFill>
            </a:endParaRPr>
          </a:p>
          <a:p>
            <a:pPr indent="0" lvl="0" marL="0" rtl="0" algn="l">
              <a:lnSpc>
                <a:spcPct val="95000"/>
              </a:lnSpc>
              <a:spcBef>
                <a:spcPts val="1200"/>
              </a:spcBef>
              <a:spcAft>
                <a:spcPts val="0"/>
              </a:spcAft>
              <a:buSzPts val="605"/>
              <a:buNone/>
            </a:pPr>
            <a:r>
              <a:t/>
            </a:r>
            <a:endParaRPr sz="2000">
              <a:solidFill>
                <a:schemeClr val="dk2"/>
              </a:solidFill>
            </a:endParaRPr>
          </a:p>
          <a:p>
            <a:pPr indent="0" lvl="0" marL="0" rtl="0" algn="l">
              <a:lnSpc>
                <a:spcPct val="95000"/>
              </a:lnSpc>
              <a:spcBef>
                <a:spcPts val="1200"/>
              </a:spcBef>
              <a:spcAft>
                <a:spcPts val="0"/>
              </a:spcAft>
              <a:buSzPts val="605"/>
              <a:buNone/>
            </a:pPr>
            <a:r>
              <a:t/>
            </a:r>
            <a:endParaRPr sz="2000">
              <a:solidFill>
                <a:schemeClr val="dk2"/>
              </a:solidFill>
            </a:endParaRPr>
          </a:p>
          <a:p>
            <a:pPr indent="0" lvl="0" marL="0" rtl="0" algn="l">
              <a:lnSpc>
                <a:spcPct val="95000"/>
              </a:lnSpc>
              <a:spcBef>
                <a:spcPts val="1200"/>
              </a:spcBef>
              <a:spcAft>
                <a:spcPts val="1200"/>
              </a:spcAft>
              <a:buSzPts val="605"/>
              <a:buNone/>
            </a:pPr>
            <a:r>
              <a:t/>
            </a:r>
            <a:endParaRPr sz="2000">
              <a:solidFill>
                <a:schemeClr val="dk2"/>
              </a:solidFill>
            </a:endParaRPr>
          </a:p>
        </p:txBody>
      </p:sp>
      <p:pic>
        <p:nvPicPr>
          <p:cNvPr id="74" name="Google Shape;74;p15"/>
          <p:cNvPicPr preferRelativeResize="0"/>
          <p:nvPr/>
        </p:nvPicPr>
        <p:blipFill>
          <a:blip r:embed="rId3">
            <a:alphaModFix/>
          </a:blip>
          <a:stretch>
            <a:fillRect/>
          </a:stretch>
        </p:blipFill>
        <p:spPr>
          <a:xfrm>
            <a:off x="1053050" y="2218050"/>
            <a:ext cx="6884651" cy="2399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460950" y="214050"/>
            <a:ext cx="8222100" cy="767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Early Childhood Caries (ECC)</a:t>
            </a:r>
            <a:endParaRPr/>
          </a:p>
        </p:txBody>
      </p:sp>
      <p:sp>
        <p:nvSpPr>
          <p:cNvPr id="80" name="Google Shape;80;p16"/>
          <p:cNvSpPr txBox="1"/>
          <p:nvPr>
            <p:ph idx="1" type="body"/>
          </p:nvPr>
        </p:nvSpPr>
        <p:spPr>
          <a:xfrm>
            <a:off x="162450" y="1143100"/>
            <a:ext cx="8520600" cy="3416400"/>
          </a:xfrm>
          <a:prstGeom prst="rect">
            <a:avLst/>
          </a:prstGeom>
        </p:spPr>
        <p:txBody>
          <a:bodyPr anchorCtr="0" anchor="t" bIns="91425" lIns="91425" spcFirstLastPara="1" rIns="91425" wrap="square" tIns="91425">
            <a:normAutofit/>
          </a:bodyPr>
          <a:lstStyle/>
          <a:p>
            <a:pPr indent="-367665" lvl="0" marL="457200" rtl="0" algn="l">
              <a:lnSpc>
                <a:spcPct val="95000"/>
              </a:lnSpc>
              <a:spcBef>
                <a:spcPts val="0"/>
              </a:spcBef>
              <a:spcAft>
                <a:spcPts val="0"/>
              </a:spcAft>
              <a:buClr>
                <a:schemeClr val="dk2"/>
              </a:buClr>
              <a:buSzPts val="2190"/>
              <a:buChar char="●"/>
            </a:pPr>
            <a:r>
              <a:rPr lang="en" sz="2190">
                <a:solidFill>
                  <a:schemeClr val="dk2"/>
                </a:solidFill>
              </a:rPr>
              <a:t>It is </a:t>
            </a:r>
            <a:r>
              <a:rPr lang="en" sz="2190" u="sng">
                <a:solidFill>
                  <a:schemeClr val="dk2"/>
                </a:solidFill>
              </a:rPr>
              <a:t>irreversible</a:t>
            </a:r>
            <a:r>
              <a:rPr lang="en" sz="2190">
                <a:solidFill>
                  <a:schemeClr val="dk2"/>
                </a:solidFill>
              </a:rPr>
              <a:t>! </a:t>
            </a:r>
            <a:endParaRPr sz="2190">
              <a:solidFill>
                <a:schemeClr val="dk2"/>
              </a:solidFill>
            </a:endParaRPr>
          </a:p>
        </p:txBody>
      </p:sp>
      <p:pic>
        <p:nvPicPr>
          <p:cNvPr id="81" name="Google Shape;81;p16"/>
          <p:cNvPicPr preferRelativeResize="0"/>
          <p:nvPr/>
        </p:nvPicPr>
        <p:blipFill>
          <a:blip r:embed="rId3">
            <a:alphaModFix/>
          </a:blip>
          <a:stretch>
            <a:fillRect/>
          </a:stretch>
        </p:blipFill>
        <p:spPr>
          <a:xfrm>
            <a:off x="330688" y="1919075"/>
            <a:ext cx="3190875" cy="2114550"/>
          </a:xfrm>
          <a:prstGeom prst="rect">
            <a:avLst/>
          </a:prstGeom>
          <a:noFill/>
          <a:ln>
            <a:noFill/>
          </a:ln>
        </p:spPr>
      </p:pic>
      <p:pic>
        <p:nvPicPr>
          <p:cNvPr id="82" name="Google Shape;82;p16"/>
          <p:cNvPicPr preferRelativeResize="0"/>
          <p:nvPr/>
        </p:nvPicPr>
        <p:blipFill>
          <a:blip r:embed="rId4">
            <a:alphaModFix/>
          </a:blip>
          <a:stretch>
            <a:fillRect/>
          </a:stretch>
        </p:blipFill>
        <p:spPr>
          <a:xfrm>
            <a:off x="4003350" y="1962900"/>
            <a:ext cx="4551875" cy="2428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Preventive Measures Can We Take?</a:t>
            </a:r>
            <a:endParaRPr/>
          </a:p>
        </p:txBody>
      </p:sp>
      <p:sp>
        <p:nvSpPr>
          <p:cNvPr id="88" name="Google Shape;8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2"/>
              </a:buClr>
              <a:buSzPts val="2000"/>
              <a:buChar char="●"/>
            </a:pPr>
            <a:r>
              <a:rPr lang="en" sz="2000">
                <a:solidFill>
                  <a:schemeClr val="dk2"/>
                </a:solidFill>
              </a:rPr>
              <a:t>Let’s help our children achieve optimum oral care</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We want fewer cavities! How does this happen…?</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This includes the addition of </a:t>
            </a:r>
            <a:r>
              <a:rPr b="1" lang="en" sz="2000" u="sng">
                <a:solidFill>
                  <a:schemeClr val="dk2"/>
                </a:solidFill>
              </a:rPr>
              <a:t>FLUORIDE</a:t>
            </a:r>
            <a:r>
              <a:rPr b="1" lang="en" sz="2000">
                <a:solidFill>
                  <a:schemeClr val="dk2"/>
                </a:solidFill>
              </a:rPr>
              <a:t> </a:t>
            </a:r>
            <a:r>
              <a:rPr lang="en" sz="2000">
                <a:solidFill>
                  <a:schemeClr val="dk2"/>
                </a:solidFill>
              </a:rPr>
              <a:t>into their oral health routines</a:t>
            </a:r>
            <a:endParaRPr sz="2000">
              <a:solidFill>
                <a:schemeClr val="dk2"/>
              </a:solidFill>
            </a:endParaRPr>
          </a:p>
        </p:txBody>
      </p:sp>
      <p:pic>
        <p:nvPicPr>
          <p:cNvPr id="89" name="Google Shape;89;p17"/>
          <p:cNvPicPr preferRelativeResize="0"/>
          <p:nvPr/>
        </p:nvPicPr>
        <p:blipFill>
          <a:blip r:embed="rId3">
            <a:alphaModFix/>
          </a:blip>
          <a:stretch>
            <a:fillRect/>
          </a:stretch>
        </p:blipFill>
        <p:spPr>
          <a:xfrm>
            <a:off x="2490725" y="2483472"/>
            <a:ext cx="3875850" cy="2085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2517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But…There is No Fluoride in Our Water Supply!</a:t>
            </a:r>
            <a:endParaRPr/>
          </a:p>
        </p:txBody>
      </p:sp>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2"/>
              </a:buClr>
              <a:buSzPts val="2000"/>
              <a:buChar char="●"/>
            </a:pPr>
            <a:r>
              <a:rPr lang="en" sz="2000">
                <a:solidFill>
                  <a:schemeClr val="dk2"/>
                </a:solidFill>
              </a:rPr>
              <a:t>Massapequa, NY is a </a:t>
            </a:r>
            <a:r>
              <a:rPr b="1" lang="en" sz="2000">
                <a:solidFill>
                  <a:schemeClr val="dk2"/>
                </a:solidFill>
              </a:rPr>
              <a:t>non-fluoridated community</a:t>
            </a:r>
            <a:r>
              <a:rPr lang="en" sz="2000">
                <a:solidFill>
                  <a:schemeClr val="dk2"/>
                </a:solidFill>
              </a:rPr>
              <a:t>. </a:t>
            </a:r>
            <a:br>
              <a:rPr lang="en" sz="2000">
                <a:solidFill>
                  <a:schemeClr val="dk2"/>
                </a:solidFill>
              </a:rPr>
            </a:b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You may be wondering…</a:t>
            </a:r>
            <a:endParaRPr b="1"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What is a non-fluoridated community?</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Why is this relevant to me?</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Why is this relevant to my child?</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If fluoride is good but it is not in our water supply, how do our children obtain its benefits?</a:t>
            </a:r>
            <a:endParaRPr sz="2000">
              <a:solidFill>
                <a:schemeClr val="dk2"/>
              </a:solidFill>
            </a:endParaRPr>
          </a:p>
          <a:p>
            <a:pPr indent="0" lvl="0" marL="0" rtl="0" algn="l">
              <a:spcBef>
                <a:spcPts val="1200"/>
              </a:spcBef>
              <a:spcAft>
                <a:spcPts val="1200"/>
              </a:spcAft>
              <a:buNone/>
            </a:pPr>
            <a:r>
              <a:t/>
            </a: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460950" y="151975"/>
            <a:ext cx="8222100" cy="767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Fluoride Rinse!</a:t>
            </a:r>
            <a:endParaRPr/>
          </a:p>
        </p:txBody>
      </p:sp>
      <p:sp>
        <p:nvSpPr>
          <p:cNvPr id="101" name="Google Shape;101;p19"/>
          <p:cNvSpPr txBox="1"/>
          <p:nvPr>
            <p:ph idx="1" type="body"/>
          </p:nvPr>
        </p:nvSpPr>
        <p:spPr>
          <a:xfrm>
            <a:off x="311700" y="1046100"/>
            <a:ext cx="8520600" cy="3566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000">
                <a:solidFill>
                  <a:schemeClr val="dk2"/>
                </a:solidFill>
              </a:rPr>
              <a:t>Oral rinse with the addition of fluoride is:</a:t>
            </a:r>
            <a:endParaRPr sz="2000">
              <a:solidFill>
                <a:schemeClr val="dk2"/>
              </a:solidFill>
            </a:endParaRPr>
          </a:p>
          <a:p>
            <a:pPr indent="-355600" lvl="0" marL="457200" rtl="0" algn="l">
              <a:spcBef>
                <a:spcPts val="1200"/>
              </a:spcBef>
              <a:spcAft>
                <a:spcPts val="0"/>
              </a:spcAft>
              <a:buClr>
                <a:schemeClr val="dk2"/>
              </a:buClr>
              <a:buSzPts val="2000"/>
              <a:buChar char="●"/>
            </a:pPr>
            <a:r>
              <a:rPr lang="en" sz="2000">
                <a:solidFill>
                  <a:schemeClr val="dk2"/>
                </a:solidFill>
              </a:rPr>
              <a:t>Safe and beneficial for your child’s oral health</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Cost effective</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Non-toxic </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Has a lack of adverse effects</a:t>
            </a:r>
            <a:br>
              <a:rPr lang="en" sz="2000">
                <a:solidFill>
                  <a:schemeClr val="dk2"/>
                </a:solidFill>
              </a:rPr>
            </a:br>
            <a:endParaRPr sz="2000">
              <a:solidFill>
                <a:schemeClr val="dk2"/>
              </a:solidFill>
            </a:endParaRPr>
          </a:p>
          <a:p>
            <a:pPr indent="0" lvl="0" marL="0" rtl="0" algn="l">
              <a:spcBef>
                <a:spcPts val="1200"/>
              </a:spcBef>
              <a:spcAft>
                <a:spcPts val="0"/>
              </a:spcAft>
              <a:buNone/>
            </a:pPr>
            <a:r>
              <a:rPr lang="en" sz="2000">
                <a:solidFill>
                  <a:schemeClr val="dk2"/>
                </a:solidFill>
              </a:rPr>
              <a:t>These rinses do not:</a:t>
            </a:r>
            <a:endParaRPr sz="2000">
              <a:solidFill>
                <a:schemeClr val="dk2"/>
              </a:solidFill>
            </a:endParaRPr>
          </a:p>
          <a:p>
            <a:pPr indent="-355600" lvl="0" marL="457200" rtl="0" algn="l">
              <a:spcBef>
                <a:spcPts val="1200"/>
              </a:spcBef>
              <a:spcAft>
                <a:spcPts val="0"/>
              </a:spcAft>
              <a:buClr>
                <a:schemeClr val="dk2"/>
              </a:buClr>
              <a:buSzPts val="2000"/>
              <a:buChar char="●"/>
            </a:pPr>
            <a:r>
              <a:rPr lang="en" sz="2000">
                <a:solidFill>
                  <a:schemeClr val="dk2"/>
                </a:solidFill>
              </a:rPr>
              <a:t>Alter salivary flow alter taste (only transient effect) </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Alter dental restorations </a:t>
            </a:r>
            <a:endParaRPr sz="2000">
              <a:solidFill>
                <a:schemeClr val="dk2"/>
              </a:solidFill>
            </a:endParaRPr>
          </a:p>
        </p:txBody>
      </p:sp>
      <p:pic>
        <p:nvPicPr>
          <p:cNvPr id="102" name="Google Shape;102;p19"/>
          <p:cNvPicPr preferRelativeResize="0"/>
          <p:nvPr/>
        </p:nvPicPr>
        <p:blipFill>
          <a:blip r:embed="rId3">
            <a:alphaModFix/>
          </a:blip>
          <a:stretch>
            <a:fillRect/>
          </a:stretch>
        </p:blipFill>
        <p:spPr>
          <a:xfrm>
            <a:off x="6023048" y="800123"/>
            <a:ext cx="2921500" cy="2143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68125" y="2201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Recommended Fluoride Supplement Intake in a Non-Fluoridated Community</a:t>
            </a:r>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FLUORIDE CHART</a:t>
            </a:r>
            <a:endParaRPr/>
          </a:p>
        </p:txBody>
      </p:sp>
      <p:pic>
        <p:nvPicPr>
          <p:cNvPr id="109" name="Google Shape;109;p20"/>
          <p:cNvPicPr preferRelativeResize="0"/>
          <p:nvPr/>
        </p:nvPicPr>
        <p:blipFill>
          <a:blip r:embed="rId3">
            <a:alphaModFix/>
          </a:blip>
          <a:stretch>
            <a:fillRect/>
          </a:stretch>
        </p:blipFill>
        <p:spPr>
          <a:xfrm>
            <a:off x="204775" y="1822319"/>
            <a:ext cx="8734425" cy="299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Fluoride Rinse Program</a:t>
            </a:r>
            <a:endParaRPr/>
          </a:p>
        </p:txBody>
      </p:sp>
      <p:sp>
        <p:nvSpPr>
          <p:cNvPr id="115" name="Google Shape;115;p21"/>
          <p:cNvSpPr txBox="1"/>
          <p:nvPr>
            <p:ph idx="1" type="body"/>
          </p:nvPr>
        </p:nvSpPr>
        <p:spPr>
          <a:xfrm>
            <a:off x="3879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2"/>
              </a:buClr>
              <a:buSzPts val="2000"/>
              <a:buChar char="●"/>
            </a:pPr>
            <a:r>
              <a:rPr lang="en" sz="2000">
                <a:solidFill>
                  <a:schemeClr val="dk2"/>
                </a:solidFill>
              </a:rPr>
              <a:t>We will be using a rinse containing 0.2% sodium fluoride</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One time per week</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Swish for 60 seconds </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Dentist oversees the entire program</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Volunteers will be diligently trained from start to finish</a:t>
            </a:r>
            <a:endParaRPr sz="20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