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3" r:id="rId1"/>
  </p:sldMasterIdLst>
  <p:sldIdLst>
    <p:sldId id="256" r:id="rId2"/>
    <p:sldId id="273" r:id="rId3"/>
    <p:sldId id="258" r:id="rId4"/>
    <p:sldId id="262" r:id="rId5"/>
    <p:sldId id="263" r:id="rId6"/>
    <p:sldId id="264" r:id="rId7"/>
    <p:sldId id="261" r:id="rId8"/>
    <p:sldId id="259" r:id="rId9"/>
    <p:sldId id="260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162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824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77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501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329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86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53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2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557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853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31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8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ctr" defTabSz="914400" rtl="0" eaLnBrk="1" latinLnBrk="1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73356FF-D860-4810-88FA-2A09735B1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2729" y="5499895"/>
            <a:ext cx="9638443" cy="484633"/>
          </a:xfrm>
        </p:spPr>
        <p:txBody>
          <a:bodyPr>
            <a:normAutofit/>
          </a:bodyPr>
          <a:lstStyle/>
          <a:p>
            <a:r>
              <a:rPr lang="en-US" altLang="ko-KR" dirty="0"/>
              <a:t>Taeyoung Lee</a:t>
            </a:r>
          </a:p>
          <a:p>
            <a:endParaRPr lang="en-US" altLang="ko-KR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4167985-D6E9-40FF-97C0-4B6D373E8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68" y="640080"/>
            <a:ext cx="10911865" cy="462686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8801362-349C-44BE-BEF6-8E926E1D3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4297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4F618A-AF45-4CE0-A852-A23F29CE1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2729" y="1289303"/>
            <a:ext cx="9638443" cy="333930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altLang="ko-KR" sz="5000" dirty="0"/>
              <a:t>Exostoses	</a:t>
            </a:r>
            <a:endParaRPr lang="ko-KR" altLang="en-US" sz="5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0ABCC6-8389-4840-8435-0F74522C2329}"/>
              </a:ext>
            </a:extLst>
          </p:cNvPr>
          <p:cNvSpPr txBox="1"/>
          <p:nvPr/>
        </p:nvSpPr>
        <p:spPr>
          <a:xfrm>
            <a:off x="6706998" y="6061717"/>
            <a:ext cx="4840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DEN 1114 Histology &amp; Embryology OL 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6545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9F26AF7-9AC1-49A4-8F89-2C63E1C0A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4F618A-AF45-4CE0-A852-A23F29CE1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2700" b="1" i="0" dirty="0">
                <a:effectLst/>
                <a:latin typeface="Apple SD Gothic Neo"/>
              </a:rPr>
              <a:t>mucocele</a:t>
            </a:r>
            <a:r>
              <a:rPr lang="en-US" altLang="ko-KR" sz="2700" b="0" i="0" dirty="0">
                <a:effectLst/>
                <a:latin typeface="Apple SD Gothic Neo"/>
              </a:rPr>
              <a:t> is a benign, mucus-containing cystic lesion of the minor salivary gland.</a:t>
            </a:r>
            <a:endParaRPr lang="ko-KR" altLang="en-US" sz="2700" dirty="0"/>
          </a:p>
        </p:txBody>
      </p:sp>
      <p:pic>
        <p:nvPicPr>
          <p:cNvPr id="7" name="Picture 6" descr="A close up of a hand&#10;&#10;Description automatically generated">
            <a:extLst>
              <a:ext uri="{FF2B5EF4-FFF2-40B4-BE49-F238E27FC236}">
                <a16:creationId xmlns:a16="http://schemas.microsoft.com/office/drawing/2014/main" id="{9EFAC71D-7A5E-4E98-B603-B4E08DA96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004" y="616137"/>
            <a:ext cx="4297680" cy="3037610"/>
          </a:xfrm>
          <a:prstGeom prst="rect">
            <a:avLst/>
          </a:prstGeom>
        </p:spPr>
      </p:pic>
      <p:pic>
        <p:nvPicPr>
          <p:cNvPr id="5" name="Picture 4" descr="A close up of food&#10;&#10;Description automatically generated">
            <a:extLst>
              <a:ext uri="{FF2B5EF4-FFF2-40B4-BE49-F238E27FC236}">
                <a16:creationId xmlns:a16="http://schemas.microsoft.com/office/drawing/2014/main" id="{D6E45C4A-CC30-4BD1-B5B6-F00DB2641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316" y="616137"/>
            <a:ext cx="4297680" cy="304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63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4167985-D6E9-40FF-97C0-4B6D373E8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68" y="640080"/>
            <a:ext cx="10911865" cy="462686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801362-349C-44BE-BEF6-8E926E1D3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4297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4F618A-AF45-4CE0-A852-A23F29CE1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2729" y="1289303"/>
            <a:ext cx="9638443" cy="3339303"/>
          </a:xfrm>
          <a:ln>
            <a:noFill/>
          </a:ln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3500" b="0" i="0" dirty="0">
                <a:effectLst/>
                <a:latin typeface="Apple SD Gothic Neo"/>
              </a:rPr>
              <a:t>You can get mucocele if a tiny tube (duct) that moves saliva gets damaged or blocked. This most often happens if you repeatedly bite or suck on your lower lip or cheek.</a:t>
            </a:r>
            <a:endParaRPr lang="ko-KR" altLang="en-US" sz="3500" dirty="0"/>
          </a:p>
        </p:txBody>
      </p:sp>
    </p:spTree>
    <p:extLst>
      <p:ext uri="{BB962C8B-B14F-4D97-AF65-F5344CB8AC3E}">
        <p14:creationId xmlns:p14="http://schemas.microsoft.com/office/powerpoint/2010/main" val="960560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9F26AF7-9AC1-49A4-8F89-2C63E1C0A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4F618A-AF45-4CE0-A852-A23F29CE1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b="1" dirty="0"/>
              <a:t>Ranula</a:t>
            </a:r>
            <a:r>
              <a:rPr lang="en-US" altLang="ko-KR" sz="2000" dirty="0"/>
              <a:t> is a fluid cyst that forms in the mouth under the tongue. it is filled with saliva that has leaked out of a damaged salivary gland.</a:t>
            </a:r>
            <a:endParaRPr lang="ko-KR" altLang="en-US" sz="2000" dirty="0"/>
          </a:p>
        </p:txBody>
      </p:sp>
      <p:pic>
        <p:nvPicPr>
          <p:cNvPr id="7" name="Picture 6" descr="A picture containing person, mouth, teeth, indoor&#10;&#10;Description automatically generated">
            <a:extLst>
              <a:ext uri="{FF2B5EF4-FFF2-40B4-BE49-F238E27FC236}">
                <a16:creationId xmlns:a16="http://schemas.microsoft.com/office/drawing/2014/main" id="{675D142A-D9BE-4BAC-B39F-36E28675C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642" y="587858"/>
            <a:ext cx="4073041" cy="3301307"/>
          </a:xfrm>
          <a:prstGeom prst="rect">
            <a:avLst/>
          </a:prstGeom>
        </p:spPr>
      </p:pic>
      <p:pic>
        <p:nvPicPr>
          <p:cNvPr id="5" name="Picture 4" descr="A picture containing person, doughnut, smiling, mouth&#10;&#10;Description automatically generated">
            <a:extLst>
              <a:ext uri="{FF2B5EF4-FFF2-40B4-BE49-F238E27FC236}">
                <a16:creationId xmlns:a16="http://schemas.microsoft.com/office/drawing/2014/main" id="{EFFEA52E-4EE3-4E24-B5C7-007ED48E4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316" y="587857"/>
            <a:ext cx="4297680" cy="330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64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4167985-D6E9-40FF-97C0-4B6D373E8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68" y="640080"/>
            <a:ext cx="10911865" cy="462686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801362-349C-44BE-BEF6-8E926E1D3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4297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4F618A-AF45-4CE0-A852-A23F29CE1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2729" y="1289303"/>
            <a:ext cx="9638443" cy="3339303"/>
          </a:xfrm>
          <a:ln>
            <a:noFill/>
          </a:ln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4000" b="0" i="0" dirty="0">
                <a:effectLst/>
                <a:latin typeface="Apple SD Gothic Neo"/>
              </a:rPr>
              <a:t> like mucocele, </a:t>
            </a:r>
            <a:r>
              <a:rPr lang="en-US" altLang="ko-KR" sz="4000" dirty="0">
                <a:latin typeface="Apple SD Gothic Neo"/>
              </a:rPr>
              <a:t>ranula causes and develops when </a:t>
            </a:r>
            <a:r>
              <a:rPr lang="en-US" altLang="ko-KR" sz="4000" b="0" i="0" dirty="0">
                <a:effectLst/>
                <a:latin typeface="Apple SD Gothic Neo"/>
              </a:rPr>
              <a:t>saliva leaks out of the injured or damaged gland and forms a bubble of fluid in the tissue around the gland 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755573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4167985-D6E9-40FF-97C0-4B6D373E8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68" y="640080"/>
            <a:ext cx="10911865" cy="462686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801362-349C-44BE-BEF6-8E926E1D3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4297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4F618A-AF45-4CE0-A852-A23F29CE1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196" y="1468909"/>
            <a:ext cx="9638443" cy="760878"/>
          </a:xfrm>
          <a:ln>
            <a:noFill/>
          </a:ln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3100"/>
              <a:t>Both, mucocele and ranula, are harmless cyst In your mouth, and it often goes away without treatment. </a:t>
            </a:r>
            <a:endParaRPr lang="ko-KR" altLang="en-US" sz="31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24D3358-5B2A-4286-AE0C-B1934BF41FD5}"/>
              </a:ext>
            </a:extLst>
          </p:cNvPr>
          <p:cNvSpPr txBox="1">
            <a:spLocks/>
          </p:cNvSpPr>
          <p:nvPr/>
        </p:nvSpPr>
        <p:spPr bwMode="blackWhite">
          <a:xfrm>
            <a:off x="1262728" y="2726701"/>
            <a:ext cx="9638443" cy="2093792"/>
          </a:xfrm>
          <a:prstGeom prst="rect">
            <a:avLst/>
          </a:prstGeom>
          <a:solidFill>
            <a:srgbClr val="FFFFFF"/>
          </a:solidFill>
          <a:ln w="38100" cap="sq">
            <a:noFill/>
            <a:miter lim="800000"/>
          </a:ln>
        </p:spPr>
        <p:txBody>
          <a:bodyPr vert="horz" lIns="274320" tIns="182880" rIns="274320" bIns="182880" rtlCol="0" anchor="ctr" anchorCtr="1">
            <a:normAutofit fontScale="925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3100"/>
              <a:t>But sometimes it gets bigger, and it might impact the patient as it’s easy to repeatedly bite and gets popped. Then it might lead other complications. </a:t>
            </a:r>
            <a:endParaRPr lang="ko-KR" altLang="en-US" sz="3100" dirty="0"/>
          </a:p>
        </p:txBody>
      </p:sp>
    </p:spTree>
    <p:extLst>
      <p:ext uri="{BB962C8B-B14F-4D97-AF65-F5344CB8AC3E}">
        <p14:creationId xmlns:p14="http://schemas.microsoft.com/office/powerpoint/2010/main" val="945735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618A-AF45-4CE0-A852-A23F29CE1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2729" y="1289303"/>
            <a:ext cx="9638443" cy="3339303"/>
          </a:xfrm>
          <a:ln>
            <a:noFill/>
          </a:ln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3000" dirty="0"/>
              <a:t>The dental team should look close to see if the patient is doing well in oral hygiene, and if it’s getting too big to be treated. </a:t>
            </a:r>
            <a:endParaRPr lang="ko-KR" altLang="en-US" sz="3000" dirty="0"/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7ECC134A-D0DE-4B6E-8053-979B9F386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8058" y="4147022"/>
            <a:ext cx="2569028" cy="25690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17407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in a blue shirt&#10;&#10;Description automatically generated">
            <a:extLst>
              <a:ext uri="{FF2B5EF4-FFF2-40B4-BE49-F238E27FC236}">
                <a16:creationId xmlns:a16="http://schemas.microsoft.com/office/drawing/2014/main" id="{B88C53C5-D199-4A95-B8E2-D6CEE23B3A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111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4F618A-AF45-4CE0-A852-A23F29CE1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noFill/>
          <a:ln w="38100" cap="sq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r>
              <a:rPr lang="en-US" altLang="ko-KR" dirty="0">
                <a:solidFill>
                  <a:schemeClr val="tx1"/>
                </a:solidFill>
              </a:rPr>
              <a:t>Thank you for listening !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793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58650" y="984474"/>
            <a:ext cx="3505199" cy="97631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Exostoses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5833" y="1598612"/>
            <a:ext cx="4355513" cy="3408065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-109839" y="1876908"/>
            <a:ext cx="5998135" cy="5259387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Exostoses are defined as benign growths of bone extending outwards from the surface of a bone.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less than common variation present usually on the facial surface at the alveolar process of the maxillary arch is exostoses.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may be single or multiple lesions and unilateral or bilateral raised hard areas located in the premolar to molar region covered by oral mucosa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3008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ame&#10;&#10;Description automatically generated">
            <a:extLst>
              <a:ext uri="{FF2B5EF4-FFF2-40B4-BE49-F238E27FC236}">
                <a16:creationId xmlns:a16="http://schemas.microsoft.com/office/drawing/2014/main" id="{78E421EC-EC65-4543-BD39-F78D5BE789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21" b="21713"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4F618A-AF45-4CE0-A852-A23F29CE1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3753529"/>
            <a:ext cx="8991600" cy="1645759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2100" b="0" i="0">
                <a:effectLst/>
                <a:latin typeface="NexusSans"/>
              </a:rPr>
              <a:t>The specific cause of exostoses is uncertain, although they likely are related to both genetic factors. </a:t>
            </a:r>
            <a:r>
              <a:rPr lang="en-US" altLang="ko-KR" sz="2100">
                <a:latin typeface="NexusSans"/>
              </a:rPr>
              <a:t>It most likely starts to develop from young age, when the bone grows.</a:t>
            </a:r>
            <a:endParaRPr lang="ko-KR" altLang="en-US" sz="2100"/>
          </a:p>
        </p:txBody>
      </p:sp>
    </p:spTree>
    <p:extLst>
      <p:ext uri="{BB962C8B-B14F-4D97-AF65-F5344CB8AC3E}">
        <p14:creationId xmlns:p14="http://schemas.microsoft.com/office/powerpoint/2010/main" val="2451021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73356FF-D860-4810-88FA-2A09735B1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2729" y="5499895"/>
            <a:ext cx="9638443" cy="484633"/>
          </a:xfrm>
        </p:spPr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167985-D6E9-40FF-97C0-4B6D373E8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68" y="640080"/>
            <a:ext cx="10911865" cy="462686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801362-349C-44BE-BEF6-8E926E1D3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4297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4F618A-AF45-4CE0-A852-A23F29CE1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2729" y="1289303"/>
            <a:ext cx="9638443" cy="3339303"/>
          </a:xfrm>
          <a:ln>
            <a:noFill/>
          </a:ln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5000" dirty="0"/>
              <a:t>In oral, we have mandibular torus and palatine torus.</a:t>
            </a:r>
            <a:endParaRPr lang="ko-KR" altLang="en-US" sz="5000" dirty="0"/>
          </a:p>
        </p:txBody>
      </p:sp>
    </p:spTree>
    <p:extLst>
      <p:ext uri="{BB962C8B-B14F-4D97-AF65-F5344CB8AC3E}">
        <p14:creationId xmlns:p14="http://schemas.microsoft.com/office/powerpoint/2010/main" val="3395925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9F26AF7-9AC1-49A4-8F89-2C63E1C0A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4F618A-AF45-4CE0-A852-A23F29CE1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</p:spPr>
        <p:txBody>
          <a:bodyPr>
            <a:normAutofit/>
          </a:bodyPr>
          <a:lstStyle/>
          <a:p>
            <a:r>
              <a:rPr lang="en-US" altLang="ko-KR" sz="3200"/>
              <a:t>Mandibular torus</a:t>
            </a:r>
            <a:endParaRPr lang="ko-KR" altLang="en-US" sz="3200"/>
          </a:p>
        </p:txBody>
      </p:sp>
      <p:pic>
        <p:nvPicPr>
          <p:cNvPr id="7" name="Picture 6" descr="A picture containing food, photo, sitting, looking&#10;&#10;Description automatically generated">
            <a:extLst>
              <a:ext uri="{FF2B5EF4-FFF2-40B4-BE49-F238E27FC236}">
                <a16:creationId xmlns:a16="http://schemas.microsoft.com/office/drawing/2014/main" id="{4EEE8A85-B378-4ADB-B071-88FAFC134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004" y="814905"/>
            <a:ext cx="4297680" cy="2847213"/>
          </a:xfrm>
          <a:prstGeom prst="rect">
            <a:avLst/>
          </a:prstGeom>
        </p:spPr>
      </p:pic>
      <p:pic>
        <p:nvPicPr>
          <p:cNvPr id="5" name="Picture 4" descr="A picture containing looking, photo, food, sitting&#10;&#10;Description automatically generated">
            <a:extLst>
              <a:ext uri="{FF2B5EF4-FFF2-40B4-BE49-F238E27FC236}">
                <a16:creationId xmlns:a16="http://schemas.microsoft.com/office/drawing/2014/main" id="{920350CF-7314-4D44-B58D-D1565AE6C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316" y="814905"/>
            <a:ext cx="4297680" cy="283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93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9F26AF7-9AC1-49A4-8F89-2C63E1C0A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4F618A-AF45-4CE0-A852-A23F29CE1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</p:spPr>
        <p:txBody>
          <a:bodyPr>
            <a:normAutofit/>
          </a:bodyPr>
          <a:lstStyle/>
          <a:p>
            <a:r>
              <a:rPr lang="en-US" altLang="ko-KR" sz="3200"/>
              <a:t>Palatine torus</a:t>
            </a:r>
            <a:endParaRPr lang="ko-KR" altLang="en-US" sz="3200"/>
          </a:p>
        </p:txBody>
      </p:sp>
      <p:pic>
        <p:nvPicPr>
          <p:cNvPr id="7" name="Picture 6" descr="A picture containing indoor, person, person, looking&#10;&#10;Description automatically generated">
            <a:extLst>
              <a:ext uri="{FF2B5EF4-FFF2-40B4-BE49-F238E27FC236}">
                <a16:creationId xmlns:a16="http://schemas.microsoft.com/office/drawing/2014/main" id="{BB53501B-F944-4CA4-8BE4-18C43F8D6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004" y="637626"/>
            <a:ext cx="4297680" cy="3201771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99B6240-8AFF-4FCE-8797-18D2E7BBC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316" y="633341"/>
            <a:ext cx="4297680" cy="320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79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4F618A-AF45-4CE0-A852-A23F29CE1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 vert="horz" lIns="182880" tIns="182880" rIns="182880" bIns="182880" rtlCol="0" anchor="ctr">
            <a:normAutofit/>
          </a:bodyPr>
          <a:lstStyle/>
          <a:p>
            <a:pPr marL="514350" indent="-514350" latinLnBrk="0"/>
            <a:r>
              <a:rPr lang="en-US" altLang="ko-KR" sz="15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Development of torus does not impact the patient much since it does not relate to the patient’s health. </a:t>
            </a:r>
            <a:br>
              <a:rPr lang="en-US" altLang="ko-KR" sz="15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endParaRPr lang="en-US" altLang="ko-KR" sz="1500" kern="1200" cap="all" spc="200" baseline="0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28EABA-885C-4248-B635-101CD9DD9FE2}"/>
              </a:ext>
            </a:extLst>
          </p:cNvPr>
          <p:cNvSpPr txBox="1">
            <a:spLocks/>
          </p:cNvSpPr>
          <p:nvPr/>
        </p:nvSpPr>
        <p:spPr>
          <a:xfrm>
            <a:off x="1706062" y="2291262"/>
            <a:ext cx="8779512" cy="2879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514350" indent="-228600" latinLnBrk="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ko-KR" sz="1700" dirty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However, if the bone gets bigger and bigger, and reaches point when the patient is hard to take care, like,</a:t>
            </a:r>
          </a:p>
          <a:p>
            <a:pPr marL="628650" indent="-342900" latinLnBrk="0">
              <a:spcBef>
                <a:spcPts val="10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US" altLang="ko-KR" sz="1700" dirty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foods keep stuck near the torus</a:t>
            </a:r>
          </a:p>
          <a:p>
            <a:pPr marL="628650" indent="-342900" latinLnBrk="0">
              <a:spcBef>
                <a:spcPts val="10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US" altLang="ko-KR" sz="1700" dirty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Hard to brush teeth, and mouth</a:t>
            </a:r>
          </a:p>
          <a:p>
            <a:pPr marL="628650" indent="-342900" latinLnBrk="0">
              <a:spcBef>
                <a:spcPts val="10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US" altLang="ko-KR" sz="1700" dirty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Bothering when speaking</a:t>
            </a:r>
          </a:p>
          <a:p>
            <a:pPr marL="628650" indent="-342900" latinLnBrk="0">
              <a:spcBef>
                <a:spcPts val="10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US" altLang="ko-KR" sz="1700" dirty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if you are an elder, and need to equip denture</a:t>
            </a:r>
          </a:p>
          <a:p>
            <a:pPr latinLnBrk="0">
              <a:spcBef>
                <a:spcPts val="1000"/>
              </a:spcBef>
              <a:buClr>
                <a:schemeClr val="accent2"/>
              </a:buClr>
            </a:pPr>
            <a:r>
              <a:rPr lang="en-US" altLang="ko-KR" sz="1700" dirty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pPr latinLnBrk="0">
              <a:spcBef>
                <a:spcPts val="1000"/>
              </a:spcBef>
              <a:buClr>
                <a:schemeClr val="accent2"/>
              </a:buClr>
            </a:pPr>
            <a:r>
              <a:rPr lang="en-US" altLang="ko-KR" sz="1700" dirty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You should be suggested to remove it by the dentist.</a:t>
            </a:r>
          </a:p>
          <a:p>
            <a:pPr marL="514350" indent="-228600" latinLnBrk="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ko-KR" sz="1700" dirty="0">
              <a:solidFill>
                <a:srgbClr val="40404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460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167985-D6E9-40FF-97C0-4B6D373E8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68" y="640080"/>
            <a:ext cx="10911865" cy="462686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801362-349C-44BE-BEF6-8E926E1D3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4297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4F618A-AF45-4CE0-A852-A23F29CE1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778" y="1085850"/>
            <a:ext cx="9638443" cy="1428750"/>
          </a:xfrm>
          <a:ln>
            <a:noFill/>
          </a:ln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ko-KR" sz="2700"/>
              <a:t>The dental team should pay more attention if the torus is getting bigger and if it is being hygiene correctly by the patient. </a:t>
            </a:r>
            <a:endParaRPr lang="ko-KR" altLang="en-US" sz="27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D8A319C-B62E-483F-8D35-F56504151BF9}"/>
              </a:ext>
            </a:extLst>
          </p:cNvPr>
          <p:cNvSpPr txBox="1">
            <a:spLocks/>
          </p:cNvSpPr>
          <p:nvPr/>
        </p:nvSpPr>
        <p:spPr bwMode="blackWhite">
          <a:xfrm>
            <a:off x="1034129" y="2679192"/>
            <a:ext cx="9638443" cy="1949414"/>
          </a:xfrm>
          <a:prstGeom prst="rect">
            <a:avLst/>
          </a:prstGeom>
          <a:solidFill>
            <a:srgbClr val="FFFFFF"/>
          </a:solidFill>
          <a:ln w="38100" cap="sq">
            <a:noFill/>
            <a:miter lim="800000"/>
          </a:ln>
        </p:spPr>
        <p:txBody>
          <a:bodyPr vert="horz" lIns="274320" tIns="182880" rIns="274320" bIns="182880" rtlCol="0" anchor="ctr" anchorCtr="1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ko-KR" sz="2700"/>
              <a:t>If the patient is not under a good condition to take care of it, then the team should warn the patient, or it should be removed before it causes complication such as inflammation.</a:t>
            </a:r>
            <a:endParaRPr lang="ko-KR" altLang="en-US" sz="2700" dirty="0"/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3E113945-4FDC-40EB-84B6-2F5017297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8058" y="4147022"/>
            <a:ext cx="2569028" cy="25690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98400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73356FF-D860-4810-88FA-2A09735B1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2729" y="5499895"/>
            <a:ext cx="9638443" cy="484633"/>
          </a:xfrm>
        </p:spPr>
        <p:txBody>
          <a:bodyPr>
            <a:normAutofit/>
          </a:bodyPr>
          <a:lstStyle/>
          <a:p>
            <a:r>
              <a:rPr lang="en-US" altLang="ko-KR"/>
              <a:t>Taeyoung Lee</a:t>
            </a:r>
            <a:endParaRPr lang="ko-KR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67985-D6E9-40FF-97C0-4B6D373E8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68" y="640080"/>
            <a:ext cx="10911865" cy="462686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801362-349C-44BE-BEF6-8E926E1D3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4297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4F618A-AF45-4CE0-A852-A23F29CE1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2729" y="1289303"/>
            <a:ext cx="9638443" cy="3339303"/>
          </a:xfrm>
          <a:ln>
            <a:noFill/>
          </a:ln>
        </p:spPr>
        <p:txBody>
          <a:bodyPr>
            <a:normAutofit/>
          </a:bodyPr>
          <a:lstStyle/>
          <a:p>
            <a:br>
              <a:rPr lang="ko-KR" altLang="en-US" sz="5000" b="0" i="0" u="none" strike="noStrike" baseline="0"/>
            </a:br>
            <a:r>
              <a:rPr lang="en-US" altLang="ko-KR" sz="5000" b="0" i="0" u="none" strike="noStrike" baseline="0"/>
              <a:t> Mucocele, Ranula	</a:t>
            </a:r>
            <a:br>
              <a:rPr lang="en-US" altLang="ko-KR" sz="5000" b="0" i="0" u="none" strike="noStrike" baseline="0"/>
            </a:br>
            <a:endParaRPr lang="ko-KR" altLang="en-US" sz="5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A65033-B7EC-4F0C-8685-EC2E59224D71}"/>
              </a:ext>
            </a:extLst>
          </p:cNvPr>
          <p:cNvSpPr txBox="1"/>
          <p:nvPr/>
        </p:nvSpPr>
        <p:spPr>
          <a:xfrm>
            <a:off x="6706998" y="6061717"/>
            <a:ext cx="4840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DEN 1114 Histology &amp; Embryology OL 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494022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478</Words>
  <Application>Microsoft Office PowerPoint</Application>
  <PresentationFormat>Widescreen</PresentationFormat>
  <Paragraphs>33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Apple SD Gothic Neo</vt:lpstr>
      <vt:lpstr>NexusSans</vt:lpstr>
      <vt:lpstr>Arial</vt:lpstr>
      <vt:lpstr>Gill Sans MT</vt:lpstr>
      <vt:lpstr>Times New Roman</vt:lpstr>
      <vt:lpstr>Parcel</vt:lpstr>
      <vt:lpstr>Exostoses </vt:lpstr>
      <vt:lpstr>Exostoses  </vt:lpstr>
      <vt:lpstr>The specific cause of exostoses is uncertain, although they likely are related to both genetic factors. It most likely starts to develop from young age, when the bone grows.</vt:lpstr>
      <vt:lpstr>In oral, we have mandibular torus and palatine torus.</vt:lpstr>
      <vt:lpstr>Mandibular torus</vt:lpstr>
      <vt:lpstr>Palatine torus</vt:lpstr>
      <vt:lpstr>Development of torus does not impact the patient much since it does not relate to the patient’s health.  </vt:lpstr>
      <vt:lpstr>The dental team should pay more attention if the torus is getting bigger and if it is being hygiene correctly by the patient. </vt:lpstr>
      <vt:lpstr>  Mucocele, Ranula  </vt:lpstr>
      <vt:lpstr>mucocele is a benign, mucus-containing cystic lesion of the minor salivary gland.</vt:lpstr>
      <vt:lpstr>You can get mucocele if a tiny tube (duct) that moves saliva gets damaged or blocked. This most often happens if you repeatedly bite or suck on your lower lip or cheek.</vt:lpstr>
      <vt:lpstr>Ranula is a fluid cyst that forms in the mouth under the tongue. it is filled with saliva that has leaked out of a damaged salivary gland.</vt:lpstr>
      <vt:lpstr> like mucocele, ranula causes and develops when saliva leaks out of the injured or damaged gland and forms a bubble of fluid in the tissue around the gland </vt:lpstr>
      <vt:lpstr>Both, mucocele and ranula, are harmless cyst In your mouth, and it often goes away without treatment. </vt:lpstr>
      <vt:lpstr>The dental team should look close to see if the patient is doing well in oral hygiene, and if it’s getting too big to be treated. </vt:lpstr>
      <vt:lpstr>Thank you for listening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Exostoses</dc:title>
  <dc:creator>Taeyoung Lee</dc:creator>
  <cp:lastModifiedBy>Taeyoung Lee</cp:lastModifiedBy>
  <cp:revision>3</cp:revision>
  <dcterms:created xsi:type="dcterms:W3CDTF">2020-09-30T19:04:19Z</dcterms:created>
  <dcterms:modified xsi:type="dcterms:W3CDTF">2020-10-02T19:42:43Z</dcterms:modified>
</cp:coreProperties>
</file>