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Sniglet"/>
      <p:regular r:id="rId18"/>
    </p:embeddedFont>
    <p:embeddedFont>
      <p:font typeface="Bangers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Bangers-regular.fntdata"/><Relationship Id="rId6" Type="http://schemas.openxmlformats.org/officeDocument/2006/relationships/slide" Target="slides/slide2.xml"/><Relationship Id="rId18" Type="http://schemas.openxmlformats.org/officeDocument/2006/relationships/font" Target="fonts/Snigle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67acf8feb_0_5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67acf8feb_0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67acf8feb_0_6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67acf8feb_0_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67acf8feb_0_6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67acf8feb_0_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67acf8feb_0_6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67acf8feb_0_6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67acf8feb_0_6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67acf8feb_0_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67acf8feb_0_5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67acf8feb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67acf8feb_0_5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67acf8feb_0_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67acf8feb_0_5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67acf8feb_0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67acf8feb_0_5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67acf8feb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67acf8feb_0_58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67acf8feb_0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67acf8feb_0_59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67acf8feb_0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67acf8feb_0_5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67acf8feb_0_5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67acf8feb_0_60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67acf8feb_0_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1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4.png" id="10" name="Google Shape;10;p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315275" y="921225"/>
            <a:ext cx="6411650" cy="3910600"/>
          </a:xfrm>
          <a:custGeom>
            <a:rect b="b" l="l" r="r" t="t"/>
            <a:pathLst>
              <a:path extrusionOk="0" h="156424" w="256466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010475" y="616425"/>
            <a:ext cx="6411650" cy="3910600"/>
          </a:xfrm>
          <a:custGeom>
            <a:rect b="b" l="l" r="r" t="t"/>
            <a:pathLst>
              <a:path extrusionOk="0" h="156424" w="256466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1">
  <p:cSld name="TITLE_1_2">
    <p:bg>
      <p:bgPr>
        <a:solidFill>
          <a:srgbClr val="000000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825" y="972913"/>
            <a:ext cx="5051951" cy="31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1"/>
          <p:cNvSpPr txBox="1"/>
          <p:nvPr>
            <p:ph type="ctrTitle"/>
          </p:nvPr>
        </p:nvSpPr>
        <p:spPr>
          <a:xfrm>
            <a:off x="2765775" y="1645750"/>
            <a:ext cx="4227000" cy="143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2">
  <p:cSld name="TITLE_2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3" name="Google Shape;73;p1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" name="Google Shape;74;p1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5" name="Google Shape;75;p12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 1">
  <p:cSld name="TITLE_1_1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ctrTitle"/>
          </p:nvPr>
        </p:nvSpPr>
        <p:spPr>
          <a:xfrm>
            <a:off x="1519100" y="1142662"/>
            <a:ext cx="6939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" type="subTitle"/>
          </p:nvPr>
        </p:nvSpPr>
        <p:spPr>
          <a:xfrm>
            <a:off x="1519100" y="2279990"/>
            <a:ext cx="6939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4.png" id="15" name="Google Shape;15;p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flipH="1" rot="169468">
            <a:off x="3608972" y="646196"/>
            <a:ext cx="5247975" cy="3809532"/>
          </a:xfrm>
          <a:prstGeom prst="wedgeEllipseCallout">
            <a:avLst>
              <a:gd fmla="val -42509" name="adj1"/>
              <a:gd fmla="val 62980" name="adj2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 flipH="1" rot="169468">
            <a:off x="3380372" y="417596"/>
            <a:ext cx="5247975" cy="3809532"/>
          </a:xfrm>
          <a:prstGeom prst="wedgeEllipseCallout">
            <a:avLst>
              <a:gd fmla="val -42509" name="adj1"/>
              <a:gd fmla="val 62980" name="adj2"/>
            </a:avLst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2.png" id="22" name="Google Shape;22;p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1992350" y="37775"/>
            <a:ext cx="5616577" cy="5220440"/>
          </a:xfrm>
          <a:custGeom>
            <a:rect b="b" l="l" r="r" t="t"/>
            <a:pathLst>
              <a:path extrusionOk="0" h="106692" w="114788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1763750" y="-114625"/>
            <a:ext cx="5616577" cy="5220440"/>
          </a:xfrm>
          <a:custGeom>
            <a:rect b="b" l="l" r="r" t="t"/>
            <a:pathLst>
              <a:path extrusionOk="0" h="106692" w="114788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Bangers"/>
                <a:ea typeface="Bangers"/>
                <a:cs typeface="Bangers"/>
                <a:sym typeface="Bangers"/>
              </a:defRPr>
            </a:lvl1pPr>
            <a:lvl2pPr lvl="1">
              <a:buNone/>
              <a:defRPr>
                <a:latin typeface="Bangers"/>
                <a:ea typeface="Bangers"/>
                <a:cs typeface="Bangers"/>
                <a:sym typeface="Bangers"/>
              </a:defRPr>
            </a:lvl2pPr>
            <a:lvl3pPr lvl="2">
              <a:buNone/>
              <a:defRPr>
                <a:latin typeface="Bangers"/>
                <a:ea typeface="Bangers"/>
                <a:cs typeface="Bangers"/>
                <a:sym typeface="Bangers"/>
              </a:defRPr>
            </a:lvl3pPr>
            <a:lvl4pPr lvl="3">
              <a:buNone/>
              <a:defRPr>
                <a:latin typeface="Bangers"/>
                <a:ea typeface="Bangers"/>
                <a:cs typeface="Bangers"/>
                <a:sym typeface="Bangers"/>
              </a:defRPr>
            </a:lvl4pPr>
            <a:lvl5pPr lvl="4">
              <a:buNone/>
              <a:defRPr>
                <a:latin typeface="Bangers"/>
                <a:ea typeface="Bangers"/>
                <a:cs typeface="Bangers"/>
                <a:sym typeface="Bangers"/>
              </a:defRPr>
            </a:lvl5pPr>
            <a:lvl6pPr lvl="5">
              <a:buNone/>
              <a:defRPr>
                <a:latin typeface="Bangers"/>
                <a:ea typeface="Bangers"/>
                <a:cs typeface="Bangers"/>
                <a:sym typeface="Bangers"/>
              </a:defRPr>
            </a:lvl6pPr>
            <a:lvl7pPr lvl="6">
              <a:buNone/>
              <a:defRPr>
                <a:latin typeface="Bangers"/>
                <a:ea typeface="Bangers"/>
                <a:cs typeface="Bangers"/>
                <a:sym typeface="Bangers"/>
              </a:defRPr>
            </a:lvl7pPr>
            <a:lvl8pPr lvl="7">
              <a:buNone/>
              <a:defRPr>
                <a:latin typeface="Bangers"/>
                <a:ea typeface="Bangers"/>
                <a:cs typeface="Bangers"/>
                <a:sym typeface="Bangers"/>
              </a:defRPr>
            </a:lvl8pPr>
            <a:lvl9pPr lvl="8">
              <a:buNone/>
              <a:defRPr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28" name="Google Shape;28;p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0" name="Google Shape;30;p5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31" name="Google Shape;31;p5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35" name="Google Shape;35;p6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7" name="Google Shape;37;p6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38" name="Google Shape;38;p6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43" name="Google Shape;43;p7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5" name="Google Shape;45;p7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46" name="Google Shape;46;p7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52" name="Google Shape;52;p8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4" name="Google Shape;54;p8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55" name="Google Shape;55;p8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58" name="Google Shape;58;p9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60" name="Google Shape;60;p9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1" name="Google Shape;61;p9"/>
          <p:cNvSpPr txBox="1"/>
          <p:nvPr>
            <p:ph idx="1" type="body"/>
          </p:nvPr>
        </p:nvSpPr>
        <p:spPr>
          <a:xfrm rot="-120953">
            <a:off x="457216" y="4025232"/>
            <a:ext cx="8229893" cy="519622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3.png" id="64" name="Google Shape;64;p10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00A7EB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1.png"/><Relationship Id="rId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4"/>
          <p:cNvSpPr txBox="1"/>
          <p:nvPr>
            <p:ph idx="4294967295" type="ctrTitle"/>
          </p:nvPr>
        </p:nvSpPr>
        <p:spPr>
          <a:xfrm>
            <a:off x="208625" y="899650"/>
            <a:ext cx="5701200" cy="404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Do Now: Answer one of the questions in complete sentences in your notebooks.</a:t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omic Sans MS"/>
              <a:buAutoNum type="arabicPeriod"/>
            </a:pPr>
            <a:r>
              <a:rPr lang="en" sz="25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</a:t>
            </a:r>
            <a:r>
              <a:rPr lang="en" sz="25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 do people</a:t>
            </a:r>
            <a:r>
              <a:rPr lang="en" sz="25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us</a:t>
            </a:r>
            <a:r>
              <a:rPr lang="en" sz="25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n" sz="25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waze or google maps and what are the benefits they gain from using those apps?</a:t>
            </a:r>
            <a:endParaRPr sz="25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omic Sans MS"/>
              <a:buAutoNum type="arabicPeriod"/>
            </a:pPr>
            <a:r>
              <a:rPr lang="en" sz="25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is waze or google maps helpful in your everyday life? </a:t>
            </a:r>
            <a:endParaRPr sz="25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omic Sans MS"/>
              <a:buAutoNum type="arabicPeriod"/>
            </a:pPr>
            <a:r>
              <a:rPr lang="en" sz="25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does waze and google maps have in common? </a:t>
            </a:r>
            <a:endParaRPr sz="25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 rotWithShape="1">
          <a:blip r:embed="rId3">
            <a:alphaModFix/>
          </a:blip>
          <a:srcRect b="0" l="10955" r="12859" t="0"/>
          <a:stretch/>
        </p:blipFill>
        <p:spPr>
          <a:xfrm>
            <a:off x="5909825" y="1047750"/>
            <a:ext cx="30913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" name="Google Shape;151;p23"/>
          <p:cNvSpPr txBox="1"/>
          <p:nvPr>
            <p:ph type="title"/>
          </p:nvPr>
        </p:nvSpPr>
        <p:spPr>
          <a:xfrm rot="147">
            <a:off x="571511" y="551035"/>
            <a:ext cx="7029900" cy="7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schematic symbols</a:t>
            </a:r>
            <a:endParaRPr/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9175" y="1552874"/>
            <a:ext cx="1190250" cy="1859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3770448" y="1940026"/>
            <a:ext cx="1929702" cy="108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5850750" y="2188100"/>
            <a:ext cx="1925374" cy="58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3"/>
          <p:cNvSpPr txBox="1"/>
          <p:nvPr/>
        </p:nvSpPr>
        <p:spPr>
          <a:xfrm>
            <a:off x="1559850" y="3369725"/>
            <a:ext cx="62097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      Battery                       Lamp                 Slide Switch 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 rot="137">
            <a:off x="651575" y="1479050"/>
            <a:ext cx="7532700" cy="7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your own try converting this pictorial into a schematic diagram. Use a ruler when drawing your schematics! </a:t>
            </a:r>
            <a:endParaRPr/>
          </a:p>
        </p:txBody>
      </p:sp>
      <p:sp>
        <p:nvSpPr>
          <p:cNvPr id="161" name="Google Shape;161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2" name="Google Shape;1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7925" y="1782450"/>
            <a:ext cx="3131025" cy="262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25"/>
          <p:cNvSpPr txBox="1"/>
          <p:nvPr>
            <p:ph type="title"/>
          </p:nvPr>
        </p:nvSpPr>
        <p:spPr>
          <a:xfrm rot="147">
            <a:off x="571511" y="551035"/>
            <a:ext cx="7029900" cy="7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</a:t>
            </a:r>
            <a:endParaRPr/>
          </a:p>
        </p:txBody>
      </p:sp>
      <p:sp>
        <p:nvSpPr>
          <p:cNvPr id="169" name="Google Shape;169;p25"/>
          <p:cNvSpPr txBox="1"/>
          <p:nvPr/>
        </p:nvSpPr>
        <p:spPr>
          <a:xfrm>
            <a:off x="632975" y="1311363"/>
            <a:ext cx="4056300" cy="30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ic Sans MS"/>
              <a:buAutoNum type="arabicPeriod"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W</a:t>
            </a: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hat is a schematic diagram? Define in your own words.  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ic Sans MS"/>
              <a:buAutoNum type="arabicPeriod"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What are electronic components? Define in your own words.  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mic Sans MS"/>
              <a:buAutoNum type="arabicPeriod"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What are two benefits of using a schematic diagram? 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0" name="Google Shape;17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7675" y="1434000"/>
            <a:ext cx="3584026" cy="256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26"/>
          <p:cNvSpPr txBox="1"/>
          <p:nvPr>
            <p:ph type="title"/>
          </p:nvPr>
        </p:nvSpPr>
        <p:spPr>
          <a:xfrm rot="147">
            <a:off x="571511" y="551035"/>
            <a:ext cx="7029900" cy="7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Immediate application</a:t>
            </a:r>
            <a:endParaRPr/>
          </a:p>
        </p:txBody>
      </p:sp>
      <p:sp>
        <p:nvSpPr>
          <p:cNvPr id="177" name="Google Shape;177;p26"/>
          <p:cNvSpPr txBox="1"/>
          <p:nvPr/>
        </p:nvSpPr>
        <p:spPr>
          <a:xfrm>
            <a:off x="571500" y="1380475"/>
            <a:ext cx="4944900" cy="29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Using the schematic reference sheet, complete the schematic worksheet.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You will need your trainers to complete the schematic worksheet.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If you didn’t finish the schematic worksheet it is homework. (Complete all of the trainer portions first).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When finished with the worksheet, start completing Job #1.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8" name="Google Shape;178;p26"/>
          <p:cNvPicPr preferRelativeResize="0"/>
          <p:nvPr/>
        </p:nvPicPr>
        <p:blipFill rotWithShape="1">
          <a:blip r:embed="rId3">
            <a:alphaModFix/>
          </a:blip>
          <a:srcRect b="4479" l="0" r="0" t="0"/>
          <a:stretch/>
        </p:blipFill>
        <p:spPr>
          <a:xfrm>
            <a:off x="5368325" y="1722725"/>
            <a:ext cx="2846576" cy="215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A7EB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ctrTitle"/>
          </p:nvPr>
        </p:nvSpPr>
        <p:spPr>
          <a:xfrm>
            <a:off x="2572125" y="1991850"/>
            <a:ext cx="4271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AIM: hOW CAN WE DRAW AND IDENTIFY THE SYMBOLS IN A SCHEMATIC CIRCUIT? </a:t>
            </a:r>
            <a:endParaRPr sz="4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A7EB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ctrTitle"/>
          </p:nvPr>
        </p:nvSpPr>
        <p:spPr>
          <a:xfrm>
            <a:off x="2233925" y="1773925"/>
            <a:ext cx="4892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S.w.b.a.t: </a:t>
            </a:r>
            <a:endParaRPr sz="30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define a schematic diagram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identify basic schematic symbols and their equivalent component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draw and interpret schematic diagrams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 rot="147">
            <a:off x="610961" y="537310"/>
            <a:ext cx="7029900" cy="7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schematic diagram? </a:t>
            </a:r>
            <a:endParaRPr/>
          </a:p>
        </p:txBody>
      </p: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868775" y="1221450"/>
            <a:ext cx="4387500" cy="3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A schematic diagram is a technical drawing of a circuit that shows how electronic components are connected to one another in a circuit. Each component has its own unique universal schematic symbol used to identify it in the diagram.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6200" y="2124026"/>
            <a:ext cx="2685726" cy="14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948900" y="2808825"/>
            <a:ext cx="7246200" cy="15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You can think of a Schematic diagrams as a map or blueprint for electronic components.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Just like how maps have satellite and default view, in electronics you can have a pictorial/wiring diagram or a schematic diagram. 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6425" y="830150"/>
            <a:ext cx="3691150" cy="209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 rot="147">
            <a:off x="551761" y="541160"/>
            <a:ext cx="7029900" cy="7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electronic components?</a:t>
            </a:r>
            <a:endParaRPr/>
          </a:p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948900" y="3580800"/>
            <a:ext cx="7246200" cy="15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Electronic components are devices that are connected in a circuit to impact or be affected by electricity.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5675" y="1002250"/>
            <a:ext cx="4555100" cy="328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 rot="147">
            <a:off x="571511" y="551035"/>
            <a:ext cx="7029900" cy="7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schematic symbols? </a:t>
            </a:r>
            <a:endParaRPr/>
          </a:p>
        </p:txBody>
      </p:sp>
      <p:sp>
        <p:nvSpPr>
          <p:cNvPr id="125" name="Google Shape;125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829275" y="1948100"/>
            <a:ext cx="3673800" cy="18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Each electronic component has an easily drawn, &amp; easily recognizable symbol called a schematic symbol. 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b="29258" l="0" r="0" t="0"/>
          <a:stretch/>
        </p:blipFill>
        <p:spPr>
          <a:xfrm>
            <a:off x="4412925" y="1311375"/>
            <a:ext cx="3554050" cy="3111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21"/>
          <p:cNvSpPr txBox="1"/>
          <p:nvPr>
            <p:ph type="title"/>
          </p:nvPr>
        </p:nvSpPr>
        <p:spPr>
          <a:xfrm rot="147">
            <a:off x="571511" y="551035"/>
            <a:ext cx="7029900" cy="7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are schematic diagrams helpful? </a:t>
            </a:r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781075" y="1311375"/>
            <a:ext cx="7246200" cy="15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Identification</a:t>
            </a: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: To identify the components used in a circuit.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Troubleshooting</a:t>
            </a: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: to determine what point in a circuit a problem exists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Guide</a:t>
            </a: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: As a map to help build or fix a circuit.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Consistency</a:t>
            </a: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:Schematic diagrams and symbols are universal, so anyone around the world are able to interpret them, even if they don’t speak the same language.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22"/>
          <p:cNvSpPr txBox="1"/>
          <p:nvPr>
            <p:ph type="title"/>
          </p:nvPr>
        </p:nvSpPr>
        <p:spPr>
          <a:xfrm rot="147">
            <a:off x="571511" y="551035"/>
            <a:ext cx="7029900" cy="7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World Application</a:t>
            </a:r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150" y="1311375"/>
            <a:ext cx="2513732" cy="199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 rotWithShape="1">
          <a:blip r:embed="rId4">
            <a:alphaModFix/>
          </a:blip>
          <a:srcRect b="22004" l="0" r="0" t="1723"/>
          <a:stretch/>
        </p:blipFill>
        <p:spPr>
          <a:xfrm>
            <a:off x="6140708" y="1921094"/>
            <a:ext cx="2102718" cy="187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 rotWithShape="1">
          <a:blip r:embed="rId5">
            <a:alphaModFix/>
          </a:blip>
          <a:srcRect b="19026" l="0" r="0" t="33322"/>
          <a:stretch/>
        </p:blipFill>
        <p:spPr>
          <a:xfrm>
            <a:off x="758150" y="3554235"/>
            <a:ext cx="2588109" cy="81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12245" y="1331090"/>
            <a:ext cx="2588099" cy="1622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12245" y="3040719"/>
            <a:ext cx="2588102" cy="132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