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7"/>
  </p:notesMasterIdLst>
  <p:handoutMasterIdLst>
    <p:handoutMasterId r:id="rId8"/>
  </p:handoutMasterIdLst>
  <p:sldIdLst>
    <p:sldId id="257" r:id="rId5"/>
    <p:sldId id="258" r:id="rId6"/>
  </p:sldIdLst>
  <p:sldSz cx="10058400" cy="7772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p:cViewPr varScale="1">
        <p:scale>
          <a:sx n="113" d="100"/>
          <a:sy n="113" d="100"/>
        </p:scale>
        <p:origin x="750" y="114"/>
      </p:cViewPr>
      <p:guideLst/>
    </p:cSldViewPr>
  </p:slideViewPr>
  <p:notesTextViewPr>
    <p:cViewPr>
      <p:scale>
        <a:sx n="1" d="1"/>
        <a:sy n="1" d="1"/>
      </p:scale>
      <p:origin x="0" y="0"/>
    </p:cViewPr>
  </p:notesTextViewPr>
  <p:notesViewPr>
    <p:cSldViewPr>
      <p:cViewPr varScale="1">
        <p:scale>
          <a:sx n="57" d="100"/>
          <a:sy n="57" d="100"/>
        </p:scale>
        <p:origin x="1794"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1A4C4C9-9907-4BB6-B95A-E6BBD959AAB4}" type="datetimeFigureOut">
              <a:rPr lang="ru-RU" smtClean="0"/>
              <a:t>18.03.2017</a:t>
            </a:fld>
            <a:endParaRPr lang="ru-RU" dirty="0"/>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2D650F-38E5-40ED-AA32-287D3AC686E8}" type="slidenum">
              <a:rPr lang="ru-RU" smtClean="0"/>
              <a:t>‹#›</a:t>
            </a:fld>
            <a:endParaRPr lang="ru-RU" dirty="0"/>
          </a:p>
        </p:txBody>
      </p:sp>
    </p:spTree>
    <p:extLst>
      <p:ext uri="{BB962C8B-B14F-4D97-AF65-F5344CB8AC3E}">
        <p14:creationId xmlns:p14="http://schemas.microsoft.com/office/powerpoint/2010/main" val="763695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DA592C-A796-4264-BD45-11AED491B3E4}" type="datetimeFigureOut">
              <a:rPr lang="ru-RU" smtClean="0"/>
              <a:t>18.03.2017</a:t>
            </a:fld>
            <a:endParaRPr lang="ru-RU" dirty="0"/>
          </a:p>
        </p:txBody>
      </p:sp>
      <p:sp>
        <p:nvSpPr>
          <p:cNvPr id="4" name="Образ слайда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A02A30-9192-49A2-98D9-8D2828AE31E2}" type="slidenum">
              <a:rPr lang="ru-RU" smtClean="0"/>
              <a:t>‹#›</a:t>
            </a:fld>
            <a:endParaRPr lang="ru-RU" dirty="0"/>
          </a:p>
        </p:txBody>
      </p:sp>
    </p:spTree>
    <p:extLst>
      <p:ext uri="{BB962C8B-B14F-4D97-AF65-F5344CB8AC3E}">
        <p14:creationId xmlns:p14="http://schemas.microsoft.com/office/powerpoint/2010/main" val="3617972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Снаружи">
    <p:spTree>
      <p:nvGrpSpPr>
        <p:cNvPr id="1" name=""/>
        <p:cNvGrpSpPr/>
        <p:nvPr/>
      </p:nvGrpSpPr>
      <p:grpSpPr>
        <a:xfrm>
          <a:off x="0" y="0"/>
          <a:ext cx="0" cy="0"/>
          <a:chOff x="0" y="0"/>
          <a:chExt cx="0" cy="0"/>
        </a:xfrm>
      </p:grpSpPr>
      <p:sp>
        <p:nvSpPr>
          <p:cNvPr id="41" name="Инструкции"/>
          <p:cNvSpPr/>
          <p:nvPr/>
        </p:nvSpPr>
        <p:spPr>
          <a:xfrm>
            <a:off x="10287000" y="4549"/>
            <a:ext cx="1676400" cy="7767851"/>
          </a:xfrm>
          <a:prstGeom prst="roundRect">
            <a:avLst>
              <a:gd name="adj" fmla="val 6795"/>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defTabSz="914400">
              <a:spcBef>
                <a:spcPts val="1200"/>
              </a:spcBef>
              <a:buNone/>
            </a:pPr>
            <a:r>
              <a:rPr lang="ru-RU" sz="950" b="1" i="1" baseline="0" dirty="0" smtClean="0">
                <a:latin typeface="Arial"/>
                <a:ea typeface="+mn-ea"/>
                <a:cs typeface="Arial"/>
              </a:rPr>
              <a:t>Примечание. </a:t>
            </a:r>
          </a:p>
          <a:p>
            <a:pPr algn="l" defTabSz="914400">
              <a:spcBef>
                <a:spcPts val="1200"/>
              </a:spcBef>
              <a:buNone/>
            </a:pPr>
            <a:r>
              <a:rPr lang="ru-RU" sz="950" b="1" i="1" baseline="0" dirty="0" smtClean="0">
                <a:latin typeface="Arial"/>
                <a:ea typeface="+mn-ea"/>
                <a:cs typeface="Arial"/>
              </a:rPr>
              <a:t>Эта брошюра </a:t>
            </a:r>
            <a:r>
              <a:rPr lang="ru-RU" sz="950" b="1" i="1" dirty="0" smtClean="0">
                <a:latin typeface="Arial"/>
                <a:ea typeface="+mn-ea"/>
                <a:cs typeface="Arial"/>
              </a:rPr>
              <a:t>создана для печати.  </a:t>
            </a:r>
            <a:r>
              <a:rPr lang="ru-RU" sz="950" b="1" i="1" baseline="0" dirty="0" smtClean="0">
                <a:latin typeface="Arial"/>
                <a:ea typeface="+mn-ea"/>
                <a:cs typeface="Arial"/>
              </a:rPr>
              <a:t>Убедитесь в правильности печати на карточке, проведя пробную печать на обычной бумаге.</a:t>
            </a:r>
          </a:p>
          <a:p>
            <a:pPr algn="l" defTabSz="914400">
              <a:spcBef>
                <a:spcPts val="1200"/>
              </a:spcBef>
              <a:buNone/>
            </a:pPr>
            <a:r>
              <a:rPr lang="ru-RU" sz="950" b="1" i="1" baseline="0" dirty="0" smtClean="0">
                <a:latin typeface="Arial"/>
                <a:ea typeface="+mn-ea"/>
                <a:cs typeface="Arial"/>
              </a:rPr>
              <a:t>Возможно, вам придется убрать флажок напротив параметра "Вместить в размер листа" в диалоговом окне "Печать" (в раскрывающемся меню "Слайды размером во всю страницу").</a:t>
            </a:r>
          </a:p>
          <a:p>
            <a:pPr algn="l" defTabSz="914400">
              <a:spcBef>
                <a:spcPts val="1200"/>
              </a:spcBef>
              <a:buNone/>
            </a:pPr>
            <a:r>
              <a:rPr lang="ru-RU" sz="950" b="1" i="1" dirty="0" smtClean="0">
                <a:latin typeface="Arial"/>
                <a:ea typeface="+mn-ea"/>
                <a:cs typeface="Arial"/>
              </a:rPr>
              <a:t>Убедитесь, что принтер настроен на печать двусторонних страниц.</a:t>
            </a:r>
          </a:p>
          <a:p>
            <a:pPr algn="l" defTabSz="914400">
              <a:spcBef>
                <a:spcPts val="1200"/>
              </a:spcBef>
              <a:buNone/>
            </a:pPr>
            <a:r>
              <a:rPr lang="ru-RU" sz="950" b="1" i="1" baseline="0" dirty="0" smtClean="0">
                <a:latin typeface="Arial"/>
                <a:ea typeface="+mn-ea"/>
                <a:cs typeface="Arial"/>
              </a:rPr>
              <a:t>Чтобы сменить изображения на этом слайде, выберите рисунок и удалите его. Затем щелкните значок "Вставить изображение"</a:t>
            </a:r>
          </a:p>
          <a:p>
            <a:pPr algn="l" defTabSz="914400">
              <a:spcBef>
                <a:spcPts val="1200"/>
              </a:spcBef>
              <a:buNone/>
            </a:pPr>
            <a:r>
              <a:rPr lang="ru-RU" sz="950" b="1" i="1" baseline="0" dirty="0" smtClean="0">
                <a:latin typeface="Arial"/>
                <a:ea typeface="+mn-ea"/>
                <a:cs typeface="Arial"/>
              </a:rPr>
              <a:t>и вставьте собственное изображение в заполнитель.</a:t>
            </a:r>
          </a:p>
          <a:p>
            <a:pPr algn="l" defTabSz="914400">
              <a:spcBef>
                <a:spcPts val="1200"/>
              </a:spcBef>
              <a:buNone/>
            </a:pPr>
            <a:r>
              <a:rPr lang="ru-RU" sz="950" b="1" i="1" dirty="0" smtClean="0">
                <a:latin typeface="Arial"/>
                <a:ea typeface="+mn-ea"/>
                <a:cs typeface="Arial"/>
              </a:rPr>
              <a:t>Чтобы сменить эмблему, щелкните правой клавишей мыши рисунок "заменить эмблемой" и выберите пункт "Изменить изображение".</a:t>
            </a:r>
            <a:endParaRPr lang="ru-RU" sz="950" b="1" i="1" dirty="0">
              <a:latin typeface="Arial"/>
              <a:ea typeface="+mn-ea"/>
              <a:cs typeface="Arial"/>
            </a:endParaRPr>
          </a:p>
        </p:txBody>
      </p:sp>
      <p:pic>
        <p:nvPicPr>
          <p:cNvPr id="42" name="Рисунок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382" t="11880" r="7418" b="10952"/>
          <a:stretch/>
        </p:blipFill>
        <p:spPr bwMode="auto">
          <a:xfrm>
            <a:off x="11277600" y="5016132"/>
            <a:ext cx="290285" cy="286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Прямоугольник 8"/>
          <p:cNvSpPr/>
          <p:nvPr/>
        </p:nvSpPr>
        <p:spPr>
          <a:xfrm>
            <a:off x="7165848" y="4343399"/>
            <a:ext cx="2432304" cy="2971801"/>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3" name="Рисунок 11"/>
          <p:cNvSpPr>
            <a:spLocks noGrp="1"/>
          </p:cNvSpPr>
          <p:nvPr>
            <p:ph type="pic" sz="quarter" idx="11"/>
          </p:nvPr>
        </p:nvSpPr>
        <p:spPr>
          <a:xfrm>
            <a:off x="457200" y="457200"/>
            <a:ext cx="2428875" cy="2286000"/>
          </a:xfrm>
          <a:solidFill>
            <a:schemeClr val="bg2"/>
          </a:solidFill>
        </p:spPr>
        <p:txBody>
          <a:bodyPr tIns="274320">
            <a:normAutofit/>
          </a:bodyPr>
          <a:lstStyle>
            <a:lvl1pPr marL="0" indent="0" algn="ctr">
              <a:buNone/>
              <a:defRPr sz="1400"/>
            </a:lvl1pPr>
          </a:lstStyle>
          <a:p>
            <a:r>
              <a:rPr lang="en-US" smtClean="0"/>
              <a:t>Click icon to add picture</a:t>
            </a:r>
            <a:endParaRPr lang="ru-RU" dirty="0"/>
          </a:p>
        </p:txBody>
      </p:sp>
      <p:sp>
        <p:nvSpPr>
          <p:cNvPr id="28" name="Текст 25"/>
          <p:cNvSpPr>
            <a:spLocks noGrp="1"/>
          </p:cNvSpPr>
          <p:nvPr>
            <p:ph type="body" sz="quarter" idx="15" hasCustomPrompt="1"/>
          </p:nvPr>
        </p:nvSpPr>
        <p:spPr>
          <a:xfrm>
            <a:off x="457200" y="2891409"/>
            <a:ext cx="2428875" cy="274320"/>
          </a:xfrm>
        </p:spPr>
        <p:txBody>
          <a:bodyPr>
            <a:noAutofit/>
          </a:bodyPr>
          <a:lstStyle>
            <a:lvl1pPr marL="0" indent="0">
              <a:lnSpc>
                <a:spcPct val="100000"/>
              </a:lnSpc>
              <a:spcBef>
                <a:spcPts val="0"/>
              </a:spcBef>
              <a:buNone/>
              <a:defRPr sz="900" b="0" i="1" baseline="0">
                <a:latin typeface="+mn-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ru-RU" dirty="0" smtClean="0"/>
              <a:t>[Введите заголовок вашей фотографии]</a:t>
            </a:r>
            <a:endParaRPr lang="ru-RU" dirty="0"/>
          </a:p>
        </p:txBody>
      </p:sp>
      <p:sp>
        <p:nvSpPr>
          <p:cNvPr id="27" name="Текст 25"/>
          <p:cNvSpPr>
            <a:spLocks noGrp="1"/>
          </p:cNvSpPr>
          <p:nvPr>
            <p:ph type="body" sz="quarter" idx="14" hasCustomPrompt="1"/>
          </p:nvPr>
        </p:nvSpPr>
        <p:spPr>
          <a:xfrm>
            <a:off x="457200" y="3241167"/>
            <a:ext cx="2428875" cy="457200"/>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ru-RU" dirty="0" smtClean="0"/>
              <a:t>Как начать пользоваться этим шаблоном?</a:t>
            </a:r>
            <a:endParaRPr lang="ru-RU" dirty="0"/>
          </a:p>
        </p:txBody>
      </p:sp>
      <p:sp>
        <p:nvSpPr>
          <p:cNvPr id="26" name="Текст 25"/>
          <p:cNvSpPr>
            <a:spLocks noGrp="1"/>
          </p:cNvSpPr>
          <p:nvPr>
            <p:ph type="body" sz="quarter" idx="13" hasCustomPrompt="1"/>
          </p:nvPr>
        </p:nvSpPr>
        <p:spPr>
          <a:xfrm>
            <a:off x="457199" y="3677412"/>
            <a:ext cx="2428875" cy="408813"/>
          </a:xfrm>
        </p:spPr>
        <p:txBody>
          <a:bodyPr>
            <a:noAutofit/>
          </a:bodyPr>
          <a:lstStyle>
            <a:lvl1pPr marL="0" indent="0">
              <a:lnSpc>
                <a:spcPct val="12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ru-RU" dirty="0" smtClean="0"/>
              <a:t>Вы можете пользоваться готовой брошюрой, или же изменить ее.</a:t>
            </a:r>
            <a:endParaRPr lang="ru-RU" dirty="0"/>
          </a:p>
        </p:txBody>
      </p:sp>
      <p:sp>
        <p:nvSpPr>
          <p:cNvPr id="23" name="Текст 22"/>
          <p:cNvSpPr>
            <a:spLocks noGrp="1"/>
          </p:cNvSpPr>
          <p:nvPr>
            <p:ph type="body" sz="quarter" idx="12" hasCustomPrompt="1"/>
          </p:nvPr>
        </p:nvSpPr>
        <p:spPr>
          <a:xfrm>
            <a:off x="457200" y="4152901"/>
            <a:ext cx="2428875" cy="3162299"/>
          </a:xfrm>
        </p:spPr>
        <p:txBody>
          <a:bodyPr>
            <a:noAutofit/>
          </a:bodyPr>
          <a:lstStyle>
            <a:lvl1pPr marL="182880" indent="-182880">
              <a:lnSpc>
                <a:spcPct val="120000"/>
              </a:lnSpc>
              <a:spcBef>
                <a:spcPts val="1000"/>
              </a:spcBef>
              <a:defRPr sz="800" baseline="0"/>
            </a:lvl1pPr>
            <a:lvl2pPr marL="228600" indent="-114300">
              <a:lnSpc>
                <a:spcPct val="100000"/>
              </a:lnSpc>
              <a:spcBef>
                <a:spcPts val="800"/>
              </a:spcBef>
              <a:defRPr sz="900"/>
            </a:lvl2pPr>
            <a:lvl3pPr marL="342900" indent="-114300">
              <a:lnSpc>
                <a:spcPct val="100000"/>
              </a:lnSpc>
              <a:spcBef>
                <a:spcPts val="600"/>
              </a:spcBef>
              <a:defRPr sz="800"/>
            </a:lvl3pPr>
            <a:lvl4pPr marL="457200" indent="-114300">
              <a:lnSpc>
                <a:spcPct val="100000"/>
              </a:lnSpc>
              <a:spcBef>
                <a:spcPts val="600"/>
              </a:spcBef>
              <a:defRPr sz="700"/>
            </a:lvl4pPr>
            <a:lvl5pPr marL="571500" indent="-114300">
              <a:lnSpc>
                <a:spcPct val="100000"/>
              </a:lnSpc>
              <a:spcBef>
                <a:spcPts val="600"/>
              </a:spcBef>
              <a:defRPr sz="700"/>
            </a:lvl5pPr>
          </a:lstStyle>
          <a:p>
            <a:pPr lvl="0"/>
            <a:r>
              <a:rPr lang="ru-RU" dirty="0" smtClean="0"/>
              <a:t>В шаблоне есть несколько вспомогательных советов, которые помогут начать работу.</a:t>
            </a:r>
            <a:br>
              <a:rPr lang="ru-RU" dirty="0" smtClean="0"/>
            </a:br>
            <a:r>
              <a:rPr lang="ru-RU" dirty="0" smtClean="0"/>
              <a:t>Чтобы заменить любой совет (например, этот), щелкните его и начните печатать.</a:t>
            </a:r>
            <a:br>
              <a:rPr lang="ru-RU" dirty="0" smtClean="0"/>
            </a:br>
            <a:r>
              <a:rPr lang="ru-RU" dirty="0" smtClean="0"/>
              <a:t>Чтобы заменить фотографии в брошюре, выберите изображение и удалите его. Чтобы вставить собственную фотографию, щелкните значок "Вставить изображение" в заполнителе.</a:t>
            </a:r>
            <a:br>
              <a:rPr lang="ru-RU" dirty="0" smtClean="0"/>
            </a:br>
            <a:r>
              <a:rPr lang="ru-RU" dirty="0" smtClean="0"/>
              <a:t>Чтобы сменить эмблему, щелкните правой клавишей мыши рисунок "заменить эмблемой" и выберите пункт "Изменить изображение".</a:t>
            </a:r>
            <a:endParaRPr lang="ru-RU" dirty="0"/>
          </a:p>
        </p:txBody>
      </p:sp>
      <p:sp>
        <p:nvSpPr>
          <p:cNvPr id="29" name="Текст 25"/>
          <p:cNvSpPr>
            <a:spLocks noGrp="1"/>
          </p:cNvSpPr>
          <p:nvPr>
            <p:ph type="body" sz="quarter" idx="16" hasCustomPrompt="1"/>
          </p:nvPr>
        </p:nvSpPr>
        <p:spPr>
          <a:xfrm>
            <a:off x="3813820" y="609600"/>
            <a:ext cx="2428875" cy="457200"/>
          </a:xfrm>
        </p:spPr>
        <p:txBody>
          <a:bodyPr>
            <a:noAutofit/>
          </a:bodyPr>
          <a:lstStyle>
            <a:lvl1pPr marL="0" indent="0">
              <a:lnSpc>
                <a:spcPct val="90000"/>
              </a:lnSpc>
              <a:spcBef>
                <a:spcPts val="0"/>
              </a:spcBef>
              <a:buNone/>
              <a:defRPr sz="2000" b="1" baseline="0">
                <a:solidFill>
                  <a:schemeClr val="accent2">
                    <a:lumMod val="75000"/>
                  </a:schemeClr>
                </a:solidFill>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ru-RU" dirty="0" smtClean="0"/>
              <a:t>Кто мы?</a:t>
            </a:r>
            <a:endParaRPr lang="ru-RU" dirty="0"/>
          </a:p>
        </p:txBody>
      </p:sp>
      <p:sp>
        <p:nvSpPr>
          <p:cNvPr id="30" name="Текст 25"/>
          <p:cNvSpPr>
            <a:spLocks noGrp="1"/>
          </p:cNvSpPr>
          <p:nvPr>
            <p:ph type="body" sz="quarter" idx="17" hasCustomPrompt="1"/>
          </p:nvPr>
        </p:nvSpPr>
        <p:spPr>
          <a:xfrm>
            <a:off x="3813820" y="1082040"/>
            <a:ext cx="2428875" cy="228600"/>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ru-RU" dirty="0" smtClean="0"/>
              <a:t>О нас</a:t>
            </a:r>
            <a:endParaRPr lang="ru-RU" dirty="0"/>
          </a:p>
        </p:txBody>
      </p:sp>
      <p:sp>
        <p:nvSpPr>
          <p:cNvPr id="45" name="Текст 25"/>
          <p:cNvSpPr>
            <a:spLocks noGrp="1"/>
          </p:cNvSpPr>
          <p:nvPr>
            <p:ph type="body" sz="quarter" idx="24" hasCustomPrompt="1"/>
          </p:nvPr>
        </p:nvSpPr>
        <p:spPr>
          <a:xfrm>
            <a:off x="3813820" y="1342644"/>
            <a:ext cx="2428875" cy="880809"/>
          </a:xfrm>
        </p:spPr>
        <p:txBody>
          <a:bodyPr>
            <a:noAutofit/>
          </a:bodyPr>
          <a:lstStyle>
            <a:lvl1pPr marL="0" indent="0">
              <a:lnSpc>
                <a:spcPct val="12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a:lnSpc>
                <a:spcPct val="120000"/>
              </a:lnSpc>
            </a:pPr>
            <a:r>
              <a:rPr lang="ru-RU" sz="1000" b="0" cap="none" baseline="0" dirty="0" smtClean="0">
                <a:solidFill>
                  <a:schemeClr val="tx1"/>
                </a:solidFill>
                <a:latin typeface="+mn-lt"/>
              </a:rPr>
              <a:t>Это место для блиц-резюме. Если бы у вас было всего несколько секунд на изложение основной концепции ваших продуктов или услуг клиенту, что бы вы сказали?</a:t>
            </a:r>
          </a:p>
        </p:txBody>
      </p:sp>
      <p:sp>
        <p:nvSpPr>
          <p:cNvPr id="32" name="Текст 25"/>
          <p:cNvSpPr>
            <a:spLocks noGrp="1"/>
          </p:cNvSpPr>
          <p:nvPr>
            <p:ph type="body" sz="quarter" idx="19" hasCustomPrompt="1"/>
          </p:nvPr>
        </p:nvSpPr>
        <p:spPr>
          <a:xfrm>
            <a:off x="3813820" y="2287906"/>
            <a:ext cx="2428875" cy="228600"/>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ru-RU" dirty="0" smtClean="0"/>
              <a:t>Свяжитесь с нами</a:t>
            </a:r>
            <a:endParaRPr lang="ru-RU" dirty="0"/>
          </a:p>
        </p:txBody>
      </p:sp>
      <p:sp>
        <p:nvSpPr>
          <p:cNvPr id="33" name="Текст 25"/>
          <p:cNvSpPr>
            <a:spLocks noGrp="1"/>
          </p:cNvSpPr>
          <p:nvPr>
            <p:ph type="body" sz="quarter" idx="20" hasCustomPrompt="1"/>
          </p:nvPr>
        </p:nvSpPr>
        <p:spPr>
          <a:xfrm>
            <a:off x="3813820" y="2538985"/>
            <a:ext cx="2815580" cy="670940"/>
          </a:xfrm>
        </p:spPr>
        <p:txBody>
          <a:bodyPr>
            <a:noAutofit/>
          </a:bodyPr>
          <a:lstStyle>
            <a:lvl1pPr marL="0" indent="0">
              <a:lnSpc>
                <a:spcPct val="10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a:lnSpc>
                <a:spcPct val="120000"/>
              </a:lnSpc>
            </a:pPr>
            <a:r>
              <a:rPr lang="ru-RU" sz="1000" b="0" cap="none" baseline="0" dirty="0" smtClean="0">
                <a:solidFill>
                  <a:schemeClr val="tx1"/>
                </a:solidFill>
                <a:latin typeface="+mn-lt"/>
              </a:rPr>
              <a:t>Телефон: [Телефон]</a:t>
            </a:r>
          </a:p>
          <a:p>
            <a:pPr>
              <a:lnSpc>
                <a:spcPct val="120000"/>
              </a:lnSpc>
            </a:pPr>
            <a:r>
              <a:rPr lang="ru-RU" sz="1000" b="0" cap="none" baseline="0" dirty="0" smtClean="0">
                <a:solidFill>
                  <a:schemeClr val="tx1"/>
                </a:solidFill>
                <a:latin typeface="+mn-lt"/>
              </a:rPr>
              <a:t>Электронная почта: [Адрес электронной почты]</a:t>
            </a:r>
          </a:p>
          <a:p>
            <a:pPr>
              <a:lnSpc>
                <a:spcPct val="120000"/>
              </a:lnSpc>
            </a:pPr>
            <a:r>
              <a:rPr lang="ru-RU" sz="1000" b="0" cap="none" baseline="0" dirty="0" smtClean="0">
                <a:solidFill>
                  <a:schemeClr val="tx1"/>
                </a:solidFill>
                <a:latin typeface="+mn-lt"/>
              </a:rPr>
              <a:t>Веб: [Веб-адрес]</a:t>
            </a:r>
          </a:p>
        </p:txBody>
      </p:sp>
      <p:sp>
        <p:nvSpPr>
          <p:cNvPr id="34" name="Текст 25"/>
          <p:cNvSpPr>
            <a:spLocks noGrp="1"/>
          </p:cNvSpPr>
          <p:nvPr>
            <p:ph type="body" sz="quarter" idx="21" hasCustomPrompt="1"/>
          </p:nvPr>
        </p:nvSpPr>
        <p:spPr>
          <a:xfrm>
            <a:off x="4746624" y="6851269"/>
            <a:ext cx="1508125" cy="152400"/>
          </a:xfrm>
        </p:spPr>
        <p:txBody>
          <a:bodyPr>
            <a:noAutofit/>
          </a:bodyPr>
          <a:lstStyle>
            <a:lvl1pPr marL="0" indent="0">
              <a:lnSpc>
                <a:spcPct val="90000"/>
              </a:lnSpc>
              <a:spcBef>
                <a:spcPts val="0"/>
              </a:spcBef>
              <a:buNone/>
              <a:defRPr sz="1000" b="1" cap="all" baseline="0">
                <a:solidFill>
                  <a:schemeClr val="accent2">
                    <a:lumMod val="75000"/>
                  </a:schemeClr>
                </a:solidFill>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ru-RU" dirty="0" smtClean="0"/>
              <a:t>[Название компании]</a:t>
            </a:r>
            <a:endParaRPr lang="ru-RU" dirty="0"/>
          </a:p>
        </p:txBody>
      </p:sp>
      <p:sp>
        <p:nvSpPr>
          <p:cNvPr id="37" name="Текст 36"/>
          <p:cNvSpPr>
            <a:spLocks noGrp="1"/>
          </p:cNvSpPr>
          <p:nvPr>
            <p:ph type="body" sz="quarter" idx="22" hasCustomPrompt="1"/>
          </p:nvPr>
        </p:nvSpPr>
        <p:spPr>
          <a:xfrm>
            <a:off x="4746624" y="7004304"/>
            <a:ext cx="1730376" cy="310896"/>
          </a:xfrm>
        </p:spPr>
        <p:txBody>
          <a:bodyPr>
            <a:noAutofit/>
          </a:bodyPr>
          <a:lstStyle>
            <a:lvl1pPr marL="0" indent="0">
              <a:lnSpc>
                <a:spcPct val="120000"/>
              </a:lnSpc>
              <a:spcBef>
                <a:spcPts val="0"/>
              </a:spcBef>
              <a:buNone/>
              <a:defRPr sz="800" baseline="0"/>
            </a:lvl1pPr>
            <a:lvl2pPr marL="0" indent="0">
              <a:defRPr sz="800"/>
            </a:lvl2pPr>
            <a:lvl3pPr marL="0" indent="0">
              <a:defRPr sz="800"/>
            </a:lvl3pPr>
            <a:lvl4pPr marL="0" indent="0">
              <a:defRPr sz="800"/>
            </a:lvl4pPr>
            <a:lvl5pPr marL="0" indent="0">
              <a:defRPr sz="800"/>
            </a:lvl5pPr>
          </a:lstStyle>
          <a:p>
            <a:pPr lvl="0"/>
            <a:r>
              <a:rPr lang="ru-RU" dirty="0" smtClean="0"/>
              <a:t>[Адрес]</a:t>
            </a:r>
            <a:br>
              <a:rPr lang="ru-RU" dirty="0" smtClean="0"/>
            </a:br>
            <a:r>
              <a:rPr lang="ru-RU" dirty="0" smtClean="0"/>
              <a:t>[Область, город, почтовый индекс]</a:t>
            </a:r>
          </a:p>
        </p:txBody>
      </p:sp>
      <p:sp>
        <p:nvSpPr>
          <p:cNvPr id="12" name="Рисунок 11"/>
          <p:cNvSpPr>
            <a:spLocks noGrp="1"/>
          </p:cNvSpPr>
          <p:nvPr>
            <p:ph type="pic" sz="quarter" idx="10"/>
          </p:nvPr>
        </p:nvSpPr>
        <p:spPr>
          <a:xfrm>
            <a:off x="7165975" y="457200"/>
            <a:ext cx="2428875" cy="3657600"/>
          </a:xfrm>
          <a:solidFill>
            <a:schemeClr val="bg2"/>
          </a:solidFill>
        </p:spPr>
        <p:txBody>
          <a:bodyPr tIns="274320">
            <a:normAutofit/>
          </a:bodyPr>
          <a:lstStyle>
            <a:lvl1pPr marL="0" indent="0" algn="ctr">
              <a:buNone/>
              <a:defRPr sz="1400"/>
            </a:lvl1pPr>
          </a:lstStyle>
          <a:p>
            <a:r>
              <a:rPr lang="en-US" smtClean="0"/>
              <a:t>Click icon to add picture</a:t>
            </a:r>
            <a:endParaRPr lang="ru-RU" dirty="0"/>
          </a:p>
        </p:txBody>
      </p:sp>
      <p:sp>
        <p:nvSpPr>
          <p:cNvPr id="10" name="Заголовок 9"/>
          <p:cNvSpPr>
            <a:spLocks noGrp="1"/>
          </p:cNvSpPr>
          <p:nvPr>
            <p:ph type="title" hasCustomPrompt="1"/>
          </p:nvPr>
        </p:nvSpPr>
        <p:spPr>
          <a:xfrm>
            <a:off x="7322344" y="4498848"/>
            <a:ext cx="2088832" cy="822960"/>
          </a:xfrm>
        </p:spPr>
        <p:txBody>
          <a:bodyPr>
            <a:normAutofit/>
          </a:bodyPr>
          <a:lstStyle>
            <a:lvl1pPr>
              <a:lnSpc>
                <a:spcPct val="85000"/>
              </a:lnSpc>
              <a:defRPr sz="2800" b="1" cap="all" baseline="0">
                <a:solidFill>
                  <a:schemeClr val="bg1"/>
                </a:solidFill>
              </a:defRPr>
            </a:lvl1pPr>
          </a:lstStyle>
          <a:p>
            <a:r>
              <a:rPr lang="ru-RU" dirty="0" smtClean="0"/>
              <a:t>Название компании</a:t>
            </a:r>
            <a:endParaRPr lang="ru-RU" dirty="0"/>
          </a:p>
        </p:txBody>
      </p:sp>
      <p:sp>
        <p:nvSpPr>
          <p:cNvPr id="40" name="Текст 25"/>
          <p:cNvSpPr>
            <a:spLocks noGrp="1"/>
          </p:cNvSpPr>
          <p:nvPr>
            <p:ph type="body" sz="quarter" idx="23" hasCustomPrompt="1"/>
          </p:nvPr>
        </p:nvSpPr>
        <p:spPr>
          <a:xfrm>
            <a:off x="7322344" y="6624978"/>
            <a:ext cx="2088833" cy="439651"/>
          </a:xfrm>
        </p:spPr>
        <p:txBody>
          <a:bodyPr>
            <a:noAutofit/>
          </a:bodyPr>
          <a:lstStyle>
            <a:lvl1pPr marL="0" indent="0">
              <a:lnSpc>
                <a:spcPct val="100000"/>
              </a:lnSpc>
              <a:spcBef>
                <a:spcPts val="0"/>
              </a:spcBef>
              <a:buNone/>
              <a:defRPr sz="1300" b="0" i="1" baseline="0">
                <a:solidFill>
                  <a:schemeClr val="bg1"/>
                </a:solidFill>
                <a:latin typeface="+mn-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ru-RU" dirty="0" smtClean="0"/>
              <a:t>[Подзаголовок брошюры или девиз компании]</a:t>
            </a:r>
            <a:endParaRPr lang="ru-RU" dirty="0"/>
          </a:p>
        </p:txBody>
      </p:sp>
    </p:spTree>
    <p:extLst>
      <p:ext uri="{BB962C8B-B14F-4D97-AF65-F5344CB8AC3E}">
        <p14:creationId xmlns:p14="http://schemas.microsoft.com/office/powerpoint/2010/main" val="478386529"/>
      </p:ext>
    </p:extLst>
  </p:cSld>
  <p:clrMapOvr>
    <a:masterClrMapping/>
  </p:clrMapOvr>
  <p:extLst mod="1">
    <p:ext uri="{DCECCB84-F9BA-43D5-87BE-67443E8EF086}">
      <p15:sldGuideLst xmlns:p15="http://schemas.microsoft.com/office/powerpoint/2012/main">
        <p15:guide id="1" pos="4224">
          <p15:clr>
            <a:srgbClr val="547EBF"/>
          </p15:clr>
        </p15:guide>
        <p15:guide id="2" orient="horz" pos="2448">
          <p15:clr>
            <a:srgbClr val="FBAE40"/>
          </p15:clr>
        </p15:guide>
        <p15:guide id="3" pos="2112">
          <p15:clr>
            <a:srgbClr val="547EBF"/>
          </p15:clr>
        </p15:guide>
        <p15:guide id="4" orient="horz" pos="4608">
          <p15:clr>
            <a:srgbClr val="FBAE40"/>
          </p15:clr>
        </p15:guide>
        <p15:guide id="5" orient="horz" pos="288">
          <p15:clr>
            <a:srgbClr val="FBAE40"/>
          </p15:clr>
        </p15:guide>
        <p15:guide id="6" pos="4509">
          <p15:clr>
            <a:srgbClr val="FBAE40"/>
          </p15:clr>
        </p15:guide>
        <p15:guide id="7" pos="6044">
          <p15:clr>
            <a:srgbClr val="FBAE40"/>
          </p15:clr>
        </p15:guide>
        <p15:guide id="8" pos="3168">
          <p15:clr>
            <a:srgbClr val="FBAE40"/>
          </p15:clr>
        </p15:guide>
        <p15:guide id="9" pos="2400">
          <p15:clr>
            <a:srgbClr val="FBAE40"/>
          </p15:clr>
        </p15:guide>
        <p15:guide id="10" pos="1824">
          <p15:clr>
            <a:srgbClr val="FBAE40"/>
          </p15:clr>
        </p15:guide>
        <p15:guide id="11" pos="288">
          <p15:clr>
            <a:srgbClr val="FBAE40"/>
          </p15:clr>
        </p15:guide>
        <p15:guide id="12" pos="393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Внутри">
    <p:spTree>
      <p:nvGrpSpPr>
        <p:cNvPr id="1" name=""/>
        <p:cNvGrpSpPr/>
        <p:nvPr/>
      </p:nvGrpSpPr>
      <p:grpSpPr>
        <a:xfrm>
          <a:off x="0" y="0"/>
          <a:ext cx="0" cy="0"/>
          <a:chOff x="0" y="0"/>
          <a:chExt cx="0" cy="0"/>
        </a:xfrm>
      </p:grpSpPr>
      <p:sp>
        <p:nvSpPr>
          <p:cNvPr id="38" name="Инструкции"/>
          <p:cNvSpPr/>
          <p:nvPr/>
        </p:nvSpPr>
        <p:spPr>
          <a:xfrm>
            <a:off x="10287000" y="4549"/>
            <a:ext cx="1676400" cy="7767851"/>
          </a:xfrm>
          <a:prstGeom prst="roundRect">
            <a:avLst>
              <a:gd name="adj" fmla="val 6795"/>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defTabSz="914400">
              <a:spcBef>
                <a:spcPts val="1200"/>
              </a:spcBef>
              <a:buNone/>
            </a:pPr>
            <a:r>
              <a:rPr lang="ru-RU" sz="950" b="1" i="1" baseline="0" dirty="0" smtClean="0">
                <a:latin typeface="Arial"/>
                <a:ea typeface="+mn-ea"/>
                <a:cs typeface="Arial"/>
              </a:rPr>
              <a:t>Примечание. </a:t>
            </a:r>
          </a:p>
          <a:p>
            <a:pPr algn="l" defTabSz="914400">
              <a:spcBef>
                <a:spcPts val="1200"/>
              </a:spcBef>
              <a:buNone/>
            </a:pPr>
            <a:r>
              <a:rPr lang="ru-RU" sz="950" b="1" i="1" baseline="0" dirty="0" smtClean="0">
                <a:latin typeface="Arial"/>
                <a:ea typeface="+mn-ea"/>
                <a:cs typeface="Arial"/>
              </a:rPr>
              <a:t>Эта брошюра </a:t>
            </a:r>
            <a:r>
              <a:rPr lang="ru-RU" sz="950" b="1" i="1" dirty="0" smtClean="0">
                <a:latin typeface="Arial"/>
                <a:ea typeface="+mn-ea"/>
                <a:cs typeface="Arial"/>
              </a:rPr>
              <a:t>создана для печати.  </a:t>
            </a:r>
            <a:r>
              <a:rPr lang="ru-RU" sz="950" b="1" i="1" baseline="0" dirty="0" smtClean="0">
                <a:latin typeface="Arial"/>
                <a:ea typeface="+mn-ea"/>
                <a:cs typeface="Arial"/>
              </a:rPr>
              <a:t>Убедитесь в правильности печати на карточке, проведя пробную печать на обычной бумаге.</a:t>
            </a:r>
          </a:p>
          <a:p>
            <a:pPr algn="l" defTabSz="914400">
              <a:spcBef>
                <a:spcPts val="1200"/>
              </a:spcBef>
              <a:buNone/>
            </a:pPr>
            <a:r>
              <a:rPr lang="ru-RU" sz="950" b="1" i="1" baseline="0" dirty="0" smtClean="0">
                <a:latin typeface="Arial"/>
                <a:ea typeface="+mn-ea"/>
                <a:cs typeface="Arial"/>
              </a:rPr>
              <a:t>Возможно, вам придется убрать флажок напротив параметра "Вместить в размер листа" в диалоговом окне "Печать" (в раскрывающемся меню "Слайды размером во всю страницу").</a:t>
            </a:r>
          </a:p>
          <a:p>
            <a:pPr algn="l" defTabSz="914400">
              <a:spcBef>
                <a:spcPts val="1200"/>
              </a:spcBef>
              <a:buNone/>
            </a:pPr>
            <a:r>
              <a:rPr lang="ru-RU" sz="950" b="1" i="1" dirty="0" smtClean="0">
                <a:latin typeface="Arial"/>
                <a:ea typeface="+mn-ea"/>
                <a:cs typeface="Arial"/>
              </a:rPr>
              <a:t>Убедитесь, что принтер настроен на печать двусторонних страниц.</a:t>
            </a:r>
          </a:p>
          <a:p>
            <a:pPr algn="l" defTabSz="914400">
              <a:spcBef>
                <a:spcPts val="1200"/>
              </a:spcBef>
              <a:buNone/>
            </a:pPr>
            <a:r>
              <a:rPr lang="ru-RU" sz="950" b="1" i="1" baseline="0" dirty="0" smtClean="0">
                <a:latin typeface="Arial"/>
                <a:ea typeface="+mn-ea"/>
                <a:cs typeface="Arial"/>
              </a:rPr>
              <a:t>Чтобы сменить изображения на этом слайде, выберите рисунок и удалите его. Затем щелкните значок "Вставить изображение"</a:t>
            </a:r>
          </a:p>
          <a:p>
            <a:pPr algn="l" defTabSz="914400">
              <a:spcBef>
                <a:spcPts val="1200"/>
              </a:spcBef>
              <a:buNone/>
            </a:pPr>
            <a:r>
              <a:rPr lang="ru-RU" sz="950" b="1" i="1" baseline="0" dirty="0" smtClean="0">
                <a:latin typeface="Arial"/>
                <a:ea typeface="+mn-ea"/>
                <a:cs typeface="Arial"/>
              </a:rPr>
              <a:t>и вставьте собственное изображение в заполнитель.</a:t>
            </a:r>
          </a:p>
          <a:p>
            <a:pPr algn="l" defTabSz="914400">
              <a:spcBef>
                <a:spcPts val="1200"/>
              </a:spcBef>
              <a:buNone/>
            </a:pPr>
            <a:r>
              <a:rPr lang="ru-RU" sz="950" b="1" i="1" dirty="0" smtClean="0">
                <a:latin typeface="Arial"/>
                <a:ea typeface="+mn-ea"/>
                <a:cs typeface="Arial"/>
              </a:rPr>
              <a:t>Чтобы сменить эмблему, щелкните правой клавишей мыши рисунок "заменить эмблемой" и выберите пункт "Изменить изображение".</a:t>
            </a:r>
            <a:endParaRPr lang="ru-RU" sz="950" b="1" i="1" dirty="0">
              <a:latin typeface="Arial"/>
              <a:ea typeface="+mn-ea"/>
              <a:cs typeface="Arial"/>
            </a:endParaRPr>
          </a:p>
        </p:txBody>
      </p:sp>
      <p:pic>
        <p:nvPicPr>
          <p:cNvPr id="41" name="Рисунок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382" t="11880" r="7418" b="10952"/>
          <a:stretch/>
        </p:blipFill>
        <p:spPr bwMode="auto">
          <a:xfrm>
            <a:off x="11277600" y="5008066"/>
            <a:ext cx="290285" cy="286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9" name="Прямая соединительная линия 18"/>
          <p:cNvCxnSpPr/>
          <p:nvPr/>
        </p:nvCxnSpPr>
        <p:spPr>
          <a:xfrm>
            <a:off x="3813048" y="1930512"/>
            <a:ext cx="2432304" cy="0"/>
          </a:xfrm>
          <a:prstGeom prst="line">
            <a:avLst/>
          </a:prstGeom>
          <a:ln w="127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3813048" y="3537155"/>
            <a:ext cx="2432304" cy="0"/>
          </a:xfrm>
          <a:prstGeom prst="line">
            <a:avLst/>
          </a:prstGeom>
          <a:ln w="127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27" name="Текст 25"/>
          <p:cNvSpPr>
            <a:spLocks noGrp="1"/>
          </p:cNvSpPr>
          <p:nvPr>
            <p:ph type="body" sz="quarter" idx="14" hasCustomPrompt="1"/>
          </p:nvPr>
        </p:nvSpPr>
        <p:spPr>
          <a:xfrm>
            <a:off x="457200" y="5151395"/>
            <a:ext cx="2428875" cy="248151"/>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ru-RU" dirty="0" smtClean="0"/>
              <a:t>Используйте их в брошюре.</a:t>
            </a:r>
            <a:endParaRPr lang="ru-RU" dirty="0"/>
          </a:p>
        </p:txBody>
      </p:sp>
      <p:sp>
        <p:nvSpPr>
          <p:cNvPr id="29" name="Текст 25"/>
          <p:cNvSpPr>
            <a:spLocks noGrp="1"/>
          </p:cNvSpPr>
          <p:nvPr>
            <p:ph type="body" sz="quarter" idx="16" hasCustomPrompt="1"/>
          </p:nvPr>
        </p:nvSpPr>
        <p:spPr>
          <a:xfrm>
            <a:off x="457200" y="4386248"/>
            <a:ext cx="2428875" cy="609271"/>
          </a:xfrm>
        </p:spPr>
        <p:txBody>
          <a:bodyPr>
            <a:noAutofit/>
          </a:bodyPr>
          <a:lstStyle>
            <a:lvl1pPr marL="0" indent="0">
              <a:lnSpc>
                <a:spcPct val="90000"/>
              </a:lnSpc>
              <a:spcBef>
                <a:spcPts val="0"/>
              </a:spcBef>
              <a:buNone/>
              <a:defRPr sz="2000" b="1" baseline="0">
                <a:solidFill>
                  <a:schemeClr val="accent2">
                    <a:lumMod val="75000"/>
                  </a:schemeClr>
                </a:solidFill>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ru-RU" dirty="0" smtClean="0"/>
              <a:t>Что включить в брошюру?</a:t>
            </a:r>
            <a:endParaRPr lang="ru-RU" dirty="0"/>
          </a:p>
        </p:txBody>
      </p:sp>
      <p:sp>
        <p:nvSpPr>
          <p:cNvPr id="13" name="Рисунок 11"/>
          <p:cNvSpPr>
            <a:spLocks noGrp="1"/>
          </p:cNvSpPr>
          <p:nvPr>
            <p:ph type="pic" sz="quarter" idx="11"/>
          </p:nvPr>
        </p:nvSpPr>
        <p:spPr>
          <a:xfrm>
            <a:off x="457200" y="457200"/>
            <a:ext cx="2428875" cy="3657600"/>
          </a:xfrm>
          <a:solidFill>
            <a:schemeClr val="bg2"/>
          </a:solidFill>
        </p:spPr>
        <p:txBody>
          <a:bodyPr tIns="274320">
            <a:normAutofit/>
          </a:bodyPr>
          <a:lstStyle>
            <a:lvl1pPr marL="0" indent="0" algn="ctr">
              <a:buNone/>
              <a:defRPr sz="1400"/>
            </a:lvl1pPr>
          </a:lstStyle>
          <a:p>
            <a:r>
              <a:rPr lang="en-US" smtClean="0"/>
              <a:t>Click icon to add picture</a:t>
            </a:r>
            <a:endParaRPr lang="ru-RU" dirty="0"/>
          </a:p>
        </p:txBody>
      </p:sp>
      <p:sp>
        <p:nvSpPr>
          <p:cNvPr id="26" name="Текст 25"/>
          <p:cNvSpPr>
            <a:spLocks noGrp="1"/>
          </p:cNvSpPr>
          <p:nvPr>
            <p:ph type="body" sz="quarter" idx="13" hasCustomPrompt="1"/>
          </p:nvPr>
        </p:nvSpPr>
        <p:spPr>
          <a:xfrm>
            <a:off x="457199" y="5399546"/>
            <a:ext cx="2428875" cy="1915653"/>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ru-RU" dirty="0" smtClean="0"/>
              <a:t>Это место отлично подойдет для постановки задач. Справа можно написать о том, что выделяет вас среди конкурентов, а в центре — коротко описать историю успеха компании.</a:t>
            </a:r>
            <a:br>
              <a:rPr lang="ru-RU" dirty="0" smtClean="0"/>
            </a:br>
            <a:r>
              <a:rPr lang="ru-RU" dirty="0" smtClean="0"/>
              <a:t>(Не забудьте выбрать фотографии, которые покажут вашу компанию в наилучшем свете. Изображения всегда должны производить хорошее впечатление.)</a:t>
            </a:r>
            <a:endParaRPr lang="ru-RU" dirty="0"/>
          </a:p>
        </p:txBody>
      </p:sp>
      <p:sp>
        <p:nvSpPr>
          <p:cNvPr id="30" name="Текст 25"/>
          <p:cNvSpPr>
            <a:spLocks noGrp="1"/>
          </p:cNvSpPr>
          <p:nvPr>
            <p:ph type="body" sz="quarter" idx="17" hasCustomPrompt="1"/>
          </p:nvPr>
        </p:nvSpPr>
        <p:spPr>
          <a:xfrm>
            <a:off x="3813820" y="612648"/>
            <a:ext cx="2428875" cy="454152"/>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ru-RU" dirty="0" smtClean="0"/>
              <a:t>Все красивые документы сложно форматировать?</a:t>
            </a:r>
            <a:endParaRPr lang="ru-RU" dirty="0"/>
          </a:p>
        </p:txBody>
      </p:sp>
      <p:sp>
        <p:nvSpPr>
          <p:cNvPr id="31" name="Текст 25"/>
          <p:cNvSpPr>
            <a:spLocks noGrp="1"/>
          </p:cNvSpPr>
          <p:nvPr>
            <p:ph type="body" sz="quarter" idx="18" hasCustomPrompt="1"/>
          </p:nvPr>
        </p:nvSpPr>
        <p:spPr>
          <a:xfrm>
            <a:off x="3813820" y="1066800"/>
            <a:ext cx="2428875" cy="685800"/>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ru-RU" dirty="0" smtClean="0"/>
              <a:t>Нет. Заполнители в этой брошюре уже отформатированы. Просто вводите собственный текст.</a:t>
            </a:r>
            <a:endParaRPr lang="ru-RU" dirty="0"/>
          </a:p>
        </p:txBody>
      </p:sp>
      <p:sp>
        <p:nvSpPr>
          <p:cNvPr id="18" name="Текст 25"/>
          <p:cNvSpPr>
            <a:spLocks noGrp="1"/>
          </p:cNvSpPr>
          <p:nvPr>
            <p:ph type="body" sz="quarter" idx="23" hasCustomPrompt="1"/>
          </p:nvPr>
        </p:nvSpPr>
        <p:spPr>
          <a:xfrm>
            <a:off x="3813820" y="1994810"/>
            <a:ext cx="2428875" cy="1384504"/>
          </a:xfrm>
        </p:spPr>
        <p:txBody>
          <a:bodyPr anchor="ctr">
            <a:noAutofit/>
          </a:bodyPr>
          <a:lstStyle>
            <a:lvl1pPr marL="0" indent="0">
              <a:lnSpc>
                <a:spcPct val="130000"/>
              </a:lnSpc>
              <a:spcBef>
                <a:spcPts val="0"/>
              </a:spcBef>
              <a:buNone/>
              <a:defRPr sz="1500" i="1" baseline="0">
                <a:solidFill>
                  <a:schemeClr val="accent2">
                    <a:lumMod val="75000"/>
                  </a:schemeClr>
                </a:solidFill>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ru-RU" dirty="0" smtClean="0"/>
              <a:t>Это место отлично подходит для важных элементов брошюры.</a:t>
            </a:r>
            <a:endParaRPr lang="ru-RU" dirty="0"/>
          </a:p>
        </p:txBody>
      </p:sp>
      <p:sp>
        <p:nvSpPr>
          <p:cNvPr id="32" name="Текст 25"/>
          <p:cNvSpPr>
            <a:spLocks noGrp="1"/>
          </p:cNvSpPr>
          <p:nvPr>
            <p:ph type="body" sz="quarter" idx="19" hasCustomPrompt="1"/>
          </p:nvPr>
        </p:nvSpPr>
        <p:spPr>
          <a:xfrm>
            <a:off x="3813820" y="3683010"/>
            <a:ext cx="2428875" cy="398458"/>
          </a:xfrm>
        </p:spPr>
        <p:txBody>
          <a:bodyPr>
            <a:noAutofit/>
          </a:bodyPr>
          <a:lstStyle>
            <a:lvl1pPr marL="0" marR="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marL="0" marR="0" lvl="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a:pPr>
            <a:r>
              <a:rPr lang="ru-RU" dirty="0" smtClean="0"/>
              <a:t>Добивайтесь необходимых результатов</a:t>
            </a:r>
          </a:p>
        </p:txBody>
      </p:sp>
      <p:sp>
        <p:nvSpPr>
          <p:cNvPr id="21" name="Текст 25"/>
          <p:cNvSpPr>
            <a:spLocks noGrp="1"/>
          </p:cNvSpPr>
          <p:nvPr>
            <p:ph type="body" sz="quarter" idx="24" hasCustomPrompt="1"/>
          </p:nvPr>
        </p:nvSpPr>
        <p:spPr>
          <a:xfrm>
            <a:off x="3813820" y="4106980"/>
            <a:ext cx="2428875" cy="844959"/>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ru-RU" dirty="0" smtClean="0"/>
              <a:t>Чтобы упростить настройку внешнего вида этой брошюры, на вкладке ленты "Макет страницы" просмотрите галереи тем, цветов и шрифтов.</a:t>
            </a:r>
            <a:endParaRPr lang="ru-RU" dirty="0"/>
          </a:p>
        </p:txBody>
      </p:sp>
      <p:sp>
        <p:nvSpPr>
          <p:cNvPr id="22" name="Текст 25"/>
          <p:cNvSpPr>
            <a:spLocks noGrp="1"/>
          </p:cNvSpPr>
          <p:nvPr>
            <p:ph type="body" sz="quarter" idx="25" hasCustomPrompt="1"/>
          </p:nvPr>
        </p:nvSpPr>
        <p:spPr>
          <a:xfrm>
            <a:off x="3813820" y="5056716"/>
            <a:ext cx="2428875" cy="412340"/>
          </a:xfrm>
        </p:spPr>
        <p:txBody>
          <a:bodyPr>
            <a:noAutofit/>
          </a:bodyPr>
          <a:lstStyle>
            <a:lvl1pPr marL="0" marR="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ru-RU" dirty="0" smtClean="0"/>
              <a:t>У вашей компании есть корпоративные цвета или шрифты?</a:t>
            </a:r>
            <a:endParaRPr lang="ru-RU" dirty="0"/>
          </a:p>
        </p:txBody>
      </p:sp>
      <p:sp>
        <p:nvSpPr>
          <p:cNvPr id="24" name="Текст 25"/>
          <p:cNvSpPr>
            <a:spLocks noGrp="1"/>
          </p:cNvSpPr>
          <p:nvPr>
            <p:ph type="body" sz="quarter" idx="26" hasCustomPrompt="1"/>
          </p:nvPr>
        </p:nvSpPr>
        <p:spPr>
          <a:xfrm>
            <a:off x="3813820" y="5494568"/>
            <a:ext cx="2428875" cy="771552"/>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ru-RU" dirty="0" smtClean="0"/>
              <a:t>Нет проблем! Вы можете добавлять собственные темы, цвета и шрифты в соответствующие галереи.</a:t>
            </a:r>
          </a:p>
        </p:txBody>
      </p:sp>
      <p:sp>
        <p:nvSpPr>
          <p:cNvPr id="12" name="Рисунок 11"/>
          <p:cNvSpPr>
            <a:spLocks noGrp="1"/>
          </p:cNvSpPr>
          <p:nvPr>
            <p:ph type="pic" sz="quarter" idx="10"/>
          </p:nvPr>
        </p:nvSpPr>
        <p:spPr>
          <a:xfrm>
            <a:off x="7165975" y="457200"/>
            <a:ext cx="2428875" cy="1600200"/>
          </a:xfrm>
          <a:solidFill>
            <a:schemeClr val="bg2"/>
          </a:solidFill>
        </p:spPr>
        <p:txBody>
          <a:bodyPr tIns="274320">
            <a:normAutofit/>
          </a:bodyPr>
          <a:lstStyle>
            <a:lvl1pPr marL="0" indent="0" algn="ctr">
              <a:buNone/>
              <a:defRPr sz="1400"/>
            </a:lvl1pPr>
          </a:lstStyle>
          <a:p>
            <a:r>
              <a:rPr lang="en-US" smtClean="0"/>
              <a:t>Click icon to add picture</a:t>
            </a:r>
            <a:endParaRPr lang="ru-RU" dirty="0"/>
          </a:p>
        </p:txBody>
      </p:sp>
      <p:sp>
        <p:nvSpPr>
          <p:cNvPr id="28" name="Текст 25"/>
          <p:cNvSpPr>
            <a:spLocks noGrp="1"/>
          </p:cNvSpPr>
          <p:nvPr>
            <p:ph type="body" sz="quarter" idx="15" hasCustomPrompt="1"/>
          </p:nvPr>
        </p:nvSpPr>
        <p:spPr>
          <a:xfrm>
            <a:off x="7165975" y="2221894"/>
            <a:ext cx="2428875" cy="274320"/>
          </a:xfrm>
        </p:spPr>
        <p:txBody>
          <a:bodyPr>
            <a:noAutofit/>
          </a:bodyPr>
          <a:lstStyle>
            <a:lvl1pPr marL="0" indent="0">
              <a:lnSpc>
                <a:spcPct val="100000"/>
              </a:lnSpc>
              <a:spcBef>
                <a:spcPts val="0"/>
              </a:spcBef>
              <a:buNone/>
              <a:defRPr sz="900" b="0" i="1" baseline="0">
                <a:latin typeface="+mn-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ru-RU" dirty="0" smtClean="0"/>
              <a:t>[Введите заголовок вашей фотографии]</a:t>
            </a:r>
            <a:endParaRPr lang="ru-RU" dirty="0"/>
          </a:p>
        </p:txBody>
      </p:sp>
      <p:sp>
        <p:nvSpPr>
          <p:cNvPr id="25" name="Текст 25"/>
          <p:cNvSpPr>
            <a:spLocks noGrp="1"/>
          </p:cNvSpPr>
          <p:nvPr>
            <p:ph type="body" sz="quarter" idx="27" hasCustomPrompt="1"/>
          </p:nvPr>
        </p:nvSpPr>
        <p:spPr>
          <a:xfrm>
            <a:off x="7172325" y="2530613"/>
            <a:ext cx="2428875" cy="733033"/>
          </a:xfrm>
        </p:spPr>
        <p:txBody>
          <a:bodyPr>
            <a:noAutofit/>
          </a:bodyPr>
          <a:lstStyle>
            <a:lvl1pPr marL="0" indent="0">
              <a:lnSpc>
                <a:spcPct val="12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ru-RU" dirty="0" smtClean="0"/>
              <a:t>Не забудьте указать некоторые особенности вашего предложения и то, чем вы отличаетесь от конкурентов.</a:t>
            </a:r>
            <a:endParaRPr lang="ru-RU" dirty="0"/>
          </a:p>
        </p:txBody>
      </p:sp>
      <p:sp>
        <p:nvSpPr>
          <p:cNvPr id="35" name="Текст 25"/>
          <p:cNvSpPr>
            <a:spLocks noGrp="1"/>
          </p:cNvSpPr>
          <p:nvPr>
            <p:ph type="body" sz="quarter" idx="28" hasCustomPrompt="1"/>
          </p:nvPr>
        </p:nvSpPr>
        <p:spPr>
          <a:xfrm>
            <a:off x="7172325" y="3326958"/>
            <a:ext cx="2428875" cy="210899"/>
          </a:xfrm>
        </p:spPr>
        <p:txBody>
          <a:bodyPr>
            <a:noAutofit/>
          </a:bodyPr>
          <a:lstStyle>
            <a:lvl1pPr marL="0" marR="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ru-RU" dirty="0" smtClean="0"/>
              <a:t>Наши товары и услуги</a:t>
            </a:r>
            <a:endParaRPr lang="ru-RU" dirty="0"/>
          </a:p>
        </p:txBody>
      </p:sp>
      <p:sp>
        <p:nvSpPr>
          <p:cNvPr id="36" name="Текст 25"/>
          <p:cNvSpPr>
            <a:spLocks noGrp="1"/>
          </p:cNvSpPr>
          <p:nvPr>
            <p:ph type="body" sz="quarter" idx="29" hasCustomPrompt="1"/>
          </p:nvPr>
        </p:nvSpPr>
        <p:spPr>
          <a:xfrm>
            <a:off x="7172325" y="3552470"/>
            <a:ext cx="2428875" cy="3762730"/>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ru-RU" dirty="0" smtClean="0"/>
              <a:t>Например, вы бы могли включить список продуктов и услуг вашей компании, или указать основные преимущества работы именно с вашей организацией. Или же просто указать ваши преимущества в паре абзацев.</a:t>
            </a:r>
            <a:br>
              <a:rPr lang="ru-RU" dirty="0" smtClean="0"/>
            </a:br>
            <a:r>
              <a:rPr lang="ru-RU" dirty="0" smtClean="0"/>
              <a:t>Старайтесь не писать слишком пространно. Просто помните, что в маркетинговых документах следует писать лаконично, дружелюбно и понятно, чтобы удержать внимание потенциального клиента.</a:t>
            </a:r>
            <a:endParaRPr lang="ru-RU" dirty="0"/>
          </a:p>
        </p:txBody>
      </p:sp>
    </p:spTree>
    <p:extLst>
      <p:ext uri="{BB962C8B-B14F-4D97-AF65-F5344CB8AC3E}">
        <p14:creationId xmlns:p14="http://schemas.microsoft.com/office/powerpoint/2010/main" val="1198149047"/>
      </p:ext>
    </p:extLst>
  </p:cSld>
  <p:clrMapOvr>
    <a:masterClrMapping/>
  </p:clrMapOvr>
  <p:extLst mod="1">
    <p:ext uri="{DCECCB84-F9BA-43D5-87BE-67443E8EF086}">
      <p15:sldGuideLst xmlns:p15="http://schemas.microsoft.com/office/powerpoint/2012/main">
        <p15:guide id="1" pos="4224">
          <p15:clr>
            <a:srgbClr val="547EBF"/>
          </p15:clr>
        </p15:guide>
        <p15:guide id="2" orient="horz" pos="2448">
          <p15:clr>
            <a:srgbClr val="FBAE40"/>
          </p15:clr>
        </p15:guide>
        <p15:guide id="3" pos="2112">
          <p15:clr>
            <a:srgbClr val="547EBF"/>
          </p15:clr>
        </p15:guide>
        <p15:guide id="4" orient="horz" pos="4608">
          <p15:clr>
            <a:srgbClr val="FBAE40"/>
          </p15:clr>
        </p15:guide>
        <p15:guide id="5" orient="horz" pos="288">
          <p15:clr>
            <a:srgbClr val="FBAE40"/>
          </p15:clr>
        </p15:guide>
        <p15:guide id="6" pos="4509">
          <p15:clr>
            <a:srgbClr val="FBAE40"/>
          </p15:clr>
        </p15:guide>
        <p15:guide id="7" pos="6044">
          <p15:clr>
            <a:srgbClr val="FBAE40"/>
          </p15:clr>
        </p15:guide>
        <p15:guide id="8" pos="3168">
          <p15:clr>
            <a:srgbClr val="FBAE40"/>
          </p15:clr>
        </p15:guide>
        <p15:guide id="9" pos="2400">
          <p15:clr>
            <a:srgbClr val="FBAE40"/>
          </p15:clr>
        </p15:guide>
        <p15:guide id="10" pos="1824">
          <p15:clr>
            <a:srgbClr val="FBAE40"/>
          </p15:clr>
        </p15:guide>
        <p15:guide id="11" pos="288">
          <p15:clr>
            <a:srgbClr val="FBAE40"/>
          </p15:clr>
        </p15:guide>
        <p15:guide id="12" pos="3936">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1515" y="413809"/>
            <a:ext cx="8675370" cy="1502305"/>
          </a:xfrm>
          <a:prstGeom prst="rect">
            <a:avLst/>
          </a:prstGeom>
        </p:spPr>
        <p:txBody>
          <a:bodyPr vert="horz" lIns="0" tIns="0" rIns="0" bIns="0"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691515" y="2069042"/>
            <a:ext cx="8675370" cy="4931516"/>
          </a:xfrm>
          <a:prstGeom prst="rect">
            <a:avLst/>
          </a:prstGeom>
        </p:spPr>
        <p:txBody>
          <a:bodyPr vert="horz" lIns="0" tIns="0" rIns="0" bIns="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691515" y="7203864"/>
            <a:ext cx="2703195" cy="413808"/>
          </a:xfrm>
          <a:prstGeom prst="rect">
            <a:avLst/>
          </a:prstGeom>
        </p:spPr>
        <p:txBody>
          <a:bodyPr vert="horz" lIns="91440" tIns="45720" rIns="91440" bIns="45720" rtlCol="0" anchor="ctr"/>
          <a:lstStyle>
            <a:lvl1pPr algn="l">
              <a:defRPr sz="990">
                <a:solidFill>
                  <a:schemeClr val="tx1">
                    <a:tint val="75000"/>
                  </a:schemeClr>
                </a:solidFill>
              </a:defRPr>
            </a:lvl1pPr>
          </a:lstStyle>
          <a:p>
            <a:fld id="{5F272CD0-8AE2-403D-BC5A-E9768D13DA7F}" type="datetimeFigureOut">
              <a:rPr lang="ru-RU" smtClean="0"/>
              <a:t>18.03.2017</a:t>
            </a:fld>
            <a:endParaRPr lang="ru-RU" dirty="0"/>
          </a:p>
        </p:txBody>
      </p:sp>
      <p:sp>
        <p:nvSpPr>
          <p:cNvPr id="5" name="Нижний колонтитул 4"/>
          <p:cNvSpPr>
            <a:spLocks noGrp="1"/>
          </p:cNvSpPr>
          <p:nvPr>
            <p:ph type="ftr" sz="quarter" idx="3"/>
          </p:nvPr>
        </p:nvSpPr>
        <p:spPr>
          <a:xfrm>
            <a:off x="3834765" y="7203864"/>
            <a:ext cx="2388870" cy="413808"/>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663690" y="7203864"/>
            <a:ext cx="2703195" cy="413808"/>
          </a:xfrm>
          <a:prstGeom prst="rect">
            <a:avLst/>
          </a:prstGeom>
        </p:spPr>
        <p:txBody>
          <a:bodyPr vert="horz" lIns="91440" tIns="45720" rIns="91440" bIns="45720" rtlCol="0" anchor="ctr"/>
          <a:lstStyle>
            <a:lvl1pPr algn="r">
              <a:defRPr sz="990">
                <a:solidFill>
                  <a:schemeClr val="tx1">
                    <a:tint val="75000"/>
                  </a:schemeClr>
                </a:solidFill>
              </a:defRPr>
            </a:lvl1pPr>
          </a:lstStyle>
          <a:p>
            <a:fld id="{A2D45621-FB72-491B-A41E-B21F020BD976}" type="slidenum">
              <a:rPr lang="ru-RU" smtClean="0"/>
              <a:t>‹#›</a:t>
            </a:fld>
            <a:endParaRPr lang="ru-RU" dirty="0"/>
          </a:p>
        </p:txBody>
      </p:sp>
    </p:spTree>
    <p:extLst>
      <p:ext uri="{BB962C8B-B14F-4D97-AF65-F5344CB8AC3E}">
        <p14:creationId xmlns:p14="http://schemas.microsoft.com/office/powerpoint/2010/main" val="4261577845"/>
      </p:ext>
    </p:extLst>
  </p:cSld>
  <p:clrMap bg1="lt1" tx1="dk1" bg2="lt2" tx2="dk2" accent1="accent1" accent2="accent2" accent3="accent3" accent4="accent4" accent5="accent5" accent6="accent6" hlink="hlink" folHlink="folHlink"/>
  <p:sldLayoutIdLst>
    <p:sldLayoutId id="2147483660" r:id="rId1"/>
    <p:sldLayoutId id="2147483661" r:id="rId2"/>
  </p:sldLayoutIdLst>
  <p:txStyles>
    <p:titleStyle>
      <a:lvl1pPr algn="l" defTabSz="754380" rtl="0" eaLnBrk="1" latinLnBrk="0" hangingPunct="1">
        <a:spcBef>
          <a:spcPct val="0"/>
        </a:spcBef>
        <a:buNone/>
        <a:defRPr sz="3630" kern="1200">
          <a:solidFill>
            <a:schemeClr val="tx1"/>
          </a:solidFill>
          <a:latin typeface="+mj-lt"/>
          <a:ea typeface="+mj-ea"/>
          <a:cs typeface="+mj-cs"/>
        </a:defRPr>
      </a:lvl1pPr>
    </p:titleStyle>
    <p:bodyStyle>
      <a:lvl1pPr marL="188595" indent="-188595" algn="l" defTabSz="754380" rtl="0" eaLnBrk="1" latinLnBrk="0" hangingPunct="1">
        <a:lnSpc>
          <a:spcPct val="90000"/>
        </a:lnSpc>
        <a:spcBef>
          <a:spcPct val="30000"/>
        </a:spcBef>
        <a:buFont typeface="Arial" panose="020B0604020202020204" pitchFamily="34" charset="0"/>
        <a:buChar char="•"/>
        <a:defRPr sz="2310" kern="1200">
          <a:solidFill>
            <a:schemeClr val="tx1"/>
          </a:solidFill>
          <a:latin typeface="+mn-lt"/>
          <a:ea typeface="+mn-ea"/>
          <a:cs typeface="+mn-cs"/>
        </a:defRPr>
      </a:lvl1pPr>
      <a:lvl2pPr marL="565785" indent="-188595" algn="l" defTabSz="754380" rtl="0" eaLnBrk="1" latinLnBrk="0" hangingPunct="1">
        <a:lnSpc>
          <a:spcPct val="90000"/>
        </a:lnSpc>
        <a:spcBef>
          <a:spcPct val="30000"/>
        </a:spcBef>
        <a:buFont typeface="Arial" panose="020B0604020202020204" pitchFamily="34" charset="0"/>
        <a:buChar char="•"/>
        <a:defRPr sz="1980" kern="1200">
          <a:solidFill>
            <a:schemeClr val="tx1"/>
          </a:solidFill>
          <a:latin typeface="+mn-lt"/>
          <a:ea typeface="+mn-ea"/>
          <a:cs typeface="+mn-cs"/>
        </a:defRPr>
      </a:lvl2pPr>
      <a:lvl3pPr marL="942975" indent="-188595" algn="l" defTabSz="754380" rtl="0" eaLnBrk="1" latinLnBrk="0" hangingPunct="1">
        <a:lnSpc>
          <a:spcPct val="90000"/>
        </a:lnSpc>
        <a:spcBef>
          <a:spcPct val="30000"/>
        </a:spcBef>
        <a:buFont typeface="Arial" panose="020B0604020202020204" pitchFamily="34" charset="0"/>
        <a:buChar char="•"/>
        <a:defRPr sz="1650" kern="1200">
          <a:solidFill>
            <a:schemeClr val="tx1"/>
          </a:solidFill>
          <a:latin typeface="+mn-lt"/>
          <a:ea typeface="+mn-ea"/>
          <a:cs typeface="+mn-cs"/>
        </a:defRPr>
      </a:lvl3pPr>
      <a:lvl4pPr marL="132016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4pPr>
      <a:lvl5pPr marL="169735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5pPr>
      <a:lvl6pPr marL="207454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9pPr>
    </p:bodyStyle>
    <p:otherStyle>
      <a:defPPr>
        <a:defRPr lang="en-US"/>
      </a:defPPr>
      <a:lvl1pPr marL="0" algn="l" defTabSz="754380" rtl="0" eaLnBrk="1" latinLnBrk="0" hangingPunct="1">
        <a:defRPr sz="1485" kern="1200">
          <a:solidFill>
            <a:schemeClr val="tx1"/>
          </a:solidFill>
          <a:latin typeface="+mn-lt"/>
          <a:ea typeface="+mn-ea"/>
          <a:cs typeface="+mn-cs"/>
        </a:defRPr>
      </a:lvl1pPr>
      <a:lvl2pPr marL="377190" algn="l" defTabSz="754380" rtl="0" eaLnBrk="1" latinLnBrk="0" hangingPunct="1">
        <a:defRPr sz="1485" kern="1200">
          <a:solidFill>
            <a:schemeClr val="tx1"/>
          </a:solidFill>
          <a:latin typeface="+mn-lt"/>
          <a:ea typeface="+mn-ea"/>
          <a:cs typeface="+mn-cs"/>
        </a:defRPr>
      </a:lvl2pPr>
      <a:lvl3pPr marL="754380" algn="l" defTabSz="754380" rtl="0" eaLnBrk="1" latinLnBrk="0" hangingPunct="1">
        <a:defRPr sz="1485" kern="1200">
          <a:solidFill>
            <a:schemeClr val="tx1"/>
          </a:solidFill>
          <a:latin typeface="+mn-lt"/>
          <a:ea typeface="+mn-ea"/>
          <a:cs typeface="+mn-cs"/>
        </a:defRPr>
      </a:lvl3pPr>
      <a:lvl4pPr marL="1131570" algn="l" defTabSz="754380" rtl="0" eaLnBrk="1" latinLnBrk="0" hangingPunct="1">
        <a:defRPr sz="1485" kern="1200">
          <a:solidFill>
            <a:schemeClr val="tx1"/>
          </a:solidFill>
          <a:latin typeface="+mn-lt"/>
          <a:ea typeface="+mn-ea"/>
          <a:cs typeface="+mn-cs"/>
        </a:defRPr>
      </a:lvl4pPr>
      <a:lvl5pPr marL="1508760" algn="l" defTabSz="754380" rtl="0" eaLnBrk="1" latinLnBrk="0" hangingPunct="1">
        <a:defRPr sz="1485" kern="1200">
          <a:solidFill>
            <a:schemeClr val="tx1"/>
          </a:solidFill>
          <a:latin typeface="+mn-lt"/>
          <a:ea typeface="+mn-ea"/>
          <a:cs typeface="+mn-cs"/>
        </a:defRPr>
      </a:lvl5pPr>
      <a:lvl6pPr marL="1885950" algn="l" defTabSz="754380" rtl="0" eaLnBrk="1" latinLnBrk="0" hangingPunct="1">
        <a:defRPr sz="1485" kern="1200">
          <a:solidFill>
            <a:schemeClr val="tx1"/>
          </a:solidFill>
          <a:latin typeface="+mn-lt"/>
          <a:ea typeface="+mn-ea"/>
          <a:cs typeface="+mn-cs"/>
        </a:defRPr>
      </a:lvl6pPr>
      <a:lvl7pPr marL="2263140" algn="l" defTabSz="754380" rtl="0" eaLnBrk="1" latinLnBrk="0" hangingPunct="1">
        <a:defRPr sz="1485" kern="1200">
          <a:solidFill>
            <a:schemeClr val="tx1"/>
          </a:solidFill>
          <a:latin typeface="+mn-lt"/>
          <a:ea typeface="+mn-ea"/>
          <a:cs typeface="+mn-cs"/>
        </a:defRPr>
      </a:lvl7pPr>
      <a:lvl8pPr marL="2640330" algn="l" defTabSz="754380" rtl="0" eaLnBrk="1" latinLnBrk="0" hangingPunct="1">
        <a:defRPr sz="1485" kern="1200">
          <a:solidFill>
            <a:schemeClr val="tx1"/>
          </a:solidFill>
          <a:latin typeface="+mn-lt"/>
          <a:ea typeface="+mn-ea"/>
          <a:cs typeface="+mn-cs"/>
        </a:defRPr>
      </a:lvl8pPr>
      <a:lvl9pPr marL="3017520" algn="l" defTabSz="754380" rtl="0" eaLnBrk="1" latinLnBrk="0" hangingPunct="1">
        <a:defRPr sz="1485"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448" userDrawn="1">
          <p15:clr>
            <a:srgbClr val="F26B43"/>
          </p15:clr>
        </p15:guide>
        <p15:guide id="2" pos="316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doi.org/10.4103/0972-124X.100917" TargetMode="External"/><Relationship Id="rId2" Type="http://schemas.openxmlformats.org/officeDocument/2006/relationships/hyperlink" Target="http://doi.org/10.1155/2013/329740" TargetMode="Externa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Текст 22"/>
          <p:cNvSpPr>
            <a:spLocks noGrp="1"/>
          </p:cNvSpPr>
          <p:nvPr>
            <p:ph type="body" sz="quarter" idx="14"/>
          </p:nvPr>
        </p:nvSpPr>
        <p:spPr>
          <a:xfrm>
            <a:off x="414306" y="457200"/>
            <a:ext cx="2428875" cy="457200"/>
          </a:xfrm>
        </p:spPr>
        <p:txBody>
          <a:bodyPr/>
          <a:lstStyle/>
          <a:p>
            <a:pPr marL="0" indent="0" algn="ctr" defTabSz="749808">
              <a:lnSpc>
                <a:spcPct val="100000"/>
              </a:lnSpc>
              <a:spcBef>
                <a:spcPts val="432"/>
              </a:spcBef>
              <a:buNone/>
            </a:pPr>
            <a:r>
              <a:rPr lang="en-US" sz="2400" b="1" i="1" baseline="0" dirty="0" smtClean="0">
                <a:solidFill>
                  <a:schemeClr val="accent2">
                    <a:lumMod val="50000"/>
                  </a:schemeClr>
                </a:solidFill>
                <a:latin typeface="Calibri"/>
                <a:ea typeface="+mn-ea"/>
                <a:cs typeface="+mn-cs"/>
              </a:rPr>
              <a:t>Conclusion</a:t>
            </a:r>
            <a:endParaRPr lang="ru-RU" sz="2400" b="1" i="1" baseline="0" dirty="0">
              <a:solidFill>
                <a:schemeClr val="accent2">
                  <a:lumMod val="50000"/>
                </a:schemeClr>
              </a:solidFill>
              <a:latin typeface="Calibri"/>
              <a:ea typeface="+mn-ea"/>
              <a:cs typeface="+mn-cs"/>
            </a:endParaRPr>
          </a:p>
        </p:txBody>
      </p:sp>
      <p:sp>
        <p:nvSpPr>
          <p:cNvPr id="21" name="Текст 20"/>
          <p:cNvSpPr>
            <a:spLocks noGrp="1"/>
          </p:cNvSpPr>
          <p:nvPr>
            <p:ph type="body" sz="quarter" idx="12"/>
          </p:nvPr>
        </p:nvSpPr>
        <p:spPr>
          <a:xfrm>
            <a:off x="457200" y="1081291"/>
            <a:ext cx="2428875" cy="4466817"/>
          </a:xfrm>
        </p:spPr>
        <p:txBody>
          <a:bodyPr/>
          <a:lstStyle/>
          <a:p>
            <a:pPr lvl="0">
              <a:spcBef>
                <a:spcPts val="289"/>
              </a:spcBef>
              <a:buNone/>
            </a:pPr>
            <a:r>
              <a:rPr lang="en-US" sz="1200" b="0" i="0" baseline="0" dirty="0" smtClean="0">
                <a:solidFill>
                  <a:schemeClr val="tx1"/>
                </a:solidFill>
                <a:latin typeface="+mj-lt"/>
              </a:rPr>
              <a:t> </a:t>
            </a:r>
            <a:r>
              <a:rPr lang="en-US" sz="1200" dirty="0">
                <a:latin typeface="Calibri" pitchFamily="18"/>
              </a:rPr>
              <a:t> </a:t>
            </a:r>
            <a:r>
              <a:rPr lang="en-US" sz="1200" dirty="0" smtClean="0">
                <a:latin typeface="Calibri" pitchFamily="18"/>
              </a:rPr>
              <a:t>      Turmeric </a:t>
            </a:r>
            <a:r>
              <a:rPr lang="en-US" sz="1200" dirty="0">
                <a:latin typeface="Calibri" pitchFamily="18"/>
              </a:rPr>
              <a:t>has been known to posses many beneficial </a:t>
            </a:r>
            <a:r>
              <a:rPr lang="en-US" sz="1200" dirty="0" smtClean="0">
                <a:latin typeface="Calibri" pitchFamily="18"/>
              </a:rPr>
              <a:t>properties, therefore </a:t>
            </a:r>
            <a:r>
              <a:rPr lang="en-US" sz="1200" dirty="0">
                <a:latin typeface="Calibri" pitchFamily="18"/>
              </a:rPr>
              <a:t>continued research and promotion of this product into the dental practice may prove beneficial and promising to the reduction of gingival inflammation. Turmeric products within dentistry such </a:t>
            </a:r>
            <a:r>
              <a:rPr lang="en-US" sz="1200" dirty="0" smtClean="0">
                <a:latin typeface="Calibri" pitchFamily="18"/>
              </a:rPr>
              <a:t>as </a:t>
            </a:r>
            <a:r>
              <a:rPr lang="en-US" sz="1200" dirty="0">
                <a:latin typeface="Calibri" pitchFamily="18"/>
              </a:rPr>
              <a:t>in the form of gel, mouthwash</a:t>
            </a:r>
            <a:r>
              <a:rPr lang="en-US" sz="1200" dirty="0" smtClean="0">
                <a:latin typeface="Calibri" pitchFamily="18"/>
              </a:rPr>
              <a:t>, and paste  were studied and produced </a:t>
            </a:r>
            <a:r>
              <a:rPr lang="en-US" sz="1200" dirty="0">
                <a:latin typeface="Calibri" pitchFamily="18"/>
              </a:rPr>
              <a:t>favorable </a:t>
            </a:r>
            <a:r>
              <a:rPr lang="en-US" sz="1200" dirty="0" smtClean="0">
                <a:latin typeface="Calibri" pitchFamily="18"/>
              </a:rPr>
              <a:t>results.</a:t>
            </a:r>
            <a:endParaRPr lang="en-US" sz="1200" dirty="0">
              <a:latin typeface="Calibri" pitchFamily="18"/>
            </a:endParaRPr>
          </a:p>
          <a:p>
            <a:pPr lvl="0">
              <a:spcBef>
                <a:spcPts val="289"/>
              </a:spcBef>
              <a:buNone/>
            </a:pPr>
            <a:r>
              <a:rPr lang="en-US" sz="1200" dirty="0">
                <a:latin typeface="Calibri" pitchFamily="18"/>
              </a:rPr>
              <a:t>    </a:t>
            </a:r>
            <a:r>
              <a:rPr lang="en-US" sz="1200" dirty="0" smtClean="0">
                <a:latin typeface="Calibri" pitchFamily="18"/>
              </a:rPr>
              <a:t>    </a:t>
            </a:r>
            <a:r>
              <a:rPr lang="en-US" sz="1200" dirty="0">
                <a:latin typeface="Calibri" pitchFamily="18"/>
              </a:rPr>
              <a:t>Turmeric supplements are widely available on the market in form of tablets and drops. Hopefully in the near future more products containing turmeric will become FDA and ADA approved, assuring dental professionals that the product </a:t>
            </a:r>
            <a:r>
              <a:rPr lang="en-US" sz="1200" dirty="0" smtClean="0">
                <a:latin typeface="Calibri" pitchFamily="18"/>
              </a:rPr>
              <a:t>is safe to use and effective in the aid of gingival inflammation.</a:t>
            </a:r>
            <a:endParaRPr lang="ru-RU" sz="1200" b="0" i="0" baseline="0" dirty="0">
              <a:solidFill>
                <a:schemeClr val="tx1"/>
              </a:solidFill>
              <a:latin typeface="+mj-lt"/>
            </a:endParaRPr>
          </a:p>
        </p:txBody>
      </p:sp>
      <p:sp>
        <p:nvSpPr>
          <p:cNvPr id="25" name="Текст 24"/>
          <p:cNvSpPr>
            <a:spLocks noGrp="1"/>
          </p:cNvSpPr>
          <p:nvPr>
            <p:ph type="body" sz="quarter" idx="16"/>
          </p:nvPr>
        </p:nvSpPr>
        <p:spPr>
          <a:xfrm>
            <a:off x="3810000" y="465667"/>
            <a:ext cx="2428875" cy="457200"/>
          </a:xfrm>
        </p:spPr>
        <p:txBody>
          <a:bodyPr/>
          <a:lstStyle/>
          <a:p>
            <a:pPr marL="0" indent="0" algn="ctr" defTabSz="749808">
              <a:lnSpc>
                <a:spcPct val="90000"/>
              </a:lnSpc>
              <a:spcBef>
                <a:spcPts val="720"/>
              </a:spcBef>
              <a:buNone/>
            </a:pPr>
            <a:r>
              <a:rPr lang="en-US" sz="2400" b="1" i="1" baseline="0" dirty="0" smtClean="0">
                <a:solidFill>
                  <a:schemeClr val="accent2">
                    <a:lumMod val="50000"/>
                  </a:schemeClr>
                </a:solidFill>
                <a:latin typeface="Calibri"/>
                <a:ea typeface="+mn-ea"/>
                <a:cs typeface="+mn-cs"/>
              </a:rPr>
              <a:t>Bibliography</a:t>
            </a:r>
            <a:endParaRPr lang="ru-RU" sz="2400" b="1" i="1" baseline="0" dirty="0">
              <a:solidFill>
                <a:schemeClr val="accent2">
                  <a:lumMod val="50000"/>
                </a:schemeClr>
              </a:solidFill>
              <a:latin typeface="Calibri"/>
              <a:ea typeface="+mn-ea"/>
              <a:cs typeface="+mn-cs"/>
            </a:endParaRPr>
          </a:p>
        </p:txBody>
      </p:sp>
      <p:sp>
        <p:nvSpPr>
          <p:cNvPr id="65" name="Текст 64"/>
          <p:cNvSpPr>
            <a:spLocks noGrp="1"/>
          </p:cNvSpPr>
          <p:nvPr>
            <p:ph type="body" sz="quarter" idx="24"/>
          </p:nvPr>
        </p:nvSpPr>
        <p:spPr>
          <a:xfrm>
            <a:off x="3810000" y="1098224"/>
            <a:ext cx="2428875" cy="5647917"/>
          </a:xfrm>
        </p:spPr>
        <p:txBody>
          <a:bodyPr/>
          <a:lstStyle/>
          <a:p>
            <a:r>
              <a:rPr lang="en-US" sz="1050" b="0" i="0" baseline="0" dirty="0" smtClean="0">
                <a:solidFill>
                  <a:schemeClr val="tx1"/>
                </a:solidFill>
                <a:latin typeface="+mj-lt"/>
              </a:rPr>
              <a:t>1</a:t>
            </a:r>
            <a:r>
              <a:rPr lang="en-US" sz="1050" dirty="0" smtClean="0">
                <a:latin typeface="+mj-lt"/>
              </a:rPr>
              <a:t>.</a:t>
            </a:r>
            <a:r>
              <a:rPr lang="en-US" sz="1050" b="1" dirty="0" smtClean="0"/>
              <a:t> </a:t>
            </a:r>
            <a:r>
              <a:rPr lang="en-US" sz="1050" dirty="0" err="1" smtClean="0">
                <a:latin typeface="+mj-lt"/>
              </a:rPr>
              <a:t>Farjana</a:t>
            </a:r>
            <a:r>
              <a:rPr lang="en-US" sz="1050" dirty="0">
                <a:latin typeface="+mj-lt"/>
              </a:rPr>
              <a:t>, H. N., </a:t>
            </a:r>
            <a:r>
              <a:rPr lang="en-US" sz="1050" dirty="0" err="1">
                <a:latin typeface="+mj-lt"/>
              </a:rPr>
              <a:t>Chandrasekaran</a:t>
            </a:r>
            <a:r>
              <a:rPr lang="en-US" sz="1050" dirty="0">
                <a:latin typeface="+mj-lt"/>
              </a:rPr>
              <a:t>, S. C., &amp; Gita, B. (2014). Effect of Oral Curcuma Gel in Gingivitis Management - A Pilot Study. </a:t>
            </a:r>
            <a:r>
              <a:rPr lang="en-US" sz="1050" i="1" dirty="0"/>
              <a:t>Journal Of Clinical And Diagnostic Research</a:t>
            </a:r>
            <a:r>
              <a:rPr lang="en-US" sz="1050" dirty="0"/>
              <a:t>. </a:t>
            </a:r>
            <a:r>
              <a:rPr lang="en-US" sz="1050" dirty="0" smtClean="0"/>
              <a:t>doi:10.7860/</a:t>
            </a:r>
            <a:r>
              <a:rPr lang="en-US" sz="1050" dirty="0" err="1" smtClean="0"/>
              <a:t>jcdr</a:t>
            </a:r>
            <a:r>
              <a:rPr lang="en-US" sz="1050" dirty="0" smtClean="0"/>
              <a:t>/2014/8784.5235</a:t>
            </a:r>
            <a:endParaRPr lang="en-US" sz="1050" dirty="0" smtClean="0">
              <a:latin typeface="+mj-lt"/>
            </a:endParaRPr>
          </a:p>
          <a:p>
            <a:r>
              <a:rPr lang="en-US" sz="1050" dirty="0" smtClean="0">
                <a:latin typeface="+mj-lt"/>
              </a:rPr>
              <a:t>2.Gu</a:t>
            </a:r>
            <a:r>
              <a:rPr lang="en-US" sz="1050" dirty="0">
                <a:latin typeface="+mj-lt"/>
              </a:rPr>
              <a:t>, Y., Lee, H.-M., Napolitano, N., Clemens, M., Zhang, Y., </a:t>
            </a:r>
            <a:r>
              <a:rPr lang="en-US" sz="1050" dirty="0" err="1">
                <a:latin typeface="+mj-lt"/>
              </a:rPr>
              <a:t>Sorsa</a:t>
            </a:r>
            <a:r>
              <a:rPr lang="en-US" sz="1050" dirty="0">
                <a:latin typeface="+mj-lt"/>
              </a:rPr>
              <a:t>, T., … </a:t>
            </a:r>
            <a:r>
              <a:rPr lang="en-US" sz="1050" dirty="0" err="1">
                <a:latin typeface="+mj-lt"/>
              </a:rPr>
              <a:t>Golub</a:t>
            </a:r>
            <a:r>
              <a:rPr lang="en-US" sz="1050" dirty="0">
                <a:latin typeface="+mj-lt"/>
              </a:rPr>
              <a:t>, L. M. (2013). 4-Methoxycarbonyl Curcumin: A Unique Inhibitor of Both Inflammatory Mediators and Periodontal Inflammation</a:t>
            </a:r>
            <a:r>
              <a:rPr lang="en-US" sz="1050" dirty="0" smtClean="0"/>
              <a:t>. </a:t>
            </a:r>
            <a:r>
              <a:rPr lang="en-US" sz="1050" i="1" dirty="0" smtClean="0"/>
              <a:t>Mediators </a:t>
            </a:r>
            <a:r>
              <a:rPr lang="en-US" sz="1050" i="1" dirty="0"/>
              <a:t>of Inflammation</a:t>
            </a:r>
            <a:r>
              <a:rPr lang="en-US" sz="1050" dirty="0"/>
              <a:t>, </a:t>
            </a:r>
            <a:r>
              <a:rPr lang="en-US" sz="1050" i="1" dirty="0"/>
              <a:t>2013</a:t>
            </a:r>
            <a:r>
              <a:rPr lang="en-US" sz="1050" dirty="0"/>
              <a:t>, 329740. </a:t>
            </a:r>
            <a:r>
              <a:rPr lang="en-US" sz="1050" dirty="0">
                <a:hlinkClick r:id="rId2"/>
              </a:rPr>
              <a:t>http://</a:t>
            </a:r>
            <a:r>
              <a:rPr lang="en-US" sz="1050" dirty="0" smtClean="0">
                <a:hlinkClick r:id="rId2"/>
              </a:rPr>
              <a:t>doi.org/10.1155/2013/329740</a:t>
            </a:r>
            <a:endParaRPr lang="en-US" sz="1050" dirty="0" smtClean="0"/>
          </a:p>
          <a:p>
            <a:r>
              <a:rPr lang="en-US" sz="1050" dirty="0" smtClean="0">
                <a:latin typeface="Cambria"/>
              </a:rPr>
              <a:t>3</a:t>
            </a:r>
            <a:r>
              <a:rPr lang="en-US" sz="1050" dirty="0" smtClean="0">
                <a:latin typeface="+mj-lt"/>
              </a:rPr>
              <a:t>. Mali</a:t>
            </a:r>
            <a:r>
              <a:rPr lang="en-US" sz="1050" dirty="0">
                <a:latin typeface="+mj-lt"/>
              </a:rPr>
              <a:t>, A. M., </a:t>
            </a:r>
            <a:r>
              <a:rPr lang="en-US" sz="1050" dirty="0" err="1">
                <a:latin typeface="+mj-lt"/>
              </a:rPr>
              <a:t>Behal</a:t>
            </a:r>
            <a:r>
              <a:rPr lang="en-US" sz="1050" dirty="0">
                <a:latin typeface="+mj-lt"/>
              </a:rPr>
              <a:t>, R., &amp; Gilda, S. S. (2012). Comparative evaluation of 0.1% turmeric mouthwash with 0.2% chlorhexidine gluconate in prevention of plaque and gingivitis: A clinical and microbiological study</a:t>
            </a:r>
            <a:r>
              <a:rPr lang="en-US" sz="1050" dirty="0" smtClean="0">
                <a:latin typeface="+mj-lt"/>
              </a:rPr>
              <a:t>. </a:t>
            </a:r>
            <a:r>
              <a:rPr lang="en-US" sz="1050" i="1" dirty="0" smtClean="0"/>
              <a:t>Journal </a:t>
            </a:r>
            <a:r>
              <a:rPr lang="en-US" sz="1050" i="1" dirty="0"/>
              <a:t>of Indian Society of Periodontology</a:t>
            </a:r>
            <a:r>
              <a:rPr lang="en-US" sz="1050" dirty="0"/>
              <a:t>, </a:t>
            </a:r>
            <a:r>
              <a:rPr lang="en-US" sz="1050" i="1" dirty="0"/>
              <a:t>16</a:t>
            </a:r>
            <a:r>
              <a:rPr lang="en-US" sz="1050" dirty="0"/>
              <a:t>(3), 386–391</a:t>
            </a:r>
            <a:r>
              <a:rPr lang="en-US" sz="1050" dirty="0">
                <a:solidFill>
                  <a:schemeClr val="tx2">
                    <a:lumMod val="50000"/>
                  </a:schemeClr>
                </a:solidFill>
              </a:rPr>
              <a:t>. </a:t>
            </a:r>
            <a:r>
              <a:rPr lang="en-US" sz="1050" dirty="0">
                <a:solidFill>
                  <a:schemeClr val="tx2">
                    <a:lumMod val="50000"/>
                  </a:schemeClr>
                </a:solidFill>
                <a:hlinkClick r:id="rId3"/>
              </a:rPr>
              <a:t>http://</a:t>
            </a:r>
            <a:r>
              <a:rPr lang="en-US" sz="1050" dirty="0" smtClean="0">
                <a:solidFill>
                  <a:schemeClr val="tx2">
                    <a:lumMod val="50000"/>
                  </a:schemeClr>
                </a:solidFill>
                <a:hlinkClick r:id="rId3"/>
              </a:rPr>
              <a:t>doi.org/10.4103/0972-124X.100917</a:t>
            </a:r>
            <a:endParaRPr lang="en-US" sz="1050" dirty="0" smtClean="0">
              <a:solidFill>
                <a:schemeClr val="tx2">
                  <a:lumMod val="50000"/>
                </a:schemeClr>
              </a:solidFill>
            </a:endParaRPr>
          </a:p>
          <a:p>
            <a:r>
              <a:rPr lang="en-US" sz="1050" dirty="0" smtClean="0">
                <a:solidFill>
                  <a:schemeClr val="tx2">
                    <a:lumMod val="50000"/>
                  </a:schemeClr>
                </a:solidFill>
                <a:latin typeface="Cambria"/>
              </a:rPr>
              <a:t>4</a:t>
            </a:r>
            <a:r>
              <a:rPr lang="en-US" sz="1050" dirty="0" smtClean="0">
                <a:solidFill>
                  <a:schemeClr val="tx2">
                    <a:lumMod val="50000"/>
                  </a:schemeClr>
                </a:solidFill>
                <a:latin typeface="+mj-lt"/>
              </a:rPr>
              <a:t>. </a:t>
            </a:r>
            <a:r>
              <a:rPr lang="en-US" sz="1050" dirty="0">
                <a:latin typeface="+mj-lt"/>
              </a:rPr>
              <a:t>Vaughn, A. R., </a:t>
            </a:r>
            <a:r>
              <a:rPr lang="en-US" sz="1050" dirty="0" err="1">
                <a:latin typeface="+mj-lt"/>
              </a:rPr>
              <a:t>Branum</a:t>
            </a:r>
            <a:r>
              <a:rPr lang="en-US" sz="1050" dirty="0">
                <a:latin typeface="+mj-lt"/>
              </a:rPr>
              <a:t>, A., &amp; </a:t>
            </a:r>
            <a:r>
              <a:rPr lang="en-US" sz="1050" dirty="0" err="1">
                <a:latin typeface="+mj-lt"/>
              </a:rPr>
              <a:t>Sivamani</a:t>
            </a:r>
            <a:r>
              <a:rPr lang="en-US" sz="1050" dirty="0">
                <a:latin typeface="+mj-lt"/>
              </a:rPr>
              <a:t>, R. K. (2016). Effects of Turmeric (Curcuma longa) on Skin Health: A Systematic Review of the Clinical Evidence. </a:t>
            </a:r>
            <a:r>
              <a:rPr lang="en-US" sz="1050" i="1" dirty="0">
                <a:latin typeface="+mj-lt"/>
              </a:rPr>
              <a:t>Phytotherapy Research,</a:t>
            </a:r>
            <a:r>
              <a:rPr lang="en-US" sz="1050" dirty="0">
                <a:latin typeface="+mj-lt"/>
              </a:rPr>
              <a:t> </a:t>
            </a:r>
            <a:r>
              <a:rPr lang="en-US" sz="1050" i="1" dirty="0">
                <a:latin typeface="+mj-lt"/>
              </a:rPr>
              <a:t>30</a:t>
            </a:r>
            <a:r>
              <a:rPr lang="en-US" sz="1050" dirty="0">
                <a:latin typeface="+mj-lt"/>
              </a:rPr>
              <a:t>(8), 1243-1264. doi:10.1002/ptr.5640</a:t>
            </a:r>
          </a:p>
          <a:p>
            <a:endParaRPr lang="en-US" sz="1100" dirty="0" smtClean="0">
              <a:latin typeface="Cambria"/>
            </a:endParaRPr>
          </a:p>
          <a:p>
            <a:pPr marL="0" indent="0" algn="l" defTabSz="749808">
              <a:lnSpc>
                <a:spcPct val="120000"/>
              </a:lnSpc>
              <a:spcBef>
                <a:spcPts val="360"/>
              </a:spcBef>
              <a:buNone/>
            </a:pPr>
            <a:endParaRPr lang="ru-RU" sz="1000" b="0" i="0" baseline="0" dirty="0">
              <a:solidFill>
                <a:schemeClr val="tx1"/>
              </a:solidFill>
              <a:latin typeface="Cambria"/>
              <a:ea typeface="+mn-ea"/>
              <a:cs typeface="+mn-cs"/>
            </a:endParaRPr>
          </a:p>
        </p:txBody>
      </p:sp>
      <p:sp>
        <p:nvSpPr>
          <p:cNvPr id="18" name="Заголовок 17"/>
          <p:cNvSpPr>
            <a:spLocks noGrp="1"/>
          </p:cNvSpPr>
          <p:nvPr>
            <p:ph type="title"/>
          </p:nvPr>
        </p:nvSpPr>
        <p:spPr>
          <a:xfrm>
            <a:off x="7159625" y="4343400"/>
            <a:ext cx="2443691" cy="2133600"/>
          </a:xfrm>
        </p:spPr>
        <p:txBody>
          <a:bodyPr>
            <a:normAutofit/>
          </a:bodyPr>
          <a:lstStyle/>
          <a:p>
            <a:pPr algn="ctr" defTabSz="749808">
              <a:lnSpc>
                <a:spcPct val="85000"/>
              </a:lnSpc>
              <a:spcBef>
                <a:spcPts val="0"/>
              </a:spcBef>
              <a:buNone/>
            </a:pPr>
            <a:r>
              <a:rPr lang="en-US" sz="2200" b="1" i="1" baseline="0" dirty="0" smtClean="0">
                <a:solidFill>
                  <a:schemeClr val="tx2">
                    <a:lumMod val="75000"/>
                  </a:schemeClr>
                </a:solidFill>
                <a:latin typeface="Calibri"/>
                <a:ea typeface="+mj-ea"/>
                <a:cs typeface="+mj-cs"/>
              </a:rPr>
              <a:t>The unique properties of turmeric in prevention of periodontal</a:t>
            </a:r>
            <a:r>
              <a:rPr lang="en-US" sz="2200" b="1" i="1" dirty="0" smtClean="0">
                <a:solidFill>
                  <a:schemeClr val="tx2">
                    <a:lumMod val="75000"/>
                  </a:schemeClr>
                </a:solidFill>
                <a:latin typeface="Calibri"/>
                <a:ea typeface="+mj-ea"/>
                <a:cs typeface="+mj-cs"/>
              </a:rPr>
              <a:t> disease</a:t>
            </a:r>
            <a:endParaRPr lang="ru-RU" sz="2200" b="1" i="1" baseline="0" dirty="0">
              <a:solidFill>
                <a:schemeClr val="tx2">
                  <a:lumMod val="75000"/>
                </a:schemeClr>
              </a:solidFill>
              <a:latin typeface="Calibri"/>
              <a:ea typeface="+mj-ea"/>
              <a:cs typeface="+mj-cs"/>
            </a:endParaRPr>
          </a:p>
        </p:txBody>
      </p:sp>
      <p:sp>
        <p:nvSpPr>
          <p:cNvPr id="32" name="Текст 31"/>
          <p:cNvSpPr>
            <a:spLocks noGrp="1"/>
          </p:cNvSpPr>
          <p:nvPr>
            <p:ph type="body" sz="quarter" idx="23"/>
          </p:nvPr>
        </p:nvSpPr>
        <p:spPr>
          <a:xfrm>
            <a:off x="7159623" y="6477000"/>
            <a:ext cx="2433752" cy="838199"/>
          </a:xfrm>
        </p:spPr>
        <p:txBody>
          <a:bodyPr/>
          <a:lstStyle/>
          <a:p>
            <a:pPr algn="ctr" defTabSz="749808">
              <a:spcBef>
                <a:spcPts val="468"/>
              </a:spcBef>
            </a:pPr>
            <a:r>
              <a:rPr lang="en-US" sz="1200" dirty="0" err="1" smtClean="0">
                <a:latin typeface="+mj-lt"/>
              </a:rPr>
              <a:t>B.Mashkulli</a:t>
            </a:r>
            <a:r>
              <a:rPr lang="en-US" sz="1200" dirty="0">
                <a:latin typeface="+mj-lt"/>
              </a:rPr>
              <a:t>, </a:t>
            </a:r>
            <a:r>
              <a:rPr lang="en-US" sz="1200" dirty="0" err="1" smtClean="0">
                <a:latin typeface="+mj-lt"/>
              </a:rPr>
              <a:t>W.Rodriguez</a:t>
            </a:r>
            <a:r>
              <a:rPr lang="en-US" sz="1200" dirty="0">
                <a:latin typeface="+mj-lt"/>
              </a:rPr>
              <a:t>, </a:t>
            </a:r>
            <a:r>
              <a:rPr lang="en-US" sz="1200" dirty="0" err="1" smtClean="0">
                <a:latin typeface="+mj-lt"/>
              </a:rPr>
              <a:t>T.Shchedrina</a:t>
            </a:r>
            <a:endParaRPr lang="en-US" sz="1200" dirty="0" smtClean="0">
              <a:latin typeface="+mj-lt"/>
            </a:endParaRPr>
          </a:p>
          <a:p>
            <a:pPr algn="ctr" defTabSz="749808">
              <a:spcBef>
                <a:spcPts val="468"/>
              </a:spcBef>
            </a:pPr>
            <a:r>
              <a:rPr lang="en-US" sz="1200" i="1" baseline="0" dirty="0" smtClean="0">
                <a:solidFill>
                  <a:schemeClr val="bg1"/>
                </a:solidFill>
                <a:latin typeface="+mj-lt"/>
              </a:rPr>
              <a:t>New York City College of Technology</a:t>
            </a:r>
          </a:p>
          <a:p>
            <a:pPr algn="ctr" defTabSz="749808">
              <a:spcBef>
                <a:spcPts val="468"/>
              </a:spcBef>
            </a:pPr>
            <a:r>
              <a:rPr lang="en-US" sz="1200" dirty="0" smtClean="0">
                <a:latin typeface="+mj-lt"/>
              </a:rPr>
              <a:t>March 2017</a:t>
            </a:r>
            <a:endParaRPr lang="ru-RU" sz="1200" i="1" baseline="0" dirty="0">
              <a:solidFill>
                <a:schemeClr val="bg1"/>
              </a:solidFill>
              <a:latin typeface="+mj-lt"/>
            </a:endParaRPr>
          </a:p>
        </p:txBody>
      </p:sp>
      <p:pic>
        <p:nvPicPr>
          <p:cNvPr id="1032" name="Picture 8" descr="Image result for turmeric herb"/>
          <p:cNvPicPr>
            <a:picLocks noGrp="1" noChangeAspect="1" noChangeArrowheads="1"/>
          </p:cNvPicPr>
          <p:nvPr>
            <p:ph type="pic" sz="quarter" idx="11"/>
          </p:nvPr>
        </p:nvPicPr>
        <p:blipFill>
          <a:blip r:embed="rId4" cstate="print">
            <a:extLst>
              <a:ext uri="{28A0092B-C50C-407E-A947-70E740481C1C}">
                <a14:useLocalDpi xmlns:a14="http://schemas.microsoft.com/office/drawing/2010/main" val="0"/>
              </a:ext>
            </a:extLst>
          </a:blip>
          <a:srcRect l="2984" r="2984"/>
          <a:stretch>
            <a:fillRect/>
          </a:stretch>
        </p:blipFill>
        <p:spPr bwMode="auto">
          <a:xfrm>
            <a:off x="474135" y="5548108"/>
            <a:ext cx="2428875" cy="137795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turmeric herb"/>
          <p:cNvPicPr>
            <a:picLocks noGrp="1" noChangeAspect="1" noChangeArrowheads="1"/>
          </p:cNvPicPr>
          <p:nvPr>
            <p:ph type="pic" sz="quarter" idx="10"/>
          </p:nvPr>
        </p:nvPicPr>
        <p:blipFill>
          <a:blip r:embed="rId5" cstate="print">
            <a:extLst>
              <a:ext uri="{28A0092B-C50C-407E-A947-70E740481C1C}">
                <a14:useLocalDpi xmlns:a14="http://schemas.microsoft.com/office/drawing/2010/main" val="0"/>
              </a:ext>
            </a:extLst>
          </a:blip>
          <a:srcRect t="1618" b="1618"/>
          <a:stretch>
            <a:fillRect/>
          </a:stretch>
        </p:blipFill>
        <p:spPr bwMode="auto">
          <a:xfrm>
            <a:off x="7391400" y="685800"/>
            <a:ext cx="1983317" cy="2986642"/>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95333" y="6896100"/>
            <a:ext cx="1257300" cy="419100"/>
          </a:xfrm>
          <a:prstGeom prst="rect">
            <a:avLst/>
          </a:prstGeom>
        </p:spPr>
      </p:pic>
      <p:sp>
        <p:nvSpPr>
          <p:cNvPr id="2" name="TextBox 1"/>
          <p:cNvSpPr txBox="1"/>
          <p:nvPr/>
        </p:nvSpPr>
        <p:spPr>
          <a:xfrm>
            <a:off x="533400" y="7061284"/>
            <a:ext cx="2428875" cy="253916"/>
          </a:xfrm>
          <a:prstGeom prst="rect">
            <a:avLst/>
          </a:prstGeom>
          <a:noFill/>
        </p:spPr>
        <p:txBody>
          <a:bodyPr wrap="square" rtlCol="0">
            <a:spAutoFit/>
          </a:bodyPr>
          <a:lstStyle/>
          <a:p>
            <a:r>
              <a:rPr lang="en-US" sz="1050" dirty="0" smtClean="0">
                <a:latin typeface="+mj-lt"/>
              </a:rPr>
              <a:t>Turmeric as a herb, spice, root crop</a:t>
            </a:r>
            <a:endParaRPr lang="en-US" sz="1050" dirty="0">
              <a:latin typeface="+mj-lt"/>
            </a:endParaRPr>
          </a:p>
        </p:txBody>
      </p:sp>
      <p:sp>
        <p:nvSpPr>
          <p:cNvPr id="4" name="TextBox 3"/>
          <p:cNvSpPr txBox="1"/>
          <p:nvPr/>
        </p:nvSpPr>
        <p:spPr>
          <a:xfrm>
            <a:off x="802220" y="6908132"/>
            <a:ext cx="2117725" cy="215444"/>
          </a:xfrm>
          <a:prstGeom prst="rect">
            <a:avLst/>
          </a:prstGeom>
          <a:noFill/>
        </p:spPr>
        <p:txBody>
          <a:bodyPr wrap="square" rtlCol="0">
            <a:spAutoFit/>
          </a:bodyPr>
          <a:lstStyle/>
          <a:p>
            <a:r>
              <a:rPr lang="en-US" sz="800" dirty="0" smtClean="0">
                <a:latin typeface="sCalibri (Headings)"/>
              </a:rPr>
              <a:t>Source</a:t>
            </a:r>
            <a:r>
              <a:rPr lang="en-US" sz="800" dirty="0">
                <a:latin typeface="sCalibri (Headings)"/>
              </a:rPr>
              <a:t>: http://healthbubbles.com/gb</a:t>
            </a:r>
          </a:p>
        </p:txBody>
      </p:sp>
      <p:sp>
        <p:nvSpPr>
          <p:cNvPr id="5" name="TextBox 4"/>
          <p:cNvSpPr txBox="1"/>
          <p:nvPr/>
        </p:nvSpPr>
        <p:spPr>
          <a:xfrm>
            <a:off x="7620000" y="3670756"/>
            <a:ext cx="1820975" cy="215444"/>
          </a:xfrm>
          <a:prstGeom prst="rect">
            <a:avLst/>
          </a:prstGeom>
          <a:noFill/>
        </p:spPr>
        <p:txBody>
          <a:bodyPr wrap="square" rtlCol="0">
            <a:spAutoFit/>
          </a:bodyPr>
          <a:lstStyle/>
          <a:p>
            <a:r>
              <a:rPr lang="en-US" sz="800" dirty="0" smtClean="0">
                <a:latin typeface="+mj-lt"/>
              </a:rPr>
              <a:t>Source: https</a:t>
            </a:r>
            <a:r>
              <a:rPr lang="en-US" sz="800" dirty="0">
                <a:latin typeface="+mj-lt"/>
              </a:rPr>
              <a:t>://chihealth.co/4</a:t>
            </a:r>
          </a:p>
        </p:txBody>
      </p:sp>
    </p:spTree>
    <p:extLst>
      <p:ext uri="{BB962C8B-B14F-4D97-AF65-F5344CB8AC3E}">
        <p14:creationId xmlns:p14="http://schemas.microsoft.com/office/powerpoint/2010/main" val="26712537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Текст 6"/>
          <p:cNvSpPr>
            <a:spLocks noGrp="1"/>
          </p:cNvSpPr>
          <p:nvPr>
            <p:ph type="body" sz="quarter" idx="16"/>
          </p:nvPr>
        </p:nvSpPr>
        <p:spPr>
          <a:xfrm>
            <a:off x="445029" y="465335"/>
            <a:ext cx="2428875" cy="609271"/>
          </a:xfrm>
        </p:spPr>
        <p:txBody>
          <a:bodyPr/>
          <a:lstStyle/>
          <a:p>
            <a:pPr marL="0" indent="0" algn="ctr" defTabSz="749808">
              <a:lnSpc>
                <a:spcPct val="90000"/>
              </a:lnSpc>
              <a:spcBef>
                <a:spcPts val="720"/>
              </a:spcBef>
              <a:buNone/>
            </a:pPr>
            <a:r>
              <a:rPr lang="en-US" sz="2400" b="1" i="1" baseline="0" dirty="0" smtClean="0">
                <a:solidFill>
                  <a:schemeClr val="accent2">
                    <a:lumMod val="50000"/>
                  </a:schemeClr>
                </a:solidFill>
                <a:latin typeface="Calibri"/>
                <a:ea typeface="+mn-ea"/>
                <a:cs typeface="+mn-cs"/>
              </a:rPr>
              <a:t>Introduction</a:t>
            </a:r>
            <a:endParaRPr lang="ru-RU" sz="2400" b="1" i="1" baseline="0" dirty="0">
              <a:solidFill>
                <a:schemeClr val="accent2">
                  <a:lumMod val="50000"/>
                </a:schemeClr>
              </a:solidFill>
              <a:latin typeface="Calibri"/>
              <a:ea typeface="+mn-ea"/>
              <a:cs typeface="+mn-cs"/>
            </a:endParaRPr>
          </a:p>
        </p:txBody>
      </p:sp>
      <p:sp>
        <p:nvSpPr>
          <p:cNvPr id="4" name="Текст 3"/>
          <p:cNvSpPr>
            <a:spLocks noGrp="1"/>
          </p:cNvSpPr>
          <p:nvPr>
            <p:ph type="body" sz="quarter" idx="13"/>
          </p:nvPr>
        </p:nvSpPr>
        <p:spPr>
          <a:xfrm>
            <a:off x="477950" y="1040905"/>
            <a:ext cx="2406239" cy="4115129"/>
          </a:xfrm>
        </p:spPr>
        <p:txBody>
          <a:bodyPr/>
          <a:lstStyle/>
          <a:p>
            <a:pPr defTabSz="749808">
              <a:spcBef>
                <a:spcPts val="360"/>
              </a:spcBef>
            </a:pPr>
            <a:r>
              <a:rPr lang="en-US" sz="1100" dirty="0">
                <a:latin typeface="Calibri" pitchFamily="18"/>
              </a:rPr>
              <a:t> </a:t>
            </a:r>
            <a:r>
              <a:rPr lang="en-US" sz="1100" dirty="0" smtClean="0">
                <a:latin typeface="Calibri" pitchFamily="18"/>
              </a:rPr>
              <a:t>  Turmeric </a:t>
            </a:r>
            <a:r>
              <a:rPr lang="en-US" sz="1100" dirty="0">
                <a:latin typeface="Calibri" pitchFamily="18"/>
              </a:rPr>
              <a:t>is a distinctive bright yellow aromatic powder obtained from the rhizome of the ginger family plant.  It is used for flavoring and coloring in Asian and Indian cooking and formerly as a fabric dye.  Turmeric has also been known to possess many beneficial properties such as anti-inflammatory, anti-oxidant and antimicrobial properties.  Turmeric has been used as a medicine for centuries to treat wounds, infections, colds, and liver disease. </a:t>
            </a:r>
            <a:endParaRPr lang="en-US" sz="1100" dirty="0" smtClean="0">
              <a:latin typeface="Calibri" pitchFamily="18"/>
            </a:endParaRPr>
          </a:p>
          <a:p>
            <a:pPr defTabSz="749808">
              <a:spcBef>
                <a:spcPts val="360"/>
              </a:spcBef>
            </a:pPr>
            <a:r>
              <a:rPr lang="en-US" sz="1100" dirty="0" smtClean="0">
                <a:latin typeface="Calibri" pitchFamily="18"/>
              </a:rPr>
              <a:t>  Further </a:t>
            </a:r>
            <a:r>
              <a:rPr lang="en-US" sz="1100" dirty="0">
                <a:latin typeface="Calibri" pitchFamily="18"/>
              </a:rPr>
              <a:t>investigation of turmeric reveals that </a:t>
            </a:r>
            <a:r>
              <a:rPr lang="en-US" sz="1100" dirty="0" smtClean="0">
                <a:latin typeface="Calibri" pitchFamily="18"/>
              </a:rPr>
              <a:t>that it contains a chemical </a:t>
            </a:r>
            <a:r>
              <a:rPr lang="en-US" sz="1100" dirty="0">
                <a:latin typeface="Calibri" pitchFamily="18"/>
              </a:rPr>
              <a:t>compound called </a:t>
            </a:r>
            <a:r>
              <a:rPr lang="en-US" sz="1100" dirty="0" err="1">
                <a:latin typeface="Calibri" pitchFamily="18"/>
              </a:rPr>
              <a:t>c</a:t>
            </a:r>
            <a:r>
              <a:rPr lang="en-US" sz="1100" dirty="0" err="1" smtClean="0">
                <a:latin typeface="Calibri" pitchFamily="18"/>
              </a:rPr>
              <a:t>urcumin</a:t>
            </a:r>
            <a:r>
              <a:rPr lang="en-US" sz="1100" dirty="0" smtClean="0">
                <a:latin typeface="Calibri" pitchFamily="18"/>
              </a:rPr>
              <a:t>, which </a:t>
            </a:r>
            <a:r>
              <a:rPr lang="en-US" sz="1100" dirty="0">
                <a:latin typeface="Calibri" pitchFamily="18"/>
              </a:rPr>
              <a:t>causes the medicinal effects of reducing inflammation. Many research and studies regarding turmeric and its use within dentistry have demonstrated promising benefits.</a:t>
            </a:r>
            <a:endParaRPr lang="ru-RU" sz="1100" b="0" i="0" baseline="0" dirty="0">
              <a:solidFill>
                <a:schemeClr val="tx1"/>
              </a:solidFill>
              <a:latin typeface="+mj-lt"/>
            </a:endParaRPr>
          </a:p>
        </p:txBody>
      </p:sp>
      <p:sp>
        <p:nvSpPr>
          <p:cNvPr id="14" name="Текст 13"/>
          <p:cNvSpPr>
            <a:spLocks noGrp="1"/>
          </p:cNvSpPr>
          <p:nvPr>
            <p:ph type="body" sz="quarter" idx="26"/>
          </p:nvPr>
        </p:nvSpPr>
        <p:spPr>
          <a:xfrm>
            <a:off x="3825989" y="1040905"/>
            <a:ext cx="2395953" cy="847082"/>
          </a:xfrm>
        </p:spPr>
        <p:txBody>
          <a:bodyPr/>
          <a:lstStyle/>
          <a:p>
            <a:pPr lvl="0">
              <a:spcBef>
                <a:spcPts val="360"/>
              </a:spcBef>
              <a:buFont typeface="Arial" pitchFamily="32"/>
              <a:buChar char="•"/>
            </a:pPr>
            <a:r>
              <a:rPr lang="en-US" sz="1100" dirty="0" smtClean="0">
                <a:latin typeface="Calibri" pitchFamily="18"/>
              </a:rPr>
              <a:t> </a:t>
            </a:r>
            <a:r>
              <a:rPr lang="en-US" sz="1100" dirty="0">
                <a:latin typeface="Calibri" pitchFamily="18"/>
              </a:rPr>
              <a:t>Recent studies have been done using turmeric as a main ingredient to reduce gingivitis. Studies have received positive feedback with no adverse side effects</a:t>
            </a:r>
            <a:r>
              <a:rPr lang="en-US" sz="1100" dirty="0" smtClean="0">
                <a:latin typeface="Calibri" pitchFamily="18"/>
              </a:rPr>
              <a:t>.</a:t>
            </a:r>
          </a:p>
          <a:p>
            <a:pPr lvl="0">
              <a:spcBef>
                <a:spcPts val="360"/>
              </a:spcBef>
              <a:buFont typeface="Arial" pitchFamily="32"/>
              <a:buChar char="•"/>
            </a:pPr>
            <a:endParaRPr lang="en-US" sz="1100" dirty="0">
              <a:latin typeface="Calibri" pitchFamily="18"/>
            </a:endParaRPr>
          </a:p>
          <a:p>
            <a:pPr lvl="0">
              <a:spcBef>
                <a:spcPts val="360"/>
              </a:spcBef>
              <a:buFont typeface="Arial" pitchFamily="32"/>
              <a:buChar char="•"/>
            </a:pPr>
            <a:endParaRPr lang="en-US" sz="1100" dirty="0" smtClean="0">
              <a:latin typeface="Calibri" pitchFamily="18"/>
            </a:endParaRPr>
          </a:p>
          <a:p>
            <a:pPr lvl="0">
              <a:spcBef>
                <a:spcPts val="360"/>
              </a:spcBef>
              <a:buFont typeface="Arial" pitchFamily="32"/>
              <a:buChar char="•"/>
            </a:pPr>
            <a:endParaRPr lang="en-US" sz="1100" dirty="0">
              <a:latin typeface="Calibri" pitchFamily="18"/>
            </a:endParaRPr>
          </a:p>
          <a:p>
            <a:pPr lvl="0">
              <a:spcBef>
                <a:spcPts val="360"/>
              </a:spcBef>
              <a:buFont typeface="Arial" pitchFamily="32"/>
              <a:buChar char="•"/>
            </a:pPr>
            <a:endParaRPr lang="en-US" sz="1100" dirty="0" smtClean="0">
              <a:latin typeface="Calibri" pitchFamily="18"/>
            </a:endParaRPr>
          </a:p>
          <a:p>
            <a:pPr lvl="0">
              <a:spcBef>
                <a:spcPts val="360"/>
              </a:spcBef>
              <a:buFont typeface="Arial" pitchFamily="32"/>
              <a:buChar char="•"/>
            </a:pPr>
            <a:endParaRPr lang="en-US" sz="1100" dirty="0">
              <a:latin typeface="Calibri" pitchFamily="18"/>
            </a:endParaRPr>
          </a:p>
          <a:p>
            <a:pPr lvl="0">
              <a:spcBef>
                <a:spcPts val="360"/>
              </a:spcBef>
              <a:buFont typeface="Arial" pitchFamily="32"/>
              <a:buChar char="•"/>
            </a:pPr>
            <a:endParaRPr lang="en-US" sz="1100" dirty="0" smtClean="0">
              <a:latin typeface="Calibri" pitchFamily="18"/>
            </a:endParaRPr>
          </a:p>
          <a:p>
            <a:pPr lvl="0">
              <a:spcBef>
                <a:spcPts val="360"/>
              </a:spcBef>
              <a:buFont typeface="Arial" pitchFamily="32"/>
              <a:buChar char="•"/>
            </a:pPr>
            <a:endParaRPr lang="en-US" sz="1100" dirty="0">
              <a:latin typeface="Calibri" pitchFamily="18"/>
            </a:endParaRPr>
          </a:p>
          <a:p>
            <a:pPr lvl="0">
              <a:spcBef>
                <a:spcPts val="360"/>
              </a:spcBef>
            </a:pPr>
            <a:endParaRPr lang="en-US" sz="1100" dirty="0" smtClean="0">
              <a:latin typeface="Calibri" pitchFamily="18"/>
            </a:endParaRPr>
          </a:p>
          <a:p>
            <a:pPr lvl="0">
              <a:spcBef>
                <a:spcPts val="360"/>
              </a:spcBef>
              <a:buFont typeface="Arial" pitchFamily="32"/>
              <a:buChar char="•"/>
            </a:pPr>
            <a:endParaRPr lang="en-US" sz="1100" dirty="0" smtClean="0">
              <a:latin typeface="Calibri" pitchFamily="18"/>
            </a:endParaRPr>
          </a:p>
          <a:p>
            <a:pPr defTabSz="749808">
              <a:spcBef>
                <a:spcPts val="360"/>
              </a:spcBef>
            </a:pPr>
            <a:endParaRPr lang="en-US" sz="1100" dirty="0">
              <a:latin typeface="+mj-lt"/>
            </a:endParaRPr>
          </a:p>
          <a:p>
            <a:pPr marL="0" indent="0" algn="l" defTabSz="749808">
              <a:lnSpc>
                <a:spcPct val="120000"/>
              </a:lnSpc>
              <a:spcBef>
                <a:spcPts val="360"/>
              </a:spcBef>
              <a:buNone/>
            </a:pPr>
            <a:endParaRPr lang="en-US" dirty="0">
              <a:latin typeface="Cambria"/>
            </a:endParaRPr>
          </a:p>
          <a:p>
            <a:pPr marL="0" indent="0" algn="l" defTabSz="749808">
              <a:lnSpc>
                <a:spcPct val="120000"/>
              </a:lnSpc>
              <a:spcBef>
                <a:spcPts val="360"/>
              </a:spcBef>
              <a:buNone/>
            </a:pPr>
            <a:endParaRPr lang="en-US" dirty="0">
              <a:latin typeface="Cambria"/>
            </a:endParaRPr>
          </a:p>
          <a:p>
            <a:pPr marL="0" indent="0" algn="l" defTabSz="749808">
              <a:lnSpc>
                <a:spcPct val="120000"/>
              </a:lnSpc>
              <a:spcBef>
                <a:spcPts val="360"/>
              </a:spcBef>
              <a:buNone/>
            </a:pPr>
            <a:endParaRPr lang="ru-RU" sz="1000" b="0" i="0" baseline="0" dirty="0">
              <a:solidFill>
                <a:schemeClr val="tx1"/>
              </a:solidFill>
              <a:latin typeface="Cambria"/>
              <a:ea typeface="+mn-ea"/>
              <a:cs typeface="+mn-cs"/>
            </a:endParaRPr>
          </a:p>
        </p:txBody>
      </p:sp>
      <p:sp>
        <p:nvSpPr>
          <p:cNvPr id="16" name="Текст 15"/>
          <p:cNvSpPr>
            <a:spLocks noGrp="1"/>
          </p:cNvSpPr>
          <p:nvPr>
            <p:ph type="body" sz="quarter" idx="28"/>
          </p:nvPr>
        </p:nvSpPr>
        <p:spPr>
          <a:xfrm>
            <a:off x="3810000" y="388970"/>
            <a:ext cx="2428875" cy="762000"/>
          </a:xfrm>
        </p:spPr>
        <p:txBody>
          <a:bodyPr/>
          <a:lstStyle/>
          <a:p>
            <a:pPr marL="0" marR="0" indent="0" algn="ctr" defTabSz="749808">
              <a:lnSpc>
                <a:spcPct val="100000"/>
              </a:lnSpc>
              <a:spcBef>
                <a:spcPts val="432"/>
              </a:spcBef>
              <a:buNone/>
            </a:pPr>
            <a:r>
              <a:rPr lang="en-US" sz="2100" b="1" i="1" baseline="0" dirty="0" smtClean="0">
                <a:solidFill>
                  <a:schemeClr val="accent2">
                    <a:lumMod val="50000"/>
                  </a:schemeClr>
                </a:solidFill>
                <a:latin typeface="Calibri"/>
                <a:ea typeface="+mn-ea"/>
                <a:cs typeface="+mn-cs"/>
              </a:rPr>
              <a:t>Potential</a:t>
            </a:r>
            <a:r>
              <a:rPr lang="en-US" sz="2100" b="1" i="1" dirty="0" smtClean="0">
                <a:solidFill>
                  <a:schemeClr val="accent2">
                    <a:lumMod val="50000"/>
                  </a:schemeClr>
                </a:solidFill>
                <a:latin typeface="Calibri"/>
                <a:ea typeface="+mn-ea"/>
                <a:cs typeface="+mn-cs"/>
              </a:rPr>
              <a:t> Use of Turmeric in dentistry</a:t>
            </a:r>
            <a:endParaRPr lang="ru-RU" sz="2100" b="1" i="1" baseline="0" dirty="0">
              <a:solidFill>
                <a:schemeClr val="accent2">
                  <a:lumMod val="50000"/>
                </a:schemeClr>
              </a:solidFill>
              <a:latin typeface="Calibri"/>
              <a:ea typeface="+mn-ea"/>
              <a:cs typeface="+mn-cs"/>
            </a:endParaRPr>
          </a:p>
        </p:txBody>
      </p:sp>
      <p:sp>
        <p:nvSpPr>
          <p:cNvPr id="17" name="Текст 16"/>
          <p:cNvSpPr>
            <a:spLocks noGrp="1"/>
          </p:cNvSpPr>
          <p:nvPr>
            <p:ph type="body" sz="quarter" idx="29"/>
          </p:nvPr>
        </p:nvSpPr>
        <p:spPr>
          <a:xfrm>
            <a:off x="7174971" y="769970"/>
            <a:ext cx="2419879" cy="6545230"/>
          </a:xfrm>
        </p:spPr>
        <p:txBody>
          <a:bodyPr/>
          <a:lstStyle/>
          <a:p>
            <a:pPr lvl="0">
              <a:spcBef>
                <a:spcPts val="360"/>
              </a:spcBef>
            </a:pPr>
            <a:r>
              <a:rPr lang="en-US" sz="1100" dirty="0" smtClean="0">
                <a:latin typeface="Calibri" pitchFamily="18"/>
              </a:rPr>
              <a:t>   </a:t>
            </a:r>
            <a:r>
              <a:rPr lang="en-US" sz="1100" dirty="0">
                <a:latin typeface="Calibri" pitchFamily="18"/>
              </a:rPr>
              <a:t>The </a:t>
            </a:r>
            <a:r>
              <a:rPr lang="en-US" sz="1100" dirty="0" smtClean="0">
                <a:latin typeface="Calibri" pitchFamily="18"/>
              </a:rPr>
              <a:t>turmeric </a:t>
            </a:r>
            <a:r>
              <a:rPr lang="en-US" sz="1100" dirty="0">
                <a:latin typeface="Calibri" pitchFamily="18"/>
              </a:rPr>
              <a:t>mouthwash proved to be free of the side </a:t>
            </a:r>
            <a:r>
              <a:rPr lang="en-US" sz="1100" dirty="0" smtClean="0">
                <a:latin typeface="Calibri" pitchFamily="18"/>
              </a:rPr>
              <a:t>effects like </a:t>
            </a:r>
            <a:r>
              <a:rPr lang="en-US" sz="1100" dirty="0">
                <a:latin typeface="Calibri" pitchFamily="18"/>
              </a:rPr>
              <a:t>bitter taste and </a:t>
            </a:r>
            <a:r>
              <a:rPr lang="en-US" sz="1100" dirty="0" smtClean="0">
                <a:latin typeface="Calibri" pitchFamily="18"/>
              </a:rPr>
              <a:t>staining, </a:t>
            </a:r>
            <a:r>
              <a:rPr lang="en-US" sz="1100" dirty="0">
                <a:latin typeface="Calibri" pitchFamily="18"/>
              </a:rPr>
              <a:t>which occurred with the </a:t>
            </a:r>
            <a:r>
              <a:rPr lang="en-US" sz="1100" dirty="0" err="1">
                <a:latin typeface="Calibri" pitchFamily="18"/>
              </a:rPr>
              <a:t>chlorhexidine</a:t>
            </a:r>
            <a:r>
              <a:rPr lang="en-US" sz="1100" dirty="0">
                <a:latin typeface="Calibri" pitchFamily="18"/>
              </a:rPr>
              <a:t> mouthwash</a:t>
            </a:r>
            <a:r>
              <a:rPr lang="en-US" sz="1100" dirty="0" smtClean="0">
                <a:latin typeface="Calibri" pitchFamily="18"/>
              </a:rPr>
              <a:t>.  Both </a:t>
            </a:r>
            <a:r>
              <a:rPr lang="en-US" sz="1100" dirty="0">
                <a:latin typeface="Calibri" pitchFamily="18"/>
              </a:rPr>
              <a:t>mouthwashes can be effectively used as an adjunct to mechanical plaque control in prevention of plaque and gingivitis</a:t>
            </a:r>
            <a:r>
              <a:rPr lang="en-US" sz="1100" dirty="0" smtClean="0">
                <a:latin typeface="Calibri" pitchFamily="18"/>
              </a:rPr>
              <a:t>.</a:t>
            </a:r>
          </a:p>
          <a:p>
            <a:pPr lvl="0">
              <a:spcBef>
                <a:spcPts val="360"/>
              </a:spcBef>
              <a:buFont typeface="Arial" pitchFamily="32"/>
              <a:buChar char="•"/>
            </a:pPr>
            <a:r>
              <a:rPr lang="en-US" sz="1100" dirty="0" smtClean="0">
                <a:latin typeface="Calibri" pitchFamily="18"/>
              </a:rPr>
              <a:t>Turmeric </a:t>
            </a:r>
            <a:r>
              <a:rPr lang="en-US" sz="1100" dirty="0">
                <a:latin typeface="Calibri" pitchFamily="18"/>
              </a:rPr>
              <a:t>may have beneficial </a:t>
            </a:r>
            <a:r>
              <a:rPr lang="en-US" sz="1100" dirty="0" smtClean="0">
                <a:latin typeface="Calibri" pitchFamily="18"/>
              </a:rPr>
              <a:t>properties, </a:t>
            </a:r>
            <a:r>
              <a:rPr lang="en-US" sz="1100" dirty="0">
                <a:latin typeface="Calibri" pitchFamily="18"/>
              </a:rPr>
              <a:t>however it is characterized by poor solubility and low bioactivity, which hinders </a:t>
            </a:r>
            <a:r>
              <a:rPr lang="en-US" sz="1100" dirty="0" smtClean="0">
                <a:latin typeface="Calibri" pitchFamily="18"/>
              </a:rPr>
              <a:t>its medicinal </a:t>
            </a:r>
            <a:r>
              <a:rPr lang="en-US" sz="1100" dirty="0">
                <a:latin typeface="Calibri" pitchFamily="18"/>
              </a:rPr>
              <a:t>effects. A research study conducted by Stony Brook University on </a:t>
            </a:r>
            <a:r>
              <a:rPr lang="en-US" sz="1100" dirty="0" smtClean="0">
                <a:latin typeface="Calibri" pitchFamily="18"/>
              </a:rPr>
              <a:t>rats, </a:t>
            </a:r>
            <a:r>
              <a:rPr lang="en-US" sz="1100" dirty="0">
                <a:latin typeface="Calibri" pitchFamily="18"/>
              </a:rPr>
              <a:t>has </a:t>
            </a:r>
            <a:r>
              <a:rPr lang="en-US" sz="1100" dirty="0" smtClean="0">
                <a:latin typeface="Calibri" pitchFamily="18"/>
              </a:rPr>
              <a:t>developed </a:t>
            </a:r>
            <a:r>
              <a:rPr lang="en-US" sz="1100" dirty="0">
                <a:latin typeface="Calibri" pitchFamily="18"/>
              </a:rPr>
              <a:t>a new turmeric compound- chemically modified  </a:t>
            </a:r>
            <a:r>
              <a:rPr lang="en-US" sz="1100" dirty="0" err="1">
                <a:latin typeface="Calibri" pitchFamily="18"/>
              </a:rPr>
              <a:t>Curcumin</a:t>
            </a:r>
            <a:r>
              <a:rPr lang="en-US" sz="1100" dirty="0">
                <a:latin typeface="Calibri" pitchFamily="18"/>
              </a:rPr>
              <a:t> with increased solubility. The </a:t>
            </a:r>
            <a:r>
              <a:rPr lang="en-US" sz="1100" dirty="0" smtClean="0">
                <a:latin typeface="Calibri" pitchFamily="18"/>
              </a:rPr>
              <a:t>researchers </a:t>
            </a:r>
            <a:r>
              <a:rPr lang="en-US" sz="1100" dirty="0">
                <a:latin typeface="Calibri" pitchFamily="18"/>
              </a:rPr>
              <a:t>found that the modified </a:t>
            </a:r>
            <a:r>
              <a:rPr lang="en-US" sz="1100" dirty="0" err="1">
                <a:latin typeface="Calibri" pitchFamily="18"/>
              </a:rPr>
              <a:t>Curcumin</a:t>
            </a:r>
            <a:r>
              <a:rPr lang="en-US" sz="1100" dirty="0">
                <a:latin typeface="Calibri" pitchFamily="18"/>
              </a:rPr>
              <a:t> compound had greater ‘therapeutic activity’ against human enzymes and secretions that cause inflammation.  The modified </a:t>
            </a:r>
            <a:r>
              <a:rPr lang="en-US" sz="1100" dirty="0" err="1">
                <a:latin typeface="Calibri" pitchFamily="18"/>
              </a:rPr>
              <a:t>Curcumin</a:t>
            </a:r>
            <a:r>
              <a:rPr lang="en-US" sz="1100" dirty="0">
                <a:latin typeface="Calibri" pitchFamily="18"/>
              </a:rPr>
              <a:t> compound worked better in this form because it was easier to absorb. The researchers ultimately concluded that the modified </a:t>
            </a:r>
            <a:r>
              <a:rPr lang="en-US" sz="1100" dirty="0" err="1">
                <a:latin typeface="Calibri" pitchFamily="18"/>
              </a:rPr>
              <a:t>Curcumin</a:t>
            </a:r>
            <a:r>
              <a:rPr lang="en-US" sz="1100" dirty="0">
                <a:latin typeface="Calibri" pitchFamily="18"/>
              </a:rPr>
              <a:t> compound was able to reduce the destructive effects of inflammatory mediators in both local (periodontal disease) and systematic (diabetes) conditions without exhibiting toxicity.</a:t>
            </a:r>
          </a:p>
          <a:p>
            <a:pPr lvl="0">
              <a:spcBef>
                <a:spcPts val="360"/>
              </a:spcBef>
              <a:buFont typeface="Arial" pitchFamily="32"/>
              <a:buChar char="•"/>
            </a:pPr>
            <a:r>
              <a:rPr lang="en-US" sz="1100" dirty="0" smtClean="0">
                <a:latin typeface="Calibri" pitchFamily="18"/>
              </a:rPr>
              <a:t>Potentially</a:t>
            </a:r>
            <a:r>
              <a:rPr lang="en-US" sz="1100" dirty="0">
                <a:latin typeface="Calibri" pitchFamily="18"/>
              </a:rPr>
              <a:t>, more research must be done to apply this modified </a:t>
            </a:r>
            <a:r>
              <a:rPr lang="en-US" sz="1100" dirty="0" err="1">
                <a:latin typeface="Calibri" pitchFamily="18"/>
              </a:rPr>
              <a:t>Curcumin</a:t>
            </a:r>
            <a:r>
              <a:rPr lang="en-US" sz="1100" dirty="0">
                <a:latin typeface="Calibri" pitchFamily="18"/>
              </a:rPr>
              <a:t> on humans.</a:t>
            </a:r>
            <a:endParaRPr lang="ru-RU" sz="1100" b="0" i="0" baseline="0" dirty="0">
              <a:solidFill>
                <a:schemeClr val="tx1"/>
              </a:solidFill>
              <a:latin typeface="+mj-lt"/>
            </a:endParaRPr>
          </a:p>
        </p:txBody>
      </p:sp>
      <p:pic>
        <p:nvPicPr>
          <p:cNvPr id="1032" name="Picture 8" descr="Image result for turmeric spice"/>
          <p:cNvPicPr>
            <a:picLocks noGrp="1" noChangeAspect="1" noChangeArrowheads="1"/>
          </p:cNvPicPr>
          <p:nvPr>
            <p:ph type="pic" sz="quarter" idx="11"/>
          </p:nvPr>
        </p:nvPicPr>
        <p:blipFill>
          <a:blip r:embed="rId2" cstate="print">
            <a:extLst>
              <a:ext uri="{28A0092B-C50C-407E-A947-70E740481C1C}">
                <a14:useLocalDpi xmlns:a14="http://schemas.microsoft.com/office/drawing/2010/main" val="0"/>
              </a:ext>
            </a:extLst>
          </a:blip>
          <a:srcRect l="7553" r="7553"/>
          <a:stretch>
            <a:fillRect/>
          </a:stretch>
        </p:blipFill>
        <p:spPr bwMode="auto">
          <a:xfrm>
            <a:off x="500590" y="5136085"/>
            <a:ext cx="2383599" cy="1759836"/>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Related ima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7994" y="1887987"/>
            <a:ext cx="2422411" cy="16764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985556" y="3708484"/>
            <a:ext cx="2526607" cy="253916"/>
          </a:xfrm>
          <a:prstGeom prst="rect">
            <a:avLst/>
          </a:prstGeom>
          <a:noFill/>
        </p:spPr>
        <p:txBody>
          <a:bodyPr wrap="square" rtlCol="0">
            <a:spAutoFit/>
          </a:bodyPr>
          <a:lstStyle/>
          <a:p>
            <a:r>
              <a:rPr lang="en-US" sz="1050" dirty="0" smtClean="0">
                <a:latin typeface="+mj-lt"/>
              </a:rPr>
              <a:t>Inflammation of the gingival tissue </a:t>
            </a:r>
            <a:endParaRPr lang="en-US" sz="1050" dirty="0">
              <a:latin typeface="+mj-lt"/>
            </a:endParaRPr>
          </a:p>
        </p:txBody>
      </p:sp>
      <p:sp>
        <p:nvSpPr>
          <p:cNvPr id="5" name="TextBox 4"/>
          <p:cNvSpPr txBox="1"/>
          <p:nvPr/>
        </p:nvSpPr>
        <p:spPr>
          <a:xfrm>
            <a:off x="747473" y="7006900"/>
            <a:ext cx="2352674" cy="253916"/>
          </a:xfrm>
          <a:prstGeom prst="rect">
            <a:avLst/>
          </a:prstGeom>
          <a:noFill/>
        </p:spPr>
        <p:txBody>
          <a:bodyPr wrap="square" rtlCol="0">
            <a:spAutoFit/>
          </a:bodyPr>
          <a:lstStyle/>
          <a:p>
            <a:r>
              <a:rPr lang="en-US" sz="1050" dirty="0" smtClean="0">
                <a:latin typeface="+mj-lt"/>
              </a:rPr>
              <a:t>Different forms of turmeric</a:t>
            </a:r>
            <a:endParaRPr lang="en-US" sz="1050" dirty="0">
              <a:latin typeface="+mj-lt"/>
            </a:endParaRPr>
          </a:p>
        </p:txBody>
      </p:sp>
      <p:sp>
        <p:nvSpPr>
          <p:cNvPr id="6" name="TextBox 5"/>
          <p:cNvSpPr txBox="1"/>
          <p:nvPr/>
        </p:nvSpPr>
        <p:spPr>
          <a:xfrm>
            <a:off x="3825989" y="3994537"/>
            <a:ext cx="2438400" cy="3139321"/>
          </a:xfrm>
          <a:prstGeom prst="rect">
            <a:avLst/>
          </a:prstGeom>
          <a:noFill/>
        </p:spPr>
        <p:txBody>
          <a:bodyPr wrap="square" rtlCol="0">
            <a:spAutoFit/>
          </a:bodyPr>
          <a:lstStyle/>
          <a:p>
            <a:pPr lvl="0" defTabSz="754380">
              <a:lnSpc>
                <a:spcPct val="120000"/>
              </a:lnSpc>
              <a:spcBef>
                <a:spcPts val="360"/>
              </a:spcBef>
              <a:buFont typeface="Arial" pitchFamily="32"/>
              <a:buChar char="•"/>
            </a:pPr>
            <a:r>
              <a:rPr lang="en-US" sz="1100" dirty="0">
                <a:solidFill>
                  <a:prstClr val="black"/>
                </a:solidFill>
                <a:latin typeface="Calibri" pitchFamily="18"/>
              </a:rPr>
              <a:t> A study published in the Journal of Indian Society of Periodontology provided results that compared the efficacy of using 0.1% turmeric mouthwash versus 0.2% </a:t>
            </a:r>
            <a:r>
              <a:rPr lang="en-US" sz="1100" dirty="0" err="1">
                <a:solidFill>
                  <a:prstClr val="black"/>
                </a:solidFill>
                <a:latin typeface="Calibri" pitchFamily="18"/>
              </a:rPr>
              <a:t>chlorhexidine</a:t>
            </a:r>
            <a:r>
              <a:rPr lang="en-US" sz="1100" dirty="0">
                <a:solidFill>
                  <a:prstClr val="black"/>
                </a:solidFill>
                <a:latin typeface="Calibri" pitchFamily="18"/>
              </a:rPr>
              <a:t> </a:t>
            </a:r>
            <a:r>
              <a:rPr lang="en-US" sz="1100" dirty="0" err="1">
                <a:solidFill>
                  <a:prstClr val="black"/>
                </a:solidFill>
                <a:latin typeface="Calibri" pitchFamily="18"/>
              </a:rPr>
              <a:t>gluconate</a:t>
            </a:r>
            <a:r>
              <a:rPr lang="en-US" sz="1100" dirty="0">
                <a:solidFill>
                  <a:prstClr val="black"/>
                </a:solidFill>
                <a:latin typeface="Calibri" pitchFamily="18"/>
              </a:rPr>
              <a:t> mouthwash in the prevention of plaque and gingivitis. The results of the study concluded that both groups revealed significant plaque reduction from the first day, 14th day and to the 21st day.  The study was successful in providing results that confirmed </a:t>
            </a:r>
            <a:r>
              <a:rPr lang="en-US" sz="1100" dirty="0" smtClean="0">
                <a:solidFill>
                  <a:prstClr val="black"/>
                </a:solidFill>
                <a:latin typeface="Calibri" pitchFamily="18"/>
              </a:rPr>
              <a:t>both of </a:t>
            </a:r>
            <a:r>
              <a:rPr lang="en-US" sz="1100" dirty="0">
                <a:solidFill>
                  <a:prstClr val="black"/>
                </a:solidFill>
                <a:latin typeface="Calibri" pitchFamily="18"/>
              </a:rPr>
              <a:t>the mouthwashes have comparable anti-plaque and anti-inflammatory properties.   </a:t>
            </a:r>
            <a:endParaRPr lang="en-US" sz="1100" dirty="0">
              <a:solidFill>
                <a:prstClr val="black"/>
              </a:solidFill>
              <a:latin typeface="Calibri" panose="020F0502020204030204"/>
            </a:endParaRPr>
          </a:p>
        </p:txBody>
      </p:sp>
      <p:sp>
        <p:nvSpPr>
          <p:cNvPr id="8" name="TextBox 7"/>
          <p:cNvSpPr txBox="1"/>
          <p:nvPr/>
        </p:nvSpPr>
        <p:spPr>
          <a:xfrm>
            <a:off x="936091" y="6852596"/>
            <a:ext cx="1438214" cy="215444"/>
          </a:xfrm>
          <a:prstGeom prst="rect">
            <a:avLst/>
          </a:prstGeom>
          <a:noFill/>
        </p:spPr>
        <p:txBody>
          <a:bodyPr wrap="none" rtlCol="0">
            <a:spAutoFit/>
          </a:bodyPr>
          <a:lstStyle/>
          <a:p>
            <a:r>
              <a:rPr lang="en-US" sz="800" dirty="0">
                <a:latin typeface="+mj-lt"/>
              </a:rPr>
              <a:t>Source: https://oldwayspt.org</a:t>
            </a:r>
          </a:p>
        </p:txBody>
      </p:sp>
      <p:sp>
        <p:nvSpPr>
          <p:cNvPr id="9" name="TextBox 8"/>
          <p:cNvSpPr txBox="1"/>
          <p:nvPr/>
        </p:nvSpPr>
        <p:spPr>
          <a:xfrm>
            <a:off x="4202650" y="3537101"/>
            <a:ext cx="1685077" cy="215444"/>
          </a:xfrm>
          <a:prstGeom prst="rect">
            <a:avLst/>
          </a:prstGeom>
          <a:noFill/>
        </p:spPr>
        <p:txBody>
          <a:bodyPr wrap="none" rtlCol="0">
            <a:spAutoFit/>
          </a:bodyPr>
          <a:lstStyle/>
          <a:p>
            <a:r>
              <a:rPr lang="en-US" sz="800" dirty="0" smtClean="0">
                <a:latin typeface="+mj-lt"/>
              </a:rPr>
              <a:t>Source: http</a:t>
            </a:r>
            <a:r>
              <a:rPr lang="en-US" sz="800" dirty="0">
                <a:latin typeface="+mj-lt"/>
              </a:rPr>
              <a:t>://keywordsuggest.org/</a:t>
            </a:r>
          </a:p>
        </p:txBody>
      </p:sp>
    </p:spTree>
    <p:extLst>
      <p:ext uri="{BB962C8B-B14F-4D97-AF65-F5344CB8AC3E}">
        <p14:creationId xmlns:p14="http://schemas.microsoft.com/office/powerpoint/2010/main" val="653308231"/>
      </p:ext>
    </p:extLst>
  </p:cSld>
  <p:clrMapOvr>
    <a:masterClrMapping/>
  </p:clrMapOvr>
  <p:timing>
    <p:tnLst>
      <p:par>
        <p:cTn id="1" dur="indefinite" restart="never" nodeType="tmRoot"/>
      </p:par>
    </p:tnLst>
  </p:timing>
</p:sld>
</file>

<file path=ppt/theme/theme1.xml><?xml version="1.0" encoding="utf-8"?>
<a:theme xmlns:a="http://schemas.openxmlformats.org/drawingml/2006/main" name="BrochureColo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alibri-Cambria">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BrochureColor">
      <a:dk1>
        <a:sysClr val="windowText" lastClr="000000"/>
      </a:dk1>
      <a:lt1>
        <a:sysClr val="window" lastClr="FFFFFF"/>
      </a:lt1>
      <a:dk2>
        <a:srgbClr val="57443E"/>
      </a:dk2>
      <a:lt2>
        <a:srgbClr val="DDDDDD"/>
      </a:lt2>
      <a:accent1>
        <a:srgbClr val="B2C42A"/>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Calibri-Cambria">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rochureColor">
      <a:dk1>
        <a:sysClr val="windowText" lastClr="000000"/>
      </a:dk1>
      <a:lt1>
        <a:sysClr val="window" lastClr="FFFFFF"/>
      </a:lt1>
      <a:dk2>
        <a:srgbClr val="57443E"/>
      </a:dk2>
      <a:lt2>
        <a:srgbClr val="DDDDDD"/>
      </a:lt2>
      <a:accent1>
        <a:srgbClr val="B2C42A"/>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Calibri-Cambria">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9d035d7d-02e5-4a00-8b62-9a556aabc7b5">Promote your business the easy way. This brochure template is already laid out for you. Just add information about your business: Insert your company logo, your own photos, and change the colors to get the polished, professional look you want.</APDescription>
    <AssetExpire xmlns="9d035d7d-02e5-4a00-8b62-9a556aabc7b5">2029-01-01T08:00:00+00:00</AssetExpire>
    <CampaignTagsTaxHTField0 xmlns="9d035d7d-02e5-4a00-8b62-9a556aabc7b5">
      <Terms xmlns="http://schemas.microsoft.com/office/infopath/2007/PartnerControls"/>
    </CampaignTagsTaxHTField0>
    <IntlLangReviewDate xmlns="9d035d7d-02e5-4a00-8b62-9a556aabc7b5" xsi:nil="true"/>
    <TPFriendlyName xmlns="9d035d7d-02e5-4a00-8b62-9a556aabc7b5" xsi:nil="true"/>
    <IntlLangReview xmlns="9d035d7d-02e5-4a00-8b62-9a556aabc7b5">false</IntlLangReview>
    <LocLastLocAttemptVersionLookup xmlns="9d035d7d-02e5-4a00-8b62-9a556aabc7b5">848878</LocLastLocAttemptVersionLookup>
    <PolicheckWords xmlns="9d035d7d-02e5-4a00-8b62-9a556aabc7b5" xsi:nil="true"/>
    <SubmitterId xmlns="9d035d7d-02e5-4a00-8b62-9a556aabc7b5" xsi:nil="true"/>
    <AcquiredFrom xmlns="9d035d7d-02e5-4a00-8b62-9a556aabc7b5">Internal MS</AcquiredFrom>
    <EditorialStatus xmlns="9d035d7d-02e5-4a00-8b62-9a556aabc7b5">Complete</EditorialStatus>
    <Markets xmlns="9d035d7d-02e5-4a00-8b62-9a556aabc7b5"/>
    <OriginAsset xmlns="9d035d7d-02e5-4a00-8b62-9a556aabc7b5" xsi:nil="true"/>
    <AssetStart xmlns="9d035d7d-02e5-4a00-8b62-9a556aabc7b5">2012-07-27T17:26:00+00:00</AssetStart>
    <FriendlyTitle xmlns="9d035d7d-02e5-4a00-8b62-9a556aabc7b5" xsi:nil="true"/>
    <MarketSpecific xmlns="9d035d7d-02e5-4a00-8b62-9a556aabc7b5">false</MarketSpecific>
    <TPNamespace xmlns="9d035d7d-02e5-4a00-8b62-9a556aabc7b5" xsi:nil="true"/>
    <PublishStatusLookup xmlns="9d035d7d-02e5-4a00-8b62-9a556aabc7b5">
      <Value>447343</Value>
    </PublishStatusLookup>
    <APAuthor xmlns="9d035d7d-02e5-4a00-8b62-9a556aabc7b5">
      <UserInfo>
        <DisplayName>REDMOND\v-vaddu</DisplayName>
        <AccountId>2567</AccountId>
        <AccountType/>
      </UserInfo>
    </APAuthor>
    <TPCommandLine xmlns="9d035d7d-02e5-4a00-8b62-9a556aabc7b5" xsi:nil="true"/>
    <IntlLangReviewer xmlns="9d035d7d-02e5-4a00-8b62-9a556aabc7b5" xsi:nil="true"/>
    <OpenTemplate xmlns="9d035d7d-02e5-4a00-8b62-9a556aabc7b5">true</OpenTemplate>
    <CSXSubmissionDate xmlns="9d035d7d-02e5-4a00-8b62-9a556aabc7b5" xsi:nil="true"/>
    <TaxCatchAll xmlns="9d035d7d-02e5-4a00-8b62-9a556aabc7b5"/>
    <Manager xmlns="9d035d7d-02e5-4a00-8b62-9a556aabc7b5" xsi:nil="true"/>
    <NumericId xmlns="9d035d7d-02e5-4a00-8b62-9a556aabc7b5" xsi:nil="true"/>
    <ParentAssetId xmlns="9d035d7d-02e5-4a00-8b62-9a556aabc7b5" xsi:nil="true"/>
    <OriginalSourceMarket xmlns="9d035d7d-02e5-4a00-8b62-9a556aabc7b5">english</OriginalSourceMarket>
    <ApprovalStatus xmlns="9d035d7d-02e5-4a00-8b62-9a556aabc7b5">InProgress</ApprovalStatus>
    <TPComponent xmlns="9d035d7d-02e5-4a00-8b62-9a556aabc7b5" xsi:nil="true"/>
    <EditorialTags xmlns="9d035d7d-02e5-4a00-8b62-9a556aabc7b5" xsi:nil="true"/>
    <TPExecutable xmlns="9d035d7d-02e5-4a00-8b62-9a556aabc7b5" xsi:nil="true"/>
    <TPLaunchHelpLink xmlns="9d035d7d-02e5-4a00-8b62-9a556aabc7b5" xsi:nil="true"/>
    <LocComments xmlns="9d035d7d-02e5-4a00-8b62-9a556aabc7b5" xsi:nil="true"/>
    <LocRecommendedHandoff xmlns="9d035d7d-02e5-4a00-8b62-9a556aabc7b5" xsi:nil="true"/>
    <SourceTitle xmlns="9d035d7d-02e5-4a00-8b62-9a556aabc7b5" xsi:nil="true"/>
    <CSXUpdate xmlns="9d035d7d-02e5-4a00-8b62-9a556aabc7b5">false</CSXUpdate>
    <IntlLocPriority xmlns="9d035d7d-02e5-4a00-8b62-9a556aabc7b5" xsi:nil="true"/>
    <UAProjectedTotalWords xmlns="9d035d7d-02e5-4a00-8b62-9a556aabc7b5" xsi:nil="true"/>
    <AssetType xmlns="9d035d7d-02e5-4a00-8b62-9a556aabc7b5">TP</AssetType>
    <MachineTranslated xmlns="9d035d7d-02e5-4a00-8b62-9a556aabc7b5">false</MachineTranslated>
    <OutputCachingOn xmlns="9d035d7d-02e5-4a00-8b62-9a556aabc7b5">false</OutputCachingOn>
    <TemplateStatus xmlns="9d035d7d-02e5-4a00-8b62-9a556aabc7b5">Complete</TemplateStatus>
    <IsSearchable xmlns="9d035d7d-02e5-4a00-8b62-9a556aabc7b5">true</IsSearchable>
    <ContentItem xmlns="9d035d7d-02e5-4a00-8b62-9a556aabc7b5" xsi:nil="true"/>
    <HandoffToMSDN xmlns="9d035d7d-02e5-4a00-8b62-9a556aabc7b5" xsi:nil="true"/>
    <ShowIn xmlns="9d035d7d-02e5-4a00-8b62-9a556aabc7b5">Show everywhere</ShowIn>
    <ThumbnailAssetId xmlns="9d035d7d-02e5-4a00-8b62-9a556aabc7b5" xsi:nil="true"/>
    <UALocComments xmlns="9d035d7d-02e5-4a00-8b62-9a556aabc7b5" xsi:nil="true"/>
    <UALocRecommendation xmlns="9d035d7d-02e5-4a00-8b62-9a556aabc7b5">Localize</UALocRecommendation>
    <LastModifiedDateTime xmlns="9d035d7d-02e5-4a00-8b62-9a556aabc7b5" xsi:nil="true"/>
    <LegacyData xmlns="9d035d7d-02e5-4a00-8b62-9a556aabc7b5" xsi:nil="true"/>
    <LocManualTestRequired xmlns="9d035d7d-02e5-4a00-8b62-9a556aabc7b5">false</LocManualTestRequired>
    <LocMarketGroupTiers2 xmlns="9d035d7d-02e5-4a00-8b62-9a556aabc7b5" xsi:nil="true"/>
    <ClipArtFilename xmlns="9d035d7d-02e5-4a00-8b62-9a556aabc7b5" xsi:nil="true"/>
    <TPApplication xmlns="9d035d7d-02e5-4a00-8b62-9a556aabc7b5" xsi:nil="true"/>
    <CSXHash xmlns="9d035d7d-02e5-4a00-8b62-9a556aabc7b5" xsi:nil="true"/>
    <DirectSourceMarket xmlns="9d035d7d-02e5-4a00-8b62-9a556aabc7b5">english</DirectSourceMarket>
    <PrimaryImageGen xmlns="9d035d7d-02e5-4a00-8b62-9a556aabc7b5">true</PrimaryImageGen>
    <PlannedPubDate xmlns="9d035d7d-02e5-4a00-8b62-9a556aabc7b5" xsi:nil="true"/>
    <CSXSubmissionMarket xmlns="9d035d7d-02e5-4a00-8b62-9a556aabc7b5" xsi:nil="true"/>
    <Downloads xmlns="9d035d7d-02e5-4a00-8b62-9a556aabc7b5">0</Downloads>
    <ArtSampleDocs xmlns="9d035d7d-02e5-4a00-8b62-9a556aabc7b5" xsi:nil="true"/>
    <TrustLevel xmlns="9d035d7d-02e5-4a00-8b62-9a556aabc7b5">1 Microsoft Managed Content</TrustLevel>
    <BlockPublish xmlns="9d035d7d-02e5-4a00-8b62-9a556aabc7b5">false</BlockPublish>
    <TPLaunchHelpLinkType xmlns="9d035d7d-02e5-4a00-8b62-9a556aabc7b5">Template</TPLaunchHelpLinkType>
    <LocalizationTagsTaxHTField0 xmlns="9d035d7d-02e5-4a00-8b62-9a556aabc7b5">
      <Terms xmlns="http://schemas.microsoft.com/office/infopath/2007/PartnerControls"/>
    </LocalizationTagsTaxHTField0>
    <BusinessGroup xmlns="9d035d7d-02e5-4a00-8b62-9a556aabc7b5" xsi:nil="true"/>
    <Providers xmlns="9d035d7d-02e5-4a00-8b62-9a556aabc7b5" xsi:nil="true"/>
    <TemplateTemplateType xmlns="9d035d7d-02e5-4a00-8b62-9a556aabc7b5">PowerPoint Presentation Template</TemplateTemplateType>
    <TimesCloned xmlns="9d035d7d-02e5-4a00-8b62-9a556aabc7b5" xsi:nil="true"/>
    <TPAppVersion xmlns="9d035d7d-02e5-4a00-8b62-9a556aabc7b5" xsi:nil="true"/>
    <VoteCount xmlns="9d035d7d-02e5-4a00-8b62-9a556aabc7b5" xsi:nil="true"/>
    <AverageRating xmlns="9d035d7d-02e5-4a00-8b62-9a556aabc7b5" xsi:nil="true"/>
    <FeatureTagsTaxHTField0 xmlns="9d035d7d-02e5-4a00-8b62-9a556aabc7b5">
      <Terms xmlns="http://schemas.microsoft.com/office/infopath/2007/PartnerControls"/>
    </FeatureTagsTaxHTField0>
    <Provider xmlns="9d035d7d-02e5-4a00-8b62-9a556aabc7b5" xsi:nil="true"/>
    <UACurrentWords xmlns="9d035d7d-02e5-4a00-8b62-9a556aabc7b5" xsi:nil="true"/>
    <AssetId xmlns="9d035d7d-02e5-4a00-8b62-9a556aabc7b5">TP103112828</AssetId>
    <TPClientViewer xmlns="9d035d7d-02e5-4a00-8b62-9a556aabc7b5" xsi:nil="true"/>
    <DSATActionTaken xmlns="9d035d7d-02e5-4a00-8b62-9a556aabc7b5" xsi:nil="true"/>
    <APEditor xmlns="9d035d7d-02e5-4a00-8b62-9a556aabc7b5">
      <UserInfo>
        <DisplayName/>
        <AccountId xsi:nil="true"/>
        <AccountType/>
      </UserInfo>
    </APEditor>
    <TPInstallLocation xmlns="9d035d7d-02e5-4a00-8b62-9a556aabc7b5" xsi:nil="true"/>
    <OOCacheId xmlns="9d035d7d-02e5-4a00-8b62-9a556aabc7b5" xsi:nil="true"/>
    <IsDeleted xmlns="9d035d7d-02e5-4a00-8b62-9a556aabc7b5">false</IsDeleted>
    <PublishTargets xmlns="9d035d7d-02e5-4a00-8b62-9a556aabc7b5">OfficeOnlineVNext</PublishTargets>
    <ApprovalLog xmlns="9d035d7d-02e5-4a00-8b62-9a556aabc7b5" xsi:nil="true"/>
    <BugNumber xmlns="9d035d7d-02e5-4a00-8b62-9a556aabc7b5" xsi:nil="true"/>
    <CrawlForDependencies xmlns="9d035d7d-02e5-4a00-8b62-9a556aabc7b5">false</CrawlForDependencies>
    <InternalTagsTaxHTField0 xmlns="9d035d7d-02e5-4a00-8b62-9a556aabc7b5">
      <Terms xmlns="http://schemas.microsoft.com/office/infopath/2007/PartnerControls"/>
    </InternalTagsTaxHTField0>
    <LastHandOff xmlns="9d035d7d-02e5-4a00-8b62-9a556aabc7b5" xsi:nil="true"/>
    <Milestone xmlns="9d035d7d-02e5-4a00-8b62-9a556aabc7b5" xsi:nil="true"/>
    <OriginalRelease xmlns="9d035d7d-02e5-4a00-8b62-9a556aabc7b5">15</OriginalRelease>
    <RecommendationsModifier xmlns="9d035d7d-02e5-4a00-8b62-9a556aabc7b5" xsi:nil="true"/>
    <ScenarioTagsTaxHTField0 xmlns="9d035d7d-02e5-4a00-8b62-9a556aabc7b5">
      <Terms xmlns="http://schemas.microsoft.com/office/infopath/2007/PartnerControls"/>
    </ScenarioTagsTaxHTField0>
    <UANotes xmlns="9d035d7d-02e5-4a00-8b62-9a556aabc7b5" xsi:nil="true"/>
    <Component xmlns="91e8d559-4d54-460d-ba58-5d5027f88b4d" xsi:nil="true"/>
    <Description0 xmlns="91e8d559-4d54-460d-ba58-5d5027f88b4d"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BB2780C3CC07BD4BAA623FF9571645580400D1570604EA743043A2641365C0E91715" ma:contentTypeVersion="55" ma:contentTypeDescription="Create a new document." ma:contentTypeScope="" ma:versionID="2c496a0f341a72d7e8cbd42eb499a6d4">
  <xsd:schema xmlns:xsd="http://www.w3.org/2001/XMLSchema" xmlns:xs="http://www.w3.org/2001/XMLSchema" xmlns:p="http://schemas.microsoft.com/office/2006/metadata/properties" xmlns:ns2="9d035d7d-02e5-4a00-8b62-9a556aabc7b5" xmlns:ns3="91e8d559-4d54-460d-ba58-5d5027f88b4d" targetNamespace="http://schemas.microsoft.com/office/2006/metadata/properties" ma:root="true" ma:fieldsID="2bcea688bd265da693c2f253e50f4ab0" ns2:_="" ns3:_="">
    <xsd:import namespace="9d035d7d-02e5-4a00-8b62-9a556aabc7b5"/>
    <xsd:import namespace="91e8d559-4d54-460d-ba58-5d5027f88b4d"/>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element ref="ns3:Description0" minOccurs="0"/>
                <xsd:element ref="ns3:Compon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035d7d-02e5-4a00-8b62-9a556aabc7b5"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dc117081-80f4-4e10-b46d-e6dc6854316c}"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41FC7ADF-4C62-4413-95B2-CDE72C4AD396}" ma:internalName="CSXSubmissionMarket" ma:readOnly="false" ma:showField="MarketName" ma:web="9d035d7d-02e5-4a00-8b62-9a556aabc7b5">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e663266-dbf1-446f-b076-28feab654dae}"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CD722278-12DA-4BA9-B56C-2624CA46C480}" ma:internalName="InProjectListLookup" ma:readOnly="true" ma:showField="InProjectList"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65226a81-6f17-445b-9321-8ea42e2eee04}"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CD722278-12DA-4BA9-B56C-2624CA46C480}" ma:internalName="LastCompleteVersionLookup" ma:readOnly="true" ma:showField="LastCompleteVersion"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CD722278-12DA-4BA9-B56C-2624CA46C480}" ma:internalName="LastPreviewErrorLookup" ma:readOnly="true" ma:showField="LastPreviewError"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CD722278-12DA-4BA9-B56C-2624CA46C480}" ma:internalName="LastPreviewResultLookup" ma:readOnly="true" ma:showField="LastPreviewResult"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CD722278-12DA-4BA9-B56C-2624CA46C480}" ma:internalName="LastPreviewAttemptDateLookup" ma:readOnly="true" ma:showField="LastPreviewAttemptDate"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CD722278-12DA-4BA9-B56C-2624CA46C480}" ma:internalName="LastPreviewedByLookup" ma:readOnly="true" ma:showField="LastPreviewedBy"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CD722278-12DA-4BA9-B56C-2624CA46C480}" ma:internalName="LastPreviewTimeLookup" ma:readOnly="true" ma:showField="LastPreviewTime"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CD722278-12DA-4BA9-B56C-2624CA46C480}" ma:internalName="LastPreviewVersionLookup" ma:readOnly="true" ma:showField="LastPreviewVersion"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CD722278-12DA-4BA9-B56C-2624CA46C480}" ma:internalName="LastPublishErrorLookup" ma:readOnly="true" ma:showField="LastPublishError"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CD722278-12DA-4BA9-B56C-2624CA46C480}" ma:internalName="LastPublishResultLookup" ma:readOnly="true" ma:showField="LastPublishResult"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CD722278-12DA-4BA9-B56C-2624CA46C480}" ma:internalName="LastPublishAttemptDateLookup" ma:readOnly="true" ma:showField="LastPublishAttemptDate"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CD722278-12DA-4BA9-B56C-2624CA46C480}" ma:internalName="LastPublishedByLookup" ma:readOnly="true" ma:showField="LastPublishedBy"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CD722278-12DA-4BA9-B56C-2624CA46C480}" ma:internalName="LastPublishTimeLookup" ma:readOnly="true" ma:showField="LastPublishTime"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CD722278-12DA-4BA9-B56C-2624CA46C480}" ma:internalName="LastPublishVersionLookup" ma:readOnly="true" ma:showField="LastPublishVersion"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116CC8E-FCD3-4331-849C-1BF4DB8052AE}" ma:internalName="LocLastLocAttemptVersionLookup" ma:readOnly="false" ma:showField="LastLocAttemptVersion" ma:web="9d035d7d-02e5-4a00-8b62-9a556aabc7b5">
      <xsd:simpleType>
        <xsd:restriction base="dms:Lookup"/>
      </xsd:simpleType>
    </xsd:element>
    <xsd:element name="LocLastLocAttemptVersionTypeLookup" ma:index="72" nillable="true" ma:displayName="Loc Last Loc Attempt Version Type" ma:default="" ma:list="{B116CC8E-FCD3-4331-849C-1BF4DB8052AE}" ma:internalName="LocLastLocAttemptVersionTypeLookup" ma:readOnly="true" ma:showField="LastLocAttemptVersionType" ma:web="9d035d7d-02e5-4a00-8b62-9a556aabc7b5">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116CC8E-FCD3-4331-849C-1BF4DB8052AE}" ma:internalName="LocNewPublishedVersionLookup" ma:readOnly="true" ma:showField="NewPublishedVersion" ma:web="9d035d7d-02e5-4a00-8b62-9a556aabc7b5">
      <xsd:simpleType>
        <xsd:restriction base="dms:Lookup"/>
      </xsd:simpleType>
    </xsd:element>
    <xsd:element name="LocOverallHandbackStatusLookup" ma:index="76" nillable="true" ma:displayName="Loc Overall Handback Status" ma:default="" ma:list="{B116CC8E-FCD3-4331-849C-1BF4DB8052AE}" ma:internalName="LocOverallHandbackStatusLookup" ma:readOnly="true" ma:showField="OverallHandbackStatus" ma:web="9d035d7d-02e5-4a00-8b62-9a556aabc7b5">
      <xsd:simpleType>
        <xsd:restriction base="dms:Lookup"/>
      </xsd:simpleType>
    </xsd:element>
    <xsd:element name="LocOverallLocStatusLookup" ma:index="77" nillable="true" ma:displayName="Loc Overall Localize Status" ma:default="" ma:list="{B116CC8E-FCD3-4331-849C-1BF4DB8052AE}" ma:internalName="LocOverallLocStatusLookup" ma:readOnly="true" ma:showField="OverallLocStatus" ma:web="9d035d7d-02e5-4a00-8b62-9a556aabc7b5">
      <xsd:simpleType>
        <xsd:restriction base="dms:Lookup"/>
      </xsd:simpleType>
    </xsd:element>
    <xsd:element name="LocOverallPreviewStatusLookup" ma:index="78" nillable="true" ma:displayName="Loc Overall Preview Status" ma:default="" ma:list="{B116CC8E-FCD3-4331-849C-1BF4DB8052AE}" ma:internalName="LocOverallPreviewStatusLookup" ma:readOnly="true" ma:showField="OverallPreviewStatus" ma:web="9d035d7d-02e5-4a00-8b62-9a556aabc7b5">
      <xsd:simpleType>
        <xsd:restriction base="dms:Lookup"/>
      </xsd:simpleType>
    </xsd:element>
    <xsd:element name="LocOverallPublishStatusLookup" ma:index="79" nillable="true" ma:displayName="Loc Overall Publish Status" ma:default="" ma:list="{B116CC8E-FCD3-4331-849C-1BF4DB8052AE}" ma:internalName="LocOverallPublishStatusLookup" ma:readOnly="true" ma:showField="OverallPublishStatus" ma:web="9d035d7d-02e5-4a00-8b62-9a556aabc7b5">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116CC8E-FCD3-4331-849C-1BF4DB8052AE}" ma:internalName="LocProcessedForHandoffsLookup" ma:readOnly="true" ma:showField="ProcessedForHandoffs" ma:web="9d035d7d-02e5-4a00-8b62-9a556aabc7b5">
      <xsd:simpleType>
        <xsd:restriction base="dms:Lookup"/>
      </xsd:simpleType>
    </xsd:element>
    <xsd:element name="LocProcessedForMarketsLookup" ma:index="82" nillable="true" ma:displayName="Loc Processed For Markets" ma:default="" ma:list="{B116CC8E-FCD3-4331-849C-1BF4DB8052AE}" ma:internalName="LocProcessedForMarketsLookup" ma:readOnly="true" ma:showField="ProcessedForMarkets" ma:web="9d035d7d-02e5-4a00-8b62-9a556aabc7b5">
      <xsd:simpleType>
        <xsd:restriction base="dms:Lookup"/>
      </xsd:simpleType>
    </xsd:element>
    <xsd:element name="LocPublishedDependentAssetsLookup" ma:index="83" nillable="true" ma:displayName="Loc Published Dependent Assets" ma:default="" ma:list="{B116CC8E-FCD3-4331-849C-1BF4DB8052AE}" ma:internalName="LocPublishedDependentAssetsLookup" ma:readOnly="true" ma:showField="PublishedDependentAssets" ma:web="9d035d7d-02e5-4a00-8b62-9a556aabc7b5">
      <xsd:simpleType>
        <xsd:restriction base="dms:Lookup"/>
      </xsd:simpleType>
    </xsd:element>
    <xsd:element name="LocPublishedLinkedAssetsLookup" ma:index="84" nillable="true" ma:displayName="Loc Published Linked Assets" ma:default="" ma:list="{B116CC8E-FCD3-4331-849C-1BF4DB8052AE}" ma:internalName="LocPublishedLinkedAssetsLookup" ma:readOnly="true" ma:showField="PublishedLinkedAssets" ma:web="9d035d7d-02e5-4a00-8b62-9a556aabc7b5">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c95181ba-569f-436f-adb3-78c3831fea54}"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41FC7ADF-4C62-4413-95B2-CDE72C4AD396}" ma:internalName="Markets" ma:readOnly="false" ma:showField="MarketName"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CD722278-12DA-4BA9-B56C-2624CA46C480}" ma:internalName="NumOfRatingsLookup" ma:readOnly="true" ma:showField="NumOfRatings"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CD722278-12DA-4BA9-B56C-2624CA46C480}" ma:internalName="PublishStatusLookup" ma:readOnly="false" ma:showField="PublishStatus"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a34c0026-7bf6-479c-b6e7-24710140ce31}"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0ef119a3-9350-4d50-81f0-e824a5745f43}" ma:internalName="TaxCatchAll" ma:showField="CatchAllData"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0ef119a3-9350-4d50-81f0-e824a5745f43}" ma:internalName="TaxCatchAllLabel" ma:readOnly="true" ma:showField="CatchAllDataLabel" ma:web="9d035d7d-02e5-4a00-8b62-9a556aabc7b5">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1e8d559-4d54-460d-ba58-5d5027f88b4d" elementFormDefault="qualified">
    <xsd:import namespace="http://schemas.microsoft.com/office/2006/documentManagement/types"/>
    <xsd:import namespace="http://schemas.microsoft.com/office/infopath/2007/PartnerControls"/>
    <xsd:element name="Description0" ma:index="134" nillable="true" ma:displayName="Description" ma:internalName="Description0">
      <xsd:simpleType>
        <xsd:restriction base="dms:Note"/>
      </xsd:simpleType>
    </xsd:element>
    <xsd:element name="Component" ma:index="135" nillable="true" ma:displayName="Component" ma:internalName="Component">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0E32F16-139C-406D-87C5-ECC5DE68882E}">
  <ds:schemaRefs>
    <ds:schemaRef ds:uri="9d035d7d-02e5-4a00-8b62-9a556aabc7b5"/>
    <ds:schemaRef ds:uri="http://schemas.microsoft.com/office/infopath/2007/PartnerControls"/>
    <ds:schemaRef ds:uri="http://purl.org/dc/terms/"/>
    <ds:schemaRef ds:uri="http://purl.org/dc/dcmitype/"/>
    <ds:schemaRef ds:uri="http://purl.org/dc/elements/1.1/"/>
    <ds:schemaRef ds:uri="http://schemas.microsoft.com/office/2006/metadata/properties"/>
    <ds:schemaRef ds:uri="91e8d559-4d54-460d-ba58-5d5027f88b4d"/>
    <ds:schemaRef ds:uri="http://schemas.microsoft.com/office/2006/documentManagement/typ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8164C57-B46C-4088-AC90-B7208082F27E}">
  <ds:schemaRefs>
    <ds:schemaRef ds:uri="http://schemas.microsoft.com/sharepoint/v3/contenttype/forms"/>
  </ds:schemaRefs>
</ds:datastoreItem>
</file>

<file path=customXml/itemProps3.xml><?xml version="1.0" encoding="utf-8"?>
<ds:datastoreItem xmlns:ds="http://schemas.openxmlformats.org/officeDocument/2006/customXml" ds:itemID="{7B32B08F-DBE4-47E1-8438-D3CC395ED4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035d7d-02e5-4a00-8b62-9a556aabc7b5"/>
    <ds:schemaRef ds:uri="91e8d559-4d54-460d-ba58-5d5027f88b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tf03112830</Template>
  <TotalTime>0</TotalTime>
  <Words>627</Words>
  <Application>Microsoft Office PowerPoint</Application>
  <PresentationFormat>Custom</PresentationFormat>
  <Paragraphs>39</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Cambria</vt:lpstr>
      <vt:lpstr>sCalibri (Headings)</vt:lpstr>
      <vt:lpstr>BrochureColor</vt:lpstr>
      <vt:lpstr>The unique properties of turmeric in prevention of periodontal disease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2017-03-16T01:47:24Z</dcterms:created>
  <dcterms:modified xsi:type="dcterms:W3CDTF">2017-03-18T19:32:00Z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0x010100BB2780C3CC07BD4BAA623FF9571645580400D1570604EA743043A2641365C0E91715</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y fmtid="{D5CDD505-2E9C-101B-9397-08002B2CF9AE}" pid="8" name="HiddenCategoryTags">
    <vt:lpwstr/>
  </property>
  <property fmtid="{D5CDD505-2E9C-101B-9397-08002B2CF9AE}" pid="9" name="CategoryTags">
    <vt:lpwstr/>
  </property>
  <property fmtid="{D5CDD505-2E9C-101B-9397-08002B2CF9AE}" pid="10" name="LocMarketGroupTiers">
    <vt:lpwstr/>
  </property>
  <property fmtid="{D5CDD505-2E9C-101B-9397-08002B2CF9AE}" pid="11" name="CategoryTagsTaxHTField0">
    <vt:lpwstr/>
  </property>
  <property fmtid="{D5CDD505-2E9C-101B-9397-08002B2CF9AE}" pid="12" name="HiddenCategoryTagsTaxHTField0">
    <vt:lpwstr/>
  </property>
</Properties>
</file>