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4" r:id="rId1"/>
  </p:sldMasterIdLst>
  <p:sldIdLst>
    <p:sldId id="256" r:id="rId2"/>
  </p:sldIdLst>
  <p:sldSz cx="43891200" cy="32918400"/>
  <p:notesSz cx="7004050" cy="9290050"/>
  <p:defaultTextStyle>
    <a:defPPr>
      <a:defRPr lang="en-US"/>
    </a:defPPr>
    <a:lvl1pPr marL="0" algn="l" defTabSz="3291279" rtl="0" eaLnBrk="1" latinLnBrk="0" hangingPunct="1">
      <a:defRPr sz="6400" kern="1200">
        <a:solidFill>
          <a:schemeClr val="tx1"/>
        </a:solidFill>
        <a:latin typeface="+mn-lt"/>
        <a:ea typeface="+mn-ea"/>
        <a:cs typeface="+mn-cs"/>
      </a:defRPr>
    </a:lvl1pPr>
    <a:lvl2pPr marL="1645640" algn="l" defTabSz="3291279" rtl="0" eaLnBrk="1" latinLnBrk="0" hangingPunct="1">
      <a:defRPr sz="6400" kern="1200">
        <a:solidFill>
          <a:schemeClr val="tx1"/>
        </a:solidFill>
        <a:latin typeface="+mn-lt"/>
        <a:ea typeface="+mn-ea"/>
        <a:cs typeface="+mn-cs"/>
      </a:defRPr>
    </a:lvl2pPr>
    <a:lvl3pPr marL="3291279" algn="l" defTabSz="3291279" rtl="0" eaLnBrk="1" latinLnBrk="0" hangingPunct="1">
      <a:defRPr sz="6400" kern="1200">
        <a:solidFill>
          <a:schemeClr val="tx1"/>
        </a:solidFill>
        <a:latin typeface="+mn-lt"/>
        <a:ea typeface="+mn-ea"/>
        <a:cs typeface="+mn-cs"/>
      </a:defRPr>
    </a:lvl3pPr>
    <a:lvl4pPr marL="4936919" algn="l" defTabSz="3291279" rtl="0" eaLnBrk="1" latinLnBrk="0" hangingPunct="1">
      <a:defRPr sz="6400" kern="1200">
        <a:solidFill>
          <a:schemeClr val="tx1"/>
        </a:solidFill>
        <a:latin typeface="+mn-lt"/>
        <a:ea typeface="+mn-ea"/>
        <a:cs typeface="+mn-cs"/>
      </a:defRPr>
    </a:lvl4pPr>
    <a:lvl5pPr marL="6582559" algn="l" defTabSz="3291279" rtl="0" eaLnBrk="1" latinLnBrk="0" hangingPunct="1">
      <a:defRPr sz="6400" kern="1200">
        <a:solidFill>
          <a:schemeClr val="tx1"/>
        </a:solidFill>
        <a:latin typeface="+mn-lt"/>
        <a:ea typeface="+mn-ea"/>
        <a:cs typeface="+mn-cs"/>
      </a:defRPr>
    </a:lvl5pPr>
    <a:lvl6pPr marL="8228198" algn="l" defTabSz="3291279" rtl="0" eaLnBrk="1" latinLnBrk="0" hangingPunct="1">
      <a:defRPr sz="6400" kern="1200">
        <a:solidFill>
          <a:schemeClr val="tx1"/>
        </a:solidFill>
        <a:latin typeface="+mn-lt"/>
        <a:ea typeface="+mn-ea"/>
        <a:cs typeface="+mn-cs"/>
      </a:defRPr>
    </a:lvl6pPr>
    <a:lvl7pPr marL="9873837" algn="l" defTabSz="3291279" rtl="0" eaLnBrk="1" latinLnBrk="0" hangingPunct="1">
      <a:defRPr sz="6400" kern="1200">
        <a:solidFill>
          <a:schemeClr val="tx1"/>
        </a:solidFill>
        <a:latin typeface="+mn-lt"/>
        <a:ea typeface="+mn-ea"/>
        <a:cs typeface="+mn-cs"/>
      </a:defRPr>
    </a:lvl7pPr>
    <a:lvl8pPr marL="11519478" algn="l" defTabSz="3291279" rtl="0" eaLnBrk="1" latinLnBrk="0" hangingPunct="1">
      <a:defRPr sz="6400" kern="1200">
        <a:solidFill>
          <a:schemeClr val="tx1"/>
        </a:solidFill>
        <a:latin typeface="+mn-lt"/>
        <a:ea typeface="+mn-ea"/>
        <a:cs typeface="+mn-cs"/>
      </a:defRPr>
    </a:lvl8pPr>
    <a:lvl9pPr marL="13165118" algn="l" defTabSz="3291279" rtl="0" eaLnBrk="1" latinLnBrk="0" hangingPunct="1">
      <a:defRPr sz="6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60" autoAdjust="0"/>
    <p:restoredTop sz="94676" autoAdjust="0"/>
  </p:normalViewPr>
  <p:slideViewPr>
    <p:cSldViewPr>
      <p:cViewPr varScale="1">
        <p:scale>
          <a:sx n="27" d="100"/>
          <a:sy n="27" d="100"/>
        </p:scale>
        <p:origin x="1770" y="168"/>
      </p:cViewPr>
      <p:guideLst>
        <p:guide orient="horz" pos="10368"/>
        <p:guide pos="13824"/>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1436" y="30723840"/>
            <a:ext cx="43879771" cy="21945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0" y="30404717"/>
            <a:ext cx="43879771" cy="307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950208" y="3642970"/>
            <a:ext cx="36210240" cy="17117568"/>
          </a:xfrm>
        </p:spPr>
        <p:txBody>
          <a:bodyPr anchor="b">
            <a:normAutofit/>
          </a:bodyPr>
          <a:lstStyle>
            <a:lvl1pPr algn="l">
              <a:lnSpc>
                <a:spcPct val="85000"/>
              </a:lnSpc>
              <a:defRPr sz="38400" spc="-24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960182" y="21386981"/>
            <a:ext cx="36210240" cy="5486400"/>
          </a:xfrm>
        </p:spPr>
        <p:txBody>
          <a:bodyPr lIns="91440" rIns="91440">
            <a:normAutofit/>
          </a:bodyPr>
          <a:lstStyle>
            <a:lvl1pPr marL="0" indent="0" algn="l">
              <a:buNone/>
              <a:defRPr sz="11520" cap="all" spc="960" baseline="0">
                <a:solidFill>
                  <a:schemeClr val="tx2"/>
                </a:solidFill>
                <a:latin typeface="+mj-lt"/>
              </a:defRPr>
            </a:lvl1pPr>
            <a:lvl2pPr marL="2194560" indent="0" algn="ctr">
              <a:buNone/>
              <a:defRPr sz="11520"/>
            </a:lvl2pPr>
            <a:lvl3pPr marL="4389120" indent="0" algn="ctr">
              <a:buNone/>
              <a:defRPr sz="11520"/>
            </a:lvl3pPr>
            <a:lvl4pPr marL="6583680" indent="0" algn="ctr">
              <a:buNone/>
              <a:defRPr sz="9600"/>
            </a:lvl4pPr>
            <a:lvl5pPr marL="8778240" indent="0" algn="ctr">
              <a:buNone/>
              <a:defRPr sz="9600"/>
            </a:lvl5pPr>
            <a:lvl6pPr marL="10972800" indent="0" algn="ctr">
              <a:buNone/>
              <a:defRPr sz="9600"/>
            </a:lvl6pPr>
            <a:lvl7pPr marL="13167360" indent="0" algn="ctr">
              <a:buNone/>
              <a:defRPr sz="9600"/>
            </a:lvl7pPr>
            <a:lvl8pPr marL="15361920" indent="0" algn="ctr">
              <a:buNone/>
              <a:defRPr sz="9600"/>
            </a:lvl8pPr>
            <a:lvl9pPr marL="17556480" indent="0" algn="ctr">
              <a:buNone/>
              <a:defRPr sz="9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85D6BDF-9D0E-4E2B-85B8-D8F4790360C9}" type="datetimeFigureOut">
              <a:rPr lang="en-US" smtClean="0"/>
              <a:t>3/24/2017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B075EA-769C-4ECD-B48E-D6FCDC24F876}" type="slidenum">
              <a:rPr lang="en-US" smtClean="0"/>
              <a:t>‹#›</a:t>
            </a:fld>
            <a:endParaRPr lang="en-US" dirty="0"/>
          </a:p>
        </p:txBody>
      </p:sp>
      <p:cxnSp>
        <p:nvCxnSpPr>
          <p:cNvPr id="9" name="Straight Connector 8"/>
          <p:cNvCxnSpPr/>
          <p:nvPr/>
        </p:nvCxnSpPr>
        <p:spPr>
          <a:xfrm>
            <a:off x="4347571" y="20848320"/>
            <a:ext cx="355518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9774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85D6BDF-9D0E-4E2B-85B8-D8F4790360C9}" type="datetimeFigureOut">
              <a:rPr lang="en-US" smtClean="0"/>
              <a:t>3/24/2017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B075EA-769C-4ECD-B48E-D6FCDC24F876}" type="slidenum">
              <a:rPr lang="en-US" smtClean="0"/>
              <a:t>‹#›</a:t>
            </a:fld>
            <a:endParaRPr lang="en-US" dirty="0"/>
          </a:p>
        </p:txBody>
      </p:sp>
    </p:spTree>
    <p:extLst>
      <p:ext uri="{BB962C8B-B14F-4D97-AF65-F5344CB8AC3E}">
        <p14:creationId xmlns:p14="http://schemas.microsoft.com/office/powerpoint/2010/main" val="715333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1436" y="30723840"/>
            <a:ext cx="43879771" cy="21945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0" y="30404717"/>
            <a:ext cx="43879771" cy="307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31409642" y="1990942"/>
            <a:ext cx="9464040" cy="276356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017522" y="1990939"/>
            <a:ext cx="27843480" cy="27635616"/>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85D6BDF-9D0E-4E2B-85B8-D8F4790360C9}" type="datetimeFigureOut">
              <a:rPr lang="en-US" smtClean="0"/>
              <a:t>3/24/2017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B075EA-769C-4ECD-B48E-D6FCDC24F876}" type="slidenum">
              <a:rPr lang="en-US" smtClean="0"/>
              <a:t>‹#›</a:t>
            </a:fld>
            <a:endParaRPr lang="en-US" dirty="0"/>
          </a:p>
        </p:txBody>
      </p:sp>
    </p:spTree>
    <p:extLst>
      <p:ext uri="{BB962C8B-B14F-4D97-AF65-F5344CB8AC3E}">
        <p14:creationId xmlns:p14="http://schemas.microsoft.com/office/powerpoint/2010/main" val="1705688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5" name="Rectangle 14"/>
          <p:cNvSpPr/>
          <p:nvPr userDrawn="1"/>
        </p:nvSpPr>
        <p:spPr>
          <a:xfrm>
            <a:off x="43159680" y="0"/>
            <a:ext cx="731520" cy="329184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en-US" dirty="0"/>
          </a:p>
        </p:txBody>
      </p:sp>
      <p:sp>
        <p:nvSpPr>
          <p:cNvPr id="16" name="Rectangle 15"/>
          <p:cNvSpPr/>
          <p:nvPr userDrawn="1"/>
        </p:nvSpPr>
        <p:spPr>
          <a:xfrm>
            <a:off x="0" y="0"/>
            <a:ext cx="731520" cy="329184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en-US" dirty="0"/>
          </a:p>
        </p:txBody>
      </p:sp>
      <p:sp>
        <p:nvSpPr>
          <p:cNvPr id="17" name="Rectangle 16"/>
          <p:cNvSpPr/>
          <p:nvPr userDrawn="1"/>
        </p:nvSpPr>
        <p:spPr>
          <a:xfrm>
            <a:off x="0" y="0"/>
            <a:ext cx="43891200" cy="41148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en-US" dirty="0"/>
          </a:p>
        </p:txBody>
      </p:sp>
      <p:sp>
        <p:nvSpPr>
          <p:cNvPr id="18" name="Rectangle 17"/>
          <p:cNvSpPr/>
          <p:nvPr userDrawn="1"/>
        </p:nvSpPr>
        <p:spPr>
          <a:xfrm>
            <a:off x="0" y="28803600"/>
            <a:ext cx="43891200" cy="41148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en-US" dirty="0"/>
          </a:p>
        </p:txBody>
      </p:sp>
      <p:sp>
        <p:nvSpPr>
          <p:cNvPr id="11" name="Instructions"/>
          <p:cNvSpPr/>
          <p:nvPr userDrawn="1"/>
        </p:nvSpPr>
        <p:spPr>
          <a:xfrm>
            <a:off x="-10515600" y="0"/>
            <a:ext cx="9601200" cy="32918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71421" tIns="171421" rIns="171421" bIns="171421" rtlCol="0" anchor="t"/>
          <a:lstStyle>
            <a:defPPr>
              <a:defRPr lang="en-US"/>
            </a:defPPr>
            <a:lvl1pPr marL="0" algn="l" defTabSz="3686861" rtl="0" eaLnBrk="1" latinLnBrk="0" hangingPunct="1">
              <a:defRPr sz="7258" kern="1200">
                <a:solidFill>
                  <a:schemeClr val="lt1"/>
                </a:solidFill>
                <a:latin typeface="+mn-lt"/>
                <a:ea typeface="+mn-ea"/>
                <a:cs typeface="+mn-cs"/>
              </a:defRPr>
            </a:lvl1pPr>
            <a:lvl2pPr marL="1843430" algn="l" defTabSz="3686861" rtl="0" eaLnBrk="1" latinLnBrk="0" hangingPunct="1">
              <a:defRPr sz="7258" kern="1200">
                <a:solidFill>
                  <a:schemeClr val="lt1"/>
                </a:solidFill>
                <a:latin typeface="+mn-lt"/>
                <a:ea typeface="+mn-ea"/>
                <a:cs typeface="+mn-cs"/>
              </a:defRPr>
            </a:lvl2pPr>
            <a:lvl3pPr marL="3686861" algn="l" defTabSz="3686861" rtl="0" eaLnBrk="1" latinLnBrk="0" hangingPunct="1">
              <a:defRPr sz="7258" kern="1200">
                <a:solidFill>
                  <a:schemeClr val="lt1"/>
                </a:solidFill>
                <a:latin typeface="+mn-lt"/>
                <a:ea typeface="+mn-ea"/>
                <a:cs typeface="+mn-cs"/>
              </a:defRPr>
            </a:lvl3pPr>
            <a:lvl4pPr marL="5530291" algn="l" defTabSz="3686861" rtl="0" eaLnBrk="1" latinLnBrk="0" hangingPunct="1">
              <a:defRPr sz="7258" kern="1200">
                <a:solidFill>
                  <a:schemeClr val="lt1"/>
                </a:solidFill>
                <a:latin typeface="+mn-lt"/>
                <a:ea typeface="+mn-ea"/>
                <a:cs typeface="+mn-cs"/>
              </a:defRPr>
            </a:lvl4pPr>
            <a:lvl5pPr marL="7373722" algn="l" defTabSz="3686861" rtl="0" eaLnBrk="1" latinLnBrk="0" hangingPunct="1">
              <a:defRPr sz="7258" kern="1200">
                <a:solidFill>
                  <a:schemeClr val="lt1"/>
                </a:solidFill>
                <a:latin typeface="+mn-lt"/>
                <a:ea typeface="+mn-ea"/>
                <a:cs typeface="+mn-cs"/>
              </a:defRPr>
            </a:lvl5pPr>
            <a:lvl6pPr marL="9217152" algn="l" defTabSz="3686861" rtl="0" eaLnBrk="1" latinLnBrk="0" hangingPunct="1">
              <a:defRPr sz="7258" kern="1200">
                <a:solidFill>
                  <a:schemeClr val="lt1"/>
                </a:solidFill>
                <a:latin typeface="+mn-lt"/>
                <a:ea typeface="+mn-ea"/>
                <a:cs typeface="+mn-cs"/>
              </a:defRPr>
            </a:lvl6pPr>
            <a:lvl7pPr marL="11060582" algn="l" defTabSz="3686861" rtl="0" eaLnBrk="1" latinLnBrk="0" hangingPunct="1">
              <a:defRPr sz="7258" kern="1200">
                <a:solidFill>
                  <a:schemeClr val="lt1"/>
                </a:solidFill>
                <a:latin typeface="+mn-lt"/>
                <a:ea typeface="+mn-ea"/>
                <a:cs typeface="+mn-cs"/>
              </a:defRPr>
            </a:lvl7pPr>
            <a:lvl8pPr marL="12904013" algn="l" defTabSz="3686861" rtl="0" eaLnBrk="1" latinLnBrk="0" hangingPunct="1">
              <a:defRPr sz="7258" kern="1200">
                <a:solidFill>
                  <a:schemeClr val="lt1"/>
                </a:solidFill>
                <a:latin typeface="+mn-lt"/>
                <a:ea typeface="+mn-ea"/>
                <a:cs typeface="+mn-cs"/>
              </a:defRPr>
            </a:lvl8pPr>
            <a:lvl9pPr marL="14747443" algn="l" defTabSz="3686861" rtl="0" eaLnBrk="1" latinLnBrk="0" hangingPunct="1">
              <a:defRPr sz="7258" kern="1200">
                <a:solidFill>
                  <a:schemeClr val="lt1"/>
                </a:solidFill>
                <a:latin typeface="+mn-lt"/>
                <a:ea typeface="+mn-ea"/>
                <a:cs typeface="+mn-cs"/>
              </a:defRPr>
            </a:lvl9pPr>
          </a:lstStyle>
          <a:p>
            <a:pPr lvl="0">
              <a:spcBef>
                <a:spcPts val="0"/>
              </a:spcBef>
              <a:spcAft>
                <a:spcPts val="1800"/>
              </a:spcAft>
            </a:pPr>
            <a:r>
              <a:rPr lang="en-US" sz="7200" dirty="0">
                <a:solidFill>
                  <a:srgbClr val="7F7F7F"/>
                </a:solidFill>
                <a:latin typeface="Calibri" pitchFamily="34" charset="0"/>
                <a:cs typeface="Calibri" panose="020F0502020204030204" pitchFamily="34" charset="0"/>
              </a:rPr>
              <a:t>Poster Print Size:</a:t>
            </a:r>
            <a:endParaRPr sz="7200" dirty="0">
              <a:solidFill>
                <a:srgbClr val="7F7F7F"/>
              </a:solidFill>
              <a:latin typeface="Calibri" pitchFamily="34" charset="0"/>
              <a:cs typeface="Calibri" panose="020F0502020204030204" pitchFamily="34" charset="0"/>
            </a:endParaRPr>
          </a:p>
          <a:p>
            <a:pPr lvl="0">
              <a:spcBef>
                <a:spcPts val="0"/>
              </a:spcBef>
              <a:spcAft>
                <a:spcPts val="1800"/>
              </a:spcAft>
            </a:pPr>
            <a:r>
              <a:rPr lang="en-US" sz="4900" dirty="0">
                <a:solidFill>
                  <a:srgbClr val="7F7F7F"/>
                </a:solidFill>
                <a:latin typeface="Calibri" pitchFamily="34" charset="0"/>
                <a:cs typeface="Calibri" panose="020F0502020204030204" pitchFamily="34" charset="0"/>
              </a:rPr>
              <a:t>This poster template is 36” high by 48” wide. It can be used to print a Tri-Fold poster with 12” wings.</a:t>
            </a:r>
          </a:p>
          <a:p>
            <a:pPr lvl="0">
              <a:spcBef>
                <a:spcPts val="0"/>
              </a:spcBef>
              <a:spcAft>
                <a:spcPts val="1800"/>
              </a:spcAft>
            </a:pPr>
            <a:r>
              <a:rPr lang="en-US" sz="7200" dirty="0">
                <a:solidFill>
                  <a:srgbClr val="7F7F7F"/>
                </a:solidFill>
                <a:latin typeface="Calibri" pitchFamily="34" charset="0"/>
                <a:cs typeface="Calibri" panose="020F0502020204030204" pitchFamily="34" charset="0"/>
              </a:rPr>
              <a:t>Placeholders</a:t>
            </a:r>
            <a:r>
              <a:rPr sz="7200" dirty="0">
                <a:solidFill>
                  <a:srgbClr val="7F7F7F"/>
                </a:solidFill>
                <a:latin typeface="Calibri" pitchFamily="34" charset="0"/>
                <a:cs typeface="Calibri" panose="020F0502020204030204" pitchFamily="34" charset="0"/>
              </a:rPr>
              <a:t>:</a:t>
            </a:r>
          </a:p>
          <a:p>
            <a:pPr lvl="0">
              <a:spcBef>
                <a:spcPts val="0"/>
              </a:spcBef>
              <a:spcAft>
                <a:spcPts val="1800"/>
              </a:spcAft>
            </a:pPr>
            <a:r>
              <a:rPr sz="4900" dirty="0">
                <a:solidFill>
                  <a:srgbClr val="7F7F7F"/>
                </a:solidFill>
                <a:latin typeface="Calibri" pitchFamily="34" charset="0"/>
                <a:cs typeface="Calibri" panose="020F0502020204030204" pitchFamily="34" charset="0"/>
              </a:rPr>
              <a:t>The </a:t>
            </a:r>
            <a:r>
              <a:rPr lang="en-US" sz="4900" dirty="0">
                <a:solidFill>
                  <a:srgbClr val="7F7F7F"/>
                </a:solidFill>
                <a:latin typeface="Calibri" pitchFamily="34" charset="0"/>
                <a:cs typeface="Calibri" panose="020F0502020204030204" pitchFamily="34" charset="0"/>
              </a:rPr>
              <a:t>various elements included</a:t>
            </a:r>
            <a:r>
              <a:rPr sz="4900" dirty="0">
                <a:solidFill>
                  <a:srgbClr val="7F7F7F"/>
                </a:solidFill>
                <a:latin typeface="Calibri" pitchFamily="34" charset="0"/>
                <a:cs typeface="Calibri" panose="020F0502020204030204" pitchFamily="34" charset="0"/>
              </a:rPr>
              <a:t> in this </a:t>
            </a:r>
            <a:r>
              <a:rPr lang="en-US" sz="4900" dirty="0">
                <a:solidFill>
                  <a:srgbClr val="7F7F7F"/>
                </a:solidFill>
                <a:latin typeface="Calibri" pitchFamily="34" charset="0"/>
                <a:cs typeface="Calibri" panose="020F0502020204030204" pitchFamily="34" charset="0"/>
              </a:rPr>
              <a:t>poster are ones</a:t>
            </a:r>
            <a:r>
              <a:rPr lang="en-US" sz="4900" baseline="0" dirty="0">
                <a:solidFill>
                  <a:srgbClr val="7F7F7F"/>
                </a:solidFill>
                <a:latin typeface="Calibri" pitchFamily="34" charset="0"/>
                <a:cs typeface="Calibri" panose="020F0502020204030204" pitchFamily="34" charset="0"/>
              </a:rPr>
              <a:t> we often see in medical, research, and scientific posters.</a:t>
            </a:r>
            <a:r>
              <a:rPr sz="4900" dirty="0">
                <a:solidFill>
                  <a:srgbClr val="7F7F7F"/>
                </a:solidFill>
                <a:latin typeface="Calibri" pitchFamily="34" charset="0"/>
                <a:cs typeface="Calibri" panose="020F0502020204030204" pitchFamily="34" charset="0"/>
              </a:rPr>
              <a:t> </a:t>
            </a:r>
            <a:r>
              <a:rPr lang="en-US" sz="4900" dirty="0">
                <a:solidFill>
                  <a:srgbClr val="7F7F7F"/>
                </a:solidFill>
                <a:latin typeface="Calibri" pitchFamily="34" charset="0"/>
                <a:cs typeface="Calibri" panose="020F0502020204030204" pitchFamily="34" charset="0"/>
              </a:rPr>
              <a:t>Feel</a:t>
            </a:r>
            <a:r>
              <a:rPr lang="en-US" sz="4900" baseline="0" dirty="0">
                <a:solidFill>
                  <a:srgbClr val="7F7F7F"/>
                </a:solidFill>
                <a:latin typeface="Calibri" pitchFamily="34" charset="0"/>
                <a:cs typeface="Calibri" panose="020F0502020204030204" pitchFamily="34" charset="0"/>
              </a:rPr>
              <a:t> free to edit, move,  add, and delete items, or change the layout to suit your needs. Always check with your conference organizer for specific requirements.</a:t>
            </a:r>
          </a:p>
          <a:p>
            <a:pPr lvl="0">
              <a:spcBef>
                <a:spcPts val="0"/>
              </a:spcBef>
              <a:spcAft>
                <a:spcPts val="1800"/>
              </a:spcAft>
            </a:pPr>
            <a:r>
              <a:rPr lang="en-US" sz="7200" dirty="0">
                <a:solidFill>
                  <a:srgbClr val="7F7F7F"/>
                </a:solidFill>
                <a:latin typeface="Calibri" pitchFamily="34" charset="0"/>
                <a:cs typeface="Calibri" panose="020F0502020204030204" pitchFamily="34" charset="0"/>
              </a:rPr>
              <a:t>Image</a:t>
            </a:r>
            <a:r>
              <a:rPr lang="en-US" sz="7200" baseline="0" dirty="0">
                <a:solidFill>
                  <a:srgbClr val="7F7F7F"/>
                </a:solidFill>
                <a:latin typeface="Calibri" pitchFamily="34" charset="0"/>
                <a:cs typeface="Calibri" panose="020F0502020204030204" pitchFamily="34" charset="0"/>
              </a:rPr>
              <a:t> Quality</a:t>
            </a:r>
            <a:r>
              <a:rPr lang="en-US" sz="7200" dirty="0">
                <a:solidFill>
                  <a:srgbClr val="7F7F7F"/>
                </a:solidFill>
                <a:latin typeface="Calibri" pitchFamily="34" charset="0"/>
                <a:cs typeface="Calibri" panose="020F0502020204030204" pitchFamily="34" charset="0"/>
              </a:rPr>
              <a:t>:</a:t>
            </a:r>
          </a:p>
          <a:p>
            <a:pPr lvl="0">
              <a:spcBef>
                <a:spcPts val="0"/>
              </a:spcBef>
              <a:spcAft>
                <a:spcPts val="1800"/>
              </a:spcAft>
            </a:pPr>
            <a:r>
              <a:rPr lang="en-US" sz="4900" dirty="0">
                <a:solidFill>
                  <a:srgbClr val="7F7F7F"/>
                </a:solidFill>
                <a:latin typeface="Calibri" pitchFamily="34" charset="0"/>
                <a:cs typeface="Calibri" panose="020F0502020204030204" pitchFamily="34" charset="0"/>
              </a:rPr>
              <a:t>You can place digital photos or logo art in your poster file by selecting the </a:t>
            </a:r>
            <a:r>
              <a:rPr lang="en-US" sz="4900" b="1" dirty="0">
                <a:solidFill>
                  <a:srgbClr val="7F7F7F"/>
                </a:solidFill>
                <a:latin typeface="Calibri" pitchFamily="34" charset="0"/>
                <a:cs typeface="Calibri" panose="020F0502020204030204" pitchFamily="34" charset="0"/>
              </a:rPr>
              <a:t>Insert, Picture</a:t>
            </a:r>
            <a:r>
              <a:rPr lang="en-US" sz="4900" dirty="0">
                <a:solidFill>
                  <a:srgbClr val="7F7F7F"/>
                </a:solidFill>
                <a:latin typeface="Calibri" pitchFamily="34" charset="0"/>
                <a:cs typeface="Calibri" panose="020F0502020204030204" pitchFamily="34" charset="0"/>
              </a:rPr>
              <a:t> command, or by using standard copy &amp; paste. For best results, all graphic elements should be at least </a:t>
            </a:r>
            <a:r>
              <a:rPr lang="en-US" sz="4900" b="1" dirty="0">
                <a:solidFill>
                  <a:srgbClr val="7F7F7F"/>
                </a:solidFill>
                <a:latin typeface="Calibri" pitchFamily="34" charset="0"/>
                <a:cs typeface="Calibri" panose="020F0502020204030204" pitchFamily="34" charset="0"/>
              </a:rPr>
              <a:t>150-200 pixels per inch in their final printed size</a:t>
            </a:r>
            <a:r>
              <a:rPr lang="en-US" sz="4900" dirty="0">
                <a:solidFill>
                  <a:srgbClr val="7F7F7F"/>
                </a:solidFill>
                <a:latin typeface="Calibri" pitchFamily="34" charset="0"/>
                <a:cs typeface="Calibri" panose="020F0502020204030204" pitchFamily="34" charset="0"/>
              </a:rPr>
              <a:t>. For instance, a 1600 x 1200 pixel</a:t>
            </a:r>
            <a:r>
              <a:rPr lang="en-US" sz="4900" baseline="0" dirty="0">
                <a:solidFill>
                  <a:srgbClr val="7F7F7F"/>
                </a:solidFill>
                <a:latin typeface="Calibri" pitchFamily="34" charset="0"/>
                <a:cs typeface="Calibri" panose="020F0502020204030204" pitchFamily="34" charset="0"/>
              </a:rPr>
              <a:t> photo will usually look fine up to </a:t>
            </a:r>
            <a:r>
              <a:rPr lang="en-US" sz="4900" dirty="0">
                <a:solidFill>
                  <a:srgbClr val="7F7F7F"/>
                </a:solidFill>
                <a:latin typeface="Calibri" pitchFamily="34" charset="0"/>
                <a:cs typeface="Calibri" panose="020F0502020204030204" pitchFamily="34" charset="0"/>
              </a:rPr>
              <a:t>8“-10” wide on your printed poster.</a:t>
            </a:r>
          </a:p>
          <a:p>
            <a:pPr lvl="0">
              <a:spcBef>
                <a:spcPts val="0"/>
              </a:spcBef>
              <a:spcAft>
                <a:spcPts val="1800"/>
              </a:spcAft>
            </a:pPr>
            <a:r>
              <a:rPr lang="en-US" sz="4900" dirty="0">
                <a:solidFill>
                  <a:srgbClr val="7F7F7F"/>
                </a:solidFill>
                <a:latin typeface="Calibri" pitchFamily="34" charset="0"/>
                <a:cs typeface="Calibri" panose="020F0502020204030204" pitchFamily="34" charset="0"/>
              </a:rPr>
              <a:t>To preview the print quality of images, select a magnification of 100% when previewing your poster. This will give you a good idea of what it will look like in print. If you are laying out a large poster and using half-scale dimensions, be sure to preview your graphics at 200% to see them at their final printed size.</a:t>
            </a:r>
          </a:p>
          <a:p>
            <a:pPr lvl="0">
              <a:spcBef>
                <a:spcPts val="0"/>
              </a:spcBef>
              <a:spcAft>
                <a:spcPts val="1800"/>
              </a:spcAft>
            </a:pPr>
            <a:r>
              <a:rPr lang="en-US" sz="4900" dirty="0">
                <a:solidFill>
                  <a:srgbClr val="7F7F7F"/>
                </a:solidFill>
                <a:latin typeface="Calibri" pitchFamily="34" charset="0"/>
                <a:cs typeface="Calibri" panose="020F0502020204030204" pitchFamily="34" charset="0"/>
              </a:rPr>
              <a:t>Please note that graphics from websites (such as the logo on your hospital's or university's home page) will only be 72dpi and not suitable for printing.</a:t>
            </a:r>
          </a:p>
          <a:p>
            <a:pPr lvl="0" algn="ctr">
              <a:spcBef>
                <a:spcPts val="0"/>
              </a:spcBef>
              <a:spcAft>
                <a:spcPts val="1800"/>
              </a:spcAft>
            </a:pPr>
            <a:r>
              <a:rPr lang="en-US" sz="3600" dirty="0">
                <a:solidFill>
                  <a:srgbClr val="7F7F7F"/>
                </a:solidFill>
                <a:latin typeface="Calibri" pitchFamily="34" charset="0"/>
                <a:cs typeface="Calibri" panose="020F0502020204030204" pitchFamily="34" charset="0"/>
              </a:rPr>
              <a:t/>
            </a:r>
            <a:br>
              <a:rPr lang="en-US" sz="3600" dirty="0">
                <a:solidFill>
                  <a:srgbClr val="7F7F7F"/>
                </a:solidFill>
                <a:latin typeface="Calibri" pitchFamily="34" charset="0"/>
                <a:cs typeface="Calibri" panose="020F0502020204030204" pitchFamily="34" charset="0"/>
              </a:rPr>
            </a:br>
            <a:r>
              <a:rPr lang="en-US" sz="3600" dirty="0">
                <a:solidFill>
                  <a:srgbClr val="7F7F7F"/>
                </a:solidFill>
                <a:latin typeface="Calibri" pitchFamily="34" charset="0"/>
                <a:cs typeface="Calibri" panose="020F0502020204030204" pitchFamily="34" charset="0"/>
              </a:rPr>
              <a:t>[This sidebar area does not print.]</a:t>
            </a:r>
          </a:p>
        </p:txBody>
      </p:sp>
      <p:grpSp>
        <p:nvGrpSpPr>
          <p:cNvPr id="12" name="Group 11"/>
          <p:cNvGrpSpPr/>
          <p:nvPr userDrawn="1"/>
        </p:nvGrpSpPr>
        <p:grpSpPr>
          <a:xfrm>
            <a:off x="44805600" y="0"/>
            <a:ext cx="9601200" cy="32918400"/>
            <a:chOff x="33832800" y="0"/>
            <a:chExt cx="12801600" cy="43891200"/>
          </a:xfrm>
        </p:grpSpPr>
        <p:sp>
          <p:nvSpPr>
            <p:cNvPr id="13" name="Instructions"/>
            <p:cNvSpPr/>
            <p:nvPr userDrawn="1"/>
          </p:nvSpPr>
          <p:spPr>
            <a:xfrm>
              <a:off x="33832800" y="0"/>
              <a:ext cx="12801600" cy="43891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28600" tIns="228600" rIns="228600" bIns="228600" rtlCol="0" anchor="t"/>
            <a:lstStyle>
              <a:defPPr>
                <a:defRPr lang="en-US"/>
              </a:defPPr>
              <a:lvl1pPr marL="0" algn="l" defTabSz="3686861" rtl="0" eaLnBrk="1" latinLnBrk="0" hangingPunct="1">
                <a:defRPr sz="7258" kern="1200">
                  <a:solidFill>
                    <a:schemeClr val="lt1"/>
                  </a:solidFill>
                  <a:latin typeface="+mn-lt"/>
                  <a:ea typeface="+mn-ea"/>
                  <a:cs typeface="+mn-cs"/>
                </a:defRPr>
              </a:lvl1pPr>
              <a:lvl2pPr marL="1843430" algn="l" defTabSz="3686861" rtl="0" eaLnBrk="1" latinLnBrk="0" hangingPunct="1">
                <a:defRPr sz="7258" kern="1200">
                  <a:solidFill>
                    <a:schemeClr val="lt1"/>
                  </a:solidFill>
                  <a:latin typeface="+mn-lt"/>
                  <a:ea typeface="+mn-ea"/>
                  <a:cs typeface="+mn-cs"/>
                </a:defRPr>
              </a:lvl2pPr>
              <a:lvl3pPr marL="3686861" algn="l" defTabSz="3686861" rtl="0" eaLnBrk="1" latinLnBrk="0" hangingPunct="1">
                <a:defRPr sz="7258" kern="1200">
                  <a:solidFill>
                    <a:schemeClr val="lt1"/>
                  </a:solidFill>
                  <a:latin typeface="+mn-lt"/>
                  <a:ea typeface="+mn-ea"/>
                  <a:cs typeface="+mn-cs"/>
                </a:defRPr>
              </a:lvl3pPr>
              <a:lvl4pPr marL="5530291" algn="l" defTabSz="3686861" rtl="0" eaLnBrk="1" latinLnBrk="0" hangingPunct="1">
                <a:defRPr sz="7258" kern="1200">
                  <a:solidFill>
                    <a:schemeClr val="lt1"/>
                  </a:solidFill>
                  <a:latin typeface="+mn-lt"/>
                  <a:ea typeface="+mn-ea"/>
                  <a:cs typeface="+mn-cs"/>
                </a:defRPr>
              </a:lvl4pPr>
              <a:lvl5pPr marL="7373722" algn="l" defTabSz="3686861" rtl="0" eaLnBrk="1" latinLnBrk="0" hangingPunct="1">
                <a:defRPr sz="7258" kern="1200">
                  <a:solidFill>
                    <a:schemeClr val="lt1"/>
                  </a:solidFill>
                  <a:latin typeface="+mn-lt"/>
                  <a:ea typeface="+mn-ea"/>
                  <a:cs typeface="+mn-cs"/>
                </a:defRPr>
              </a:lvl5pPr>
              <a:lvl6pPr marL="9217152" algn="l" defTabSz="3686861" rtl="0" eaLnBrk="1" latinLnBrk="0" hangingPunct="1">
                <a:defRPr sz="7258" kern="1200">
                  <a:solidFill>
                    <a:schemeClr val="lt1"/>
                  </a:solidFill>
                  <a:latin typeface="+mn-lt"/>
                  <a:ea typeface="+mn-ea"/>
                  <a:cs typeface="+mn-cs"/>
                </a:defRPr>
              </a:lvl6pPr>
              <a:lvl7pPr marL="11060582" algn="l" defTabSz="3686861" rtl="0" eaLnBrk="1" latinLnBrk="0" hangingPunct="1">
                <a:defRPr sz="7258" kern="1200">
                  <a:solidFill>
                    <a:schemeClr val="lt1"/>
                  </a:solidFill>
                  <a:latin typeface="+mn-lt"/>
                  <a:ea typeface="+mn-ea"/>
                  <a:cs typeface="+mn-cs"/>
                </a:defRPr>
              </a:lvl7pPr>
              <a:lvl8pPr marL="12904013" algn="l" defTabSz="3686861" rtl="0" eaLnBrk="1" latinLnBrk="0" hangingPunct="1">
                <a:defRPr sz="7258" kern="1200">
                  <a:solidFill>
                    <a:schemeClr val="lt1"/>
                  </a:solidFill>
                  <a:latin typeface="+mn-lt"/>
                  <a:ea typeface="+mn-ea"/>
                  <a:cs typeface="+mn-cs"/>
                </a:defRPr>
              </a:lvl8pPr>
              <a:lvl9pPr marL="14747443" algn="l" defTabSz="3686861" rtl="0" eaLnBrk="1" latinLnBrk="0" hangingPunct="1">
                <a:defRPr sz="7258" kern="1200">
                  <a:solidFill>
                    <a:schemeClr val="lt1"/>
                  </a:solidFill>
                  <a:latin typeface="+mn-lt"/>
                  <a:ea typeface="+mn-ea"/>
                  <a:cs typeface="+mn-cs"/>
                </a:defRPr>
              </a:lvl9pPr>
            </a:lstStyle>
            <a:p>
              <a:pPr lvl="0">
                <a:spcBef>
                  <a:spcPts val="0"/>
                </a:spcBef>
                <a:spcAft>
                  <a:spcPts val="1800"/>
                </a:spcAft>
              </a:pPr>
              <a:r>
                <a:rPr lang="en-US" sz="7200" dirty="0">
                  <a:solidFill>
                    <a:schemeClr val="bg1">
                      <a:lumMod val="50000"/>
                    </a:schemeClr>
                  </a:solidFill>
                  <a:latin typeface="Calibri" pitchFamily="34" charset="0"/>
                  <a:cs typeface="Calibri" panose="020F0502020204030204" pitchFamily="34" charset="0"/>
                </a:rPr>
                <a:t>Change</a:t>
              </a:r>
              <a:r>
                <a:rPr lang="en-US" sz="7200" baseline="0" dirty="0">
                  <a:solidFill>
                    <a:schemeClr val="bg1">
                      <a:lumMod val="50000"/>
                    </a:schemeClr>
                  </a:solidFill>
                  <a:latin typeface="Calibri" pitchFamily="34" charset="0"/>
                  <a:cs typeface="Calibri" panose="020F0502020204030204" pitchFamily="34" charset="0"/>
                </a:rPr>
                <a:t> Color Theme</a:t>
              </a:r>
              <a:r>
                <a:rPr lang="en-US" sz="7200" dirty="0">
                  <a:solidFill>
                    <a:schemeClr val="bg1">
                      <a:lumMod val="50000"/>
                    </a:schemeClr>
                  </a:solidFill>
                  <a:latin typeface="Calibri" pitchFamily="34" charset="0"/>
                  <a:cs typeface="Calibri" panose="020F0502020204030204" pitchFamily="34" charset="0"/>
                </a:rPr>
                <a:t>:</a:t>
              </a:r>
              <a:endParaRPr sz="7200" dirty="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r>
                <a:rPr lang="en-US" sz="4900" dirty="0">
                  <a:solidFill>
                    <a:schemeClr val="bg1">
                      <a:lumMod val="50000"/>
                    </a:schemeClr>
                  </a:solidFill>
                  <a:latin typeface="Calibri" pitchFamily="34" charset="0"/>
                  <a:cs typeface="Calibri" panose="020F0502020204030204" pitchFamily="34" charset="0"/>
                </a:rPr>
                <a:t>This template is designed to use the built-in color themes in</a:t>
              </a:r>
              <a:r>
                <a:rPr lang="en-US" sz="4900" baseline="0" dirty="0">
                  <a:solidFill>
                    <a:schemeClr val="bg1">
                      <a:lumMod val="50000"/>
                    </a:schemeClr>
                  </a:solidFill>
                  <a:latin typeface="Calibri" pitchFamily="34" charset="0"/>
                  <a:cs typeface="Calibri" panose="020F0502020204030204" pitchFamily="34" charset="0"/>
                </a:rPr>
                <a:t> the newer versions of PowerPoint.</a:t>
              </a:r>
            </a:p>
            <a:p>
              <a:pPr lvl="0">
                <a:spcBef>
                  <a:spcPts val="0"/>
                </a:spcBef>
                <a:spcAft>
                  <a:spcPts val="1800"/>
                </a:spcAft>
              </a:pPr>
              <a:r>
                <a:rPr lang="en-US" sz="4900" baseline="0" dirty="0">
                  <a:solidFill>
                    <a:schemeClr val="bg1">
                      <a:lumMod val="50000"/>
                    </a:schemeClr>
                  </a:solidFill>
                  <a:latin typeface="Calibri" pitchFamily="34" charset="0"/>
                  <a:cs typeface="Calibri" panose="020F0502020204030204" pitchFamily="34" charset="0"/>
                </a:rPr>
                <a:t>To change the color theme, select the </a:t>
              </a:r>
              <a:r>
                <a:rPr lang="en-US" sz="4900" b="1" baseline="0" dirty="0">
                  <a:solidFill>
                    <a:schemeClr val="bg1">
                      <a:lumMod val="50000"/>
                    </a:schemeClr>
                  </a:solidFill>
                  <a:latin typeface="Calibri" pitchFamily="34" charset="0"/>
                  <a:cs typeface="Calibri" panose="020F0502020204030204" pitchFamily="34" charset="0"/>
                </a:rPr>
                <a:t>Design</a:t>
              </a:r>
              <a:r>
                <a:rPr lang="en-US" sz="4900" baseline="0" dirty="0">
                  <a:solidFill>
                    <a:schemeClr val="bg1">
                      <a:lumMod val="50000"/>
                    </a:schemeClr>
                  </a:solidFill>
                  <a:latin typeface="Calibri" pitchFamily="34" charset="0"/>
                  <a:cs typeface="Calibri" panose="020F0502020204030204" pitchFamily="34" charset="0"/>
                </a:rPr>
                <a:t> tab, then select the </a:t>
              </a:r>
              <a:r>
                <a:rPr lang="en-US" sz="4900" b="1" baseline="0" dirty="0">
                  <a:solidFill>
                    <a:schemeClr val="bg1">
                      <a:lumMod val="50000"/>
                    </a:schemeClr>
                  </a:solidFill>
                  <a:latin typeface="Calibri" pitchFamily="34" charset="0"/>
                  <a:cs typeface="Calibri" panose="020F0502020204030204" pitchFamily="34" charset="0"/>
                </a:rPr>
                <a:t>Colors</a:t>
              </a:r>
              <a:r>
                <a:rPr lang="en-US" sz="4900" baseline="0" dirty="0">
                  <a:solidFill>
                    <a:schemeClr val="bg1">
                      <a:lumMod val="50000"/>
                    </a:schemeClr>
                  </a:solidFill>
                  <a:latin typeface="Calibri" pitchFamily="34" charset="0"/>
                  <a:cs typeface="Calibri" panose="020F0502020204030204" pitchFamily="34" charset="0"/>
                </a:rPr>
                <a:t> drop-down list.</a:t>
              </a:r>
            </a:p>
            <a:p>
              <a:pPr lvl="0">
                <a:spcBef>
                  <a:spcPts val="0"/>
                </a:spcBef>
                <a:spcAft>
                  <a:spcPts val="1800"/>
                </a:spcAft>
              </a:pPr>
              <a:endParaRPr lang="en-US" sz="49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endParaRPr lang="en-US" sz="49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endParaRPr lang="en-US" sz="49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endParaRPr lang="en-US" sz="49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endParaRPr lang="en-US" sz="49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endParaRPr lang="en-US" sz="49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endParaRPr lang="en-US" sz="49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endParaRPr lang="en-US" sz="49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endParaRPr lang="en-US" sz="49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r>
                <a:rPr lang="en-US" sz="4900" baseline="0" dirty="0">
                  <a:solidFill>
                    <a:schemeClr val="bg1">
                      <a:lumMod val="50000"/>
                    </a:schemeClr>
                  </a:solidFill>
                  <a:latin typeface="Calibri" pitchFamily="34" charset="0"/>
                  <a:cs typeface="Calibri" panose="020F0502020204030204" pitchFamily="34" charset="0"/>
                </a:rPr>
                <a:t>The default color theme for this template is “Office”, so you can always return to that after trying some of the alternatives.</a:t>
              </a:r>
            </a:p>
            <a:p>
              <a:pPr lvl="0">
                <a:spcBef>
                  <a:spcPts val="0"/>
                </a:spcBef>
                <a:spcAft>
                  <a:spcPts val="1800"/>
                </a:spcAft>
              </a:pPr>
              <a:r>
                <a:rPr lang="en-US" sz="7200" dirty="0">
                  <a:solidFill>
                    <a:schemeClr val="bg1">
                      <a:lumMod val="50000"/>
                    </a:schemeClr>
                  </a:solidFill>
                  <a:latin typeface="Calibri" pitchFamily="34" charset="0"/>
                  <a:cs typeface="Calibri" panose="020F0502020204030204" pitchFamily="34" charset="0"/>
                </a:rPr>
                <a:t>Printing Your Poster:</a:t>
              </a:r>
            </a:p>
            <a:p>
              <a:pPr lvl="0">
                <a:spcBef>
                  <a:spcPts val="0"/>
                </a:spcBef>
                <a:spcAft>
                  <a:spcPts val="1800"/>
                </a:spcAft>
              </a:pPr>
              <a:r>
                <a:rPr lang="en-US" sz="4900" dirty="0">
                  <a:solidFill>
                    <a:schemeClr val="bg1">
                      <a:lumMod val="50000"/>
                    </a:schemeClr>
                  </a:solidFill>
                  <a:latin typeface="Calibri" pitchFamily="34" charset="0"/>
                  <a:cs typeface="Calibri" panose="020F0502020204030204" pitchFamily="34" charset="0"/>
                </a:rPr>
                <a:t>Once your poster file is ready, visit</a:t>
              </a:r>
              <a:r>
                <a:rPr lang="en-US" sz="4900" baseline="0" dirty="0">
                  <a:solidFill>
                    <a:schemeClr val="bg1">
                      <a:lumMod val="50000"/>
                    </a:schemeClr>
                  </a:solidFill>
                  <a:latin typeface="Calibri" pitchFamily="34" charset="0"/>
                  <a:cs typeface="Calibri" panose="020F0502020204030204" pitchFamily="34" charset="0"/>
                </a:rPr>
                <a:t> </a:t>
              </a:r>
              <a:r>
                <a:rPr lang="en-US" sz="4900" b="1" baseline="0" dirty="0">
                  <a:solidFill>
                    <a:schemeClr val="bg1">
                      <a:lumMod val="50000"/>
                    </a:schemeClr>
                  </a:solidFill>
                  <a:latin typeface="Calibri" pitchFamily="34" charset="0"/>
                  <a:cs typeface="Calibri" panose="020F0502020204030204" pitchFamily="34" charset="0"/>
                </a:rPr>
                <a:t>www.genigraphics.com</a:t>
              </a:r>
              <a:r>
                <a:rPr lang="en-US" sz="4900" baseline="0" dirty="0">
                  <a:solidFill>
                    <a:schemeClr val="bg1">
                      <a:lumMod val="50000"/>
                    </a:schemeClr>
                  </a:solidFill>
                  <a:latin typeface="Calibri" pitchFamily="34" charset="0"/>
                  <a:cs typeface="Calibri" panose="020F0502020204030204" pitchFamily="34" charset="0"/>
                </a:rPr>
                <a:t> to order a high-quality, affordable poster print. Every order receives a free design review and we can deliver as fast as next business day within the US and Canada. </a:t>
              </a:r>
            </a:p>
            <a:p>
              <a:pPr lvl="0">
                <a:spcBef>
                  <a:spcPts val="0"/>
                </a:spcBef>
                <a:spcAft>
                  <a:spcPts val="1800"/>
                </a:spcAft>
              </a:pPr>
              <a:r>
                <a:rPr lang="en-US" sz="4900" baseline="0" dirty="0">
                  <a:solidFill>
                    <a:schemeClr val="bg1">
                      <a:lumMod val="50000"/>
                    </a:schemeClr>
                  </a:solidFill>
                  <a:latin typeface="Calibri" pitchFamily="34" charset="0"/>
                  <a:cs typeface="Calibri" panose="020F0502020204030204" pitchFamily="34" charset="0"/>
                </a:rPr>
                <a:t>Genigraphics® has been producing output from PowerPoint® longer than anyone in the industry; dating back to when we helped Microsoft® design the PowerPoint® software. </a:t>
              </a:r>
            </a:p>
            <a:p>
              <a:pPr lvl="0">
                <a:spcBef>
                  <a:spcPts val="0"/>
                </a:spcBef>
                <a:spcAft>
                  <a:spcPts val="0"/>
                </a:spcAft>
              </a:pPr>
              <a:endParaRPr lang="en-US" sz="4900" baseline="0" dirty="0">
                <a:solidFill>
                  <a:schemeClr val="bg1">
                    <a:lumMod val="50000"/>
                  </a:schemeClr>
                </a:solidFill>
                <a:latin typeface="Calibri" pitchFamily="34" charset="0"/>
                <a:cs typeface="Calibri" panose="020F0502020204030204" pitchFamily="34" charset="0"/>
              </a:endParaRPr>
            </a:p>
            <a:p>
              <a:pPr lvl="0" algn="ctr">
                <a:spcBef>
                  <a:spcPts val="0"/>
                </a:spcBef>
                <a:spcAft>
                  <a:spcPts val="0"/>
                </a:spcAft>
              </a:pPr>
              <a:r>
                <a:rPr lang="en-US" sz="4900" baseline="0" dirty="0">
                  <a:solidFill>
                    <a:schemeClr val="bg1">
                      <a:lumMod val="50000"/>
                    </a:schemeClr>
                  </a:solidFill>
                  <a:latin typeface="Calibri" pitchFamily="34" charset="0"/>
                  <a:cs typeface="Calibri" panose="020F0502020204030204" pitchFamily="34" charset="0"/>
                </a:rPr>
                <a:t>US and Canada:  1-800-790-4001</a:t>
              </a:r>
              <a:br>
                <a:rPr lang="en-US" sz="4900" baseline="0" dirty="0">
                  <a:solidFill>
                    <a:schemeClr val="bg1">
                      <a:lumMod val="50000"/>
                    </a:schemeClr>
                  </a:solidFill>
                  <a:latin typeface="Calibri" pitchFamily="34" charset="0"/>
                  <a:cs typeface="Calibri" panose="020F0502020204030204" pitchFamily="34" charset="0"/>
                </a:rPr>
              </a:br>
              <a:r>
                <a:rPr lang="en-US" sz="4900" baseline="0" dirty="0">
                  <a:solidFill>
                    <a:schemeClr val="bg1">
                      <a:lumMod val="50000"/>
                    </a:schemeClr>
                  </a:solidFill>
                  <a:latin typeface="Calibri" pitchFamily="34" charset="0"/>
                  <a:cs typeface="Calibri" panose="020F0502020204030204" pitchFamily="34" charset="0"/>
                </a:rPr>
                <a:t>Email: info@genigraphics.com</a:t>
              </a:r>
            </a:p>
            <a:p>
              <a:pPr lvl="0" algn="ctr">
                <a:spcBef>
                  <a:spcPts val="0"/>
                </a:spcBef>
                <a:spcAft>
                  <a:spcPts val="0"/>
                </a:spcAft>
              </a:pPr>
              <a:r>
                <a:rPr lang="en-US" sz="3600" dirty="0">
                  <a:solidFill>
                    <a:schemeClr val="bg1">
                      <a:lumMod val="50000"/>
                    </a:schemeClr>
                  </a:solidFill>
                  <a:latin typeface="Calibri" pitchFamily="34" charset="0"/>
                  <a:cs typeface="Calibri" panose="020F0502020204030204" pitchFamily="34" charset="0"/>
                </a:rPr>
                <a:t/>
              </a:r>
              <a:br>
                <a:rPr lang="en-US" sz="3600" dirty="0">
                  <a:solidFill>
                    <a:schemeClr val="bg1">
                      <a:lumMod val="50000"/>
                    </a:schemeClr>
                  </a:solidFill>
                  <a:latin typeface="Calibri" pitchFamily="34" charset="0"/>
                  <a:cs typeface="Calibri" panose="020F0502020204030204" pitchFamily="34" charset="0"/>
                </a:rPr>
              </a:br>
              <a:r>
                <a:rPr lang="en-US" sz="3600" dirty="0">
                  <a:solidFill>
                    <a:schemeClr val="bg1">
                      <a:lumMod val="50000"/>
                    </a:schemeClr>
                  </a:solidFill>
                  <a:latin typeface="Calibri" pitchFamily="34" charset="0"/>
                  <a:cs typeface="Calibri" panose="020F0502020204030204" pitchFamily="34" charset="0"/>
                </a:rPr>
                <a:t>[This sidebar area does not print.]</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281342" y="9260274"/>
              <a:ext cx="11904515" cy="10246926"/>
            </a:xfrm>
            <a:prstGeom prst="rect">
              <a:avLst/>
            </a:prstGeom>
          </p:spPr>
        </p:pic>
      </p:grpSp>
      <p:grpSp>
        <p:nvGrpSpPr>
          <p:cNvPr id="8" name="Group 7"/>
          <p:cNvGrpSpPr/>
          <p:nvPr userDrawn="1"/>
        </p:nvGrpSpPr>
        <p:grpSpPr>
          <a:xfrm>
            <a:off x="7033287" y="-1257300"/>
            <a:ext cx="29923713" cy="35653980"/>
            <a:chOff x="7033287" y="-1257300"/>
            <a:chExt cx="29923713" cy="35653980"/>
          </a:xfrm>
        </p:grpSpPr>
        <p:sp>
          <p:nvSpPr>
            <p:cNvPr id="2" name="TextBox 1"/>
            <p:cNvSpPr txBox="1"/>
            <p:nvPr userDrawn="1"/>
          </p:nvSpPr>
          <p:spPr>
            <a:xfrm>
              <a:off x="7033287" y="-1247269"/>
              <a:ext cx="3634713" cy="1077218"/>
            </a:xfrm>
            <a:prstGeom prst="rect">
              <a:avLst/>
            </a:prstGeom>
            <a:noFill/>
          </p:spPr>
          <p:txBody>
            <a:bodyPr wrap="none" rtlCol="0">
              <a:spAutoFit/>
            </a:bodyPr>
            <a:lstStyle/>
            <a:p>
              <a:r>
                <a:rPr lang="en-US" dirty="0">
                  <a:solidFill>
                    <a:srgbClr val="7F7F7F"/>
                  </a:solidFill>
                </a:rPr>
                <a:t>Folds here</a:t>
              </a:r>
            </a:p>
          </p:txBody>
        </p:sp>
        <p:cxnSp>
          <p:nvCxnSpPr>
            <p:cNvPr id="4" name="Straight Arrow Connector 3"/>
            <p:cNvCxnSpPr/>
            <p:nvPr userDrawn="1"/>
          </p:nvCxnSpPr>
          <p:spPr>
            <a:xfrm>
              <a:off x="10972800" y="-1257300"/>
              <a:ext cx="0" cy="1097280"/>
            </a:xfrm>
            <a:prstGeom prst="straightConnector1">
              <a:avLst/>
            </a:prstGeom>
            <a:ln w="63500">
              <a:solidFill>
                <a:srgbClr val="7F7F7F"/>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userDrawn="1"/>
          </p:nvSpPr>
          <p:spPr>
            <a:xfrm>
              <a:off x="33322287" y="-1247269"/>
              <a:ext cx="3634713" cy="1077218"/>
            </a:xfrm>
            <a:prstGeom prst="rect">
              <a:avLst/>
            </a:prstGeom>
            <a:noFill/>
          </p:spPr>
          <p:txBody>
            <a:bodyPr wrap="none" rtlCol="0">
              <a:spAutoFit/>
            </a:bodyPr>
            <a:lstStyle/>
            <a:p>
              <a:r>
                <a:rPr lang="en-US" dirty="0">
                  <a:solidFill>
                    <a:srgbClr val="7F7F7F"/>
                  </a:solidFill>
                </a:rPr>
                <a:t>Folds here</a:t>
              </a:r>
            </a:p>
          </p:txBody>
        </p:sp>
        <p:cxnSp>
          <p:nvCxnSpPr>
            <p:cNvPr id="20" name="Straight Arrow Connector 19"/>
            <p:cNvCxnSpPr/>
            <p:nvPr userDrawn="1"/>
          </p:nvCxnSpPr>
          <p:spPr>
            <a:xfrm>
              <a:off x="32918400" y="-1257300"/>
              <a:ext cx="0" cy="1097280"/>
            </a:xfrm>
            <a:prstGeom prst="straightConnector1">
              <a:avLst/>
            </a:prstGeom>
            <a:ln w="63500">
              <a:solidFill>
                <a:srgbClr val="7F7F7F"/>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userDrawn="1"/>
          </p:nvSpPr>
          <p:spPr>
            <a:xfrm>
              <a:off x="7033287" y="33309431"/>
              <a:ext cx="3634713" cy="1077218"/>
            </a:xfrm>
            <a:prstGeom prst="rect">
              <a:avLst/>
            </a:prstGeom>
            <a:noFill/>
          </p:spPr>
          <p:txBody>
            <a:bodyPr wrap="none" rtlCol="0">
              <a:spAutoFit/>
            </a:bodyPr>
            <a:lstStyle/>
            <a:p>
              <a:r>
                <a:rPr lang="en-US" dirty="0">
                  <a:solidFill>
                    <a:srgbClr val="7F7F7F"/>
                  </a:solidFill>
                </a:rPr>
                <a:t>Folds here</a:t>
              </a:r>
            </a:p>
          </p:txBody>
        </p:sp>
        <p:cxnSp>
          <p:nvCxnSpPr>
            <p:cNvPr id="22" name="Straight Arrow Connector 21"/>
            <p:cNvCxnSpPr/>
            <p:nvPr userDrawn="1"/>
          </p:nvCxnSpPr>
          <p:spPr>
            <a:xfrm>
              <a:off x="10972800" y="33299400"/>
              <a:ext cx="0" cy="1097280"/>
            </a:xfrm>
            <a:prstGeom prst="straightConnector1">
              <a:avLst/>
            </a:prstGeom>
            <a:ln w="63500">
              <a:solidFill>
                <a:srgbClr val="7F7F7F"/>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33322287" y="33309431"/>
              <a:ext cx="3634713" cy="1077218"/>
            </a:xfrm>
            <a:prstGeom prst="rect">
              <a:avLst/>
            </a:prstGeom>
            <a:noFill/>
          </p:spPr>
          <p:txBody>
            <a:bodyPr wrap="none" rtlCol="0">
              <a:spAutoFit/>
            </a:bodyPr>
            <a:lstStyle/>
            <a:p>
              <a:r>
                <a:rPr lang="en-US" dirty="0">
                  <a:solidFill>
                    <a:srgbClr val="7F7F7F"/>
                  </a:solidFill>
                </a:rPr>
                <a:t>Folds here</a:t>
              </a:r>
            </a:p>
          </p:txBody>
        </p:sp>
        <p:cxnSp>
          <p:nvCxnSpPr>
            <p:cNvPr id="24" name="Straight Arrow Connector 23"/>
            <p:cNvCxnSpPr/>
            <p:nvPr userDrawn="1"/>
          </p:nvCxnSpPr>
          <p:spPr>
            <a:xfrm>
              <a:off x="32918400" y="33299400"/>
              <a:ext cx="0" cy="1097280"/>
            </a:xfrm>
            <a:prstGeom prst="straightConnector1">
              <a:avLst/>
            </a:prstGeom>
            <a:ln w="63500">
              <a:solidFill>
                <a:srgbClr val="7F7F7F"/>
              </a:solidFill>
              <a:headEnd type="arrow"/>
              <a:tailEnd type="none"/>
            </a:ln>
          </p:spPr>
          <p:style>
            <a:lnRef idx="1">
              <a:schemeClr val="accent1"/>
            </a:lnRef>
            <a:fillRef idx="0">
              <a:schemeClr val="accent1"/>
            </a:fillRef>
            <a:effectRef idx="0">
              <a:schemeClr val="accent1"/>
            </a:effectRef>
            <a:fontRef idx="minor">
              <a:schemeClr val="tx1"/>
            </a:fontRef>
          </p:style>
        </p:cxnSp>
      </p:gr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404800" y="32613600"/>
            <a:ext cx="5297435" cy="185928"/>
          </a:xfrm>
          <a:prstGeom prst="rect">
            <a:avLst/>
          </a:prstGeom>
        </p:spPr>
      </p:pic>
    </p:spTree>
    <p:extLst>
      <p:ext uri="{BB962C8B-B14F-4D97-AF65-F5344CB8AC3E}">
        <p14:creationId xmlns:p14="http://schemas.microsoft.com/office/powerpoint/2010/main" val="3837490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85D6BDF-9D0E-4E2B-85B8-D8F4790360C9}" type="datetimeFigureOut">
              <a:rPr lang="en-US" smtClean="0"/>
              <a:t>3/24/2017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B075EA-769C-4ECD-B48E-D6FCDC24F876}" type="slidenum">
              <a:rPr lang="en-US" smtClean="0"/>
              <a:t>‹#›</a:t>
            </a:fld>
            <a:endParaRPr lang="en-US" dirty="0"/>
          </a:p>
        </p:txBody>
      </p:sp>
    </p:spTree>
    <p:extLst>
      <p:ext uri="{BB962C8B-B14F-4D97-AF65-F5344CB8AC3E}">
        <p14:creationId xmlns:p14="http://schemas.microsoft.com/office/powerpoint/2010/main" val="862650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1436" y="30723840"/>
            <a:ext cx="43879771" cy="21945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0" y="30404717"/>
            <a:ext cx="43879771" cy="307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950208" y="3642970"/>
            <a:ext cx="36210240" cy="17117568"/>
          </a:xfrm>
        </p:spPr>
        <p:txBody>
          <a:bodyPr anchor="b" anchorCtr="0">
            <a:normAutofit/>
          </a:bodyPr>
          <a:lstStyle>
            <a:lvl1pPr>
              <a:lnSpc>
                <a:spcPct val="85000"/>
              </a:lnSpc>
              <a:defRPr sz="384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950208" y="21375014"/>
            <a:ext cx="36210240" cy="5486400"/>
          </a:xfrm>
        </p:spPr>
        <p:txBody>
          <a:bodyPr lIns="91440" rIns="91440" anchor="t" anchorCtr="0">
            <a:normAutofit/>
          </a:bodyPr>
          <a:lstStyle>
            <a:lvl1pPr marL="0" indent="0">
              <a:buNone/>
              <a:defRPr sz="11520" cap="all" spc="960" baseline="0">
                <a:solidFill>
                  <a:schemeClr val="tx2"/>
                </a:solidFill>
                <a:latin typeface="+mj-lt"/>
              </a:defRPr>
            </a:lvl1pPr>
            <a:lvl2pPr marL="2194560" indent="0">
              <a:buNone/>
              <a:defRPr sz="8640">
                <a:solidFill>
                  <a:schemeClr val="tx1">
                    <a:tint val="75000"/>
                  </a:schemeClr>
                </a:solidFill>
              </a:defRPr>
            </a:lvl2pPr>
            <a:lvl3pPr marL="4389120" indent="0">
              <a:buNone/>
              <a:defRPr sz="7680">
                <a:solidFill>
                  <a:schemeClr val="tx1">
                    <a:tint val="75000"/>
                  </a:schemeClr>
                </a:solidFill>
              </a:defRPr>
            </a:lvl3pPr>
            <a:lvl4pPr marL="6583680" indent="0">
              <a:buNone/>
              <a:defRPr sz="6720">
                <a:solidFill>
                  <a:schemeClr val="tx1">
                    <a:tint val="75000"/>
                  </a:schemeClr>
                </a:solidFill>
              </a:defRPr>
            </a:lvl4pPr>
            <a:lvl5pPr marL="8778240" indent="0">
              <a:buNone/>
              <a:defRPr sz="6720">
                <a:solidFill>
                  <a:schemeClr val="tx1">
                    <a:tint val="75000"/>
                  </a:schemeClr>
                </a:solidFill>
              </a:defRPr>
            </a:lvl5pPr>
            <a:lvl6pPr marL="10972800" indent="0">
              <a:buNone/>
              <a:defRPr sz="6720">
                <a:solidFill>
                  <a:schemeClr val="tx1">
                    <a:tint val="75000"/>
                  </a:schemeClr>
                </a:solidFill>
              </a:defRPr>
            </a:lvl6pPr>
            <a:lvl7pPr marL="13167360" indent="0">
              <a:buNone/>
              <a:defRPr sz="6720">
                <a:solidFill>
                  <a:schemeClr val="tx1">
                    <a:tint val="75000"/>
                  </a:schemeClr>
                </a:solidFill>
              </a:defRPr>
            </a:lvl7pPr>
            <a:lvl8pPr marL="15361920" indent="0">
              <a:buNone/>
              <a:defRPr sz="6720">
                <a:solidFill>
                  <a:schemeClr val="tx1">
                    <a:tint val="75000"/>
                  </a:schemeClr>
                </a:solidFill>
              </a:defRPr>
            </a:lvl8pPr>
            <a:lvl9pPr marL="17556480" indent="0">
              <a:buNone/>
              <a:defRPr sz="672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5D6BDF-9D0E-4E2B-85B8-D8F4790360C9}" type="datetimeFigureOut">
              <a:rPr lang="en-US" smtClean="0"/>
              <a:t>3/24/2017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B075EA-769C-4ECD-B48E-D6FCDC24F876}" type="slidenum">
              <a:rPr lang="en-US" smtClean="0"/>
              <a:t>‹#›</a:t>
            </a:fld>
            <a:endParaRPr lang="en-US" dirty="0"/>
          </a:p>
        </p:txBody>
      </p:sp>
      <p:cxnSp>
        <p:nvCxnSpPr>
          <p:cNvPr id="9" name="Straight Connector 8"/>
          <p:cNvCxnSpPr/>
          <p:nvPr/>
        </p:nvCxnSpPr>
        <p:spPr>
          <a:xfrm>
            <a:off x="4347571" y="20848320"/>
            <a:ext cx="355518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7912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3950208" y="1375701"/>
            <a:ext cx="36210240" cy="6963634"/>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950208" y="8859523"/>
            <a:ext cx="17775936" cy="193121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22384512" y="8859535"/>
            <a:ext cx="17775936" cy="193121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85D6BDF-9D0E-4E2B-85B8-D8F4790360C9}" type="datetimeFigureOut">
              <a:rPr lang="en-US" smtClean="0"/>
              <a:t>3/24/2017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B075EA-769C-4ECD-B48E-D6FCDC24F876}" type="slidenum">
              <a:rPr lang="en-US" smtClean="0"/>
              <a:t>‹#›</a:t>
            </a:fld>
            <a:endParaRPr lang="en-US" dirty="0"/>
          </a:p>
        </p:txBody>
      </p:sp>
    </p:spTree>
    <p:extLst>
      <p:ext uri="{BB962C8B-B14F-4D97-AF65-F5344CB8AC3E}">
        <p14:creationId xmlns:p14="http://schemas.microsoft.com/office/powerpoint/2010/main" val="176456116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3950208" y="1375701"/>
            <a:ext cx="36210240" cy="696363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950208" y="8861049"/>
            <a:ext cx="17775936" cy="3534154"/>
          </a:xfrm>
        </p:spPr>
        <p:txBody>
          <a:bodyPr lIns="91440" rIns="91440" anchor="ctr">
            <a:normAutofit/>
          </a:bodyPr>
          <a:lstStyle>
            <a:lvl1pPr marL="0" indent="0">
              <a:buNone/>
              <a:defRPr sz="9600" b="0" cap="all" baseline="0">
                <a:solidFill>
                  <a:schemeClr val="tx2"/>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smtClean="0"/>
              <a:t>Click to edit Master text styles</a:t>
            </a:r>
          </a:p>
        </p:txBody>
      </p:sp>
      <p:sp>
        <p:nvSpPr>
          <p:cNvPr id="4" name="Content Placeholder 3"/>
          <p:cNvSpPr>
            <a:spLocks noGrp="1"/>
          </p:cNvSpPr>
          <p:nvPr>
            <p:ph sz="half" idx="2"/>
          </p:nvPr>
        </p:nvSpPr>
        <p:spPr>
          <a:xfrm>
            <a:off x="3950208" y="12395203"/>
            <a:ext cx="17775936" cy="157764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22384512" y="8861049"/>
            <a:ext cx="17775936" cy="3534154"/>
          </a:xfrm>
        </p:spPr>
        <p:txBody>
          <a:bodyPr lIns="91440" rIns="91440" anchor="ctr">
            <a:normAutofit/>
          </a:bodyPr>
          <a:lstStyle>
            <a:lvl1pPr marL="0" indent="0">
              <a:buNone/>
              <a:defRPr sz="9600" b="0" cap="all" baseline="0">
                <a:solidFill>
                  <a:schemeClr val="tx2"/>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smtClean="0"/>
              <a:t>Click to edit Master text styles</a:t>
            </a:r>
          </a:p>
        </p:txBody>
      </p:sp>
      <p:sp>
        <p:nvSpPr>
          <p:cNvPr id="6" name="Content Placeholder 5"/>
          <p:cNvSpPr>
            <a:spLocks noGrp="1"/>
          </p:cNvSpPr>
          <p:nvPr>
            <p:ph sz="quarter" idx="4"/>
          </p:nvPr>
        </p:nvSpPr>
        <p:spPr>
          <a:xfrm>
            <a:off x="22384512" y="12395203"/>
            <a:ext cx="17775936" cy="157764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85D6BDF-9D0E-4E2B-85B8-D8F4790360C9}" type="datetimeFigureOut">
              <a:rPr lang="en-US" smtClean="0"/>
              <a:t>3/24/2017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BB075EA-769C-4ECD-B48E-D6FCDC24F876}" type="slidenum">
              <a:rPr lang="en-US" smtClean="0"/>
              <a:t>‹#›</a:t>
            </a:fld>
            <a:endParaRPr lang="en-US" dirty="0"/>
          </a:p>
        </p:txBody>
      </p:sp>
    </p:spTree>
    <p:extLst>
      <p:ext uri="{BB962C8B-B14F-4D97-AF65-F5344CB8AC3E}">
        <p14:creationId xmlns:p14="http://schemas.microsoft.com/office/powerpoint/2010/main" val="426183393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85D6BDF-9D0E-4E2B-85B8-D8F4790360C9}" type="datetimeFigureOut">
              <a:rPr lang="en-US" smtClean="0"/>
              <a:t>3/24/2017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BB075EA-769C-4ECD-B48E-D6FCDC24F876}" type="slidenum">
              <a:rPr lang="en-US" smtClean="0"/>
              <a:t>‹#›</a:t>
            </a:fld>
            <a:endParaRPr lang="en-US" dirty="0"/>
          </a:p>
        </p:txBody>
      </p:sp>
    </p:spTree>
    <p:extLst>
      <p:ext uri="{BB962C8B-B14F-4D97-AF65-F5344CB8AC3E}">
        <p14:creationId xmlns:p14="http://schemas.microsoft.com/office/powerpoint/2010/main" val="618299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1436" y="30723840"/>
            <a:ext cx="43879771" cy="21945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60" y="30404717"/>
            <a:ext cx="43879771" cy="307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85D6BDF-9D0E-4E2B-85B8-D8F4790360C9}" type="datetimeFigureOut">
              <a:rPr lang="en-US" smtClean="0"/>
              <a:t>3/24/2017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FBB075EA-769C-4ECD-B48E-D6FCDC24F876}" type="slidenum">
              <a:rPr lang="en-US" smtClean="0"/>
              <a:t>‹#›</a:t>
            </a:fld>
            <a:endParaRPr lang="en-US" dirty="0"/>
          </a:p>
        </p:txBody>
      </p:sp>
    </p:spTree>
    <p:extLst>
      <p:ext uri="{BB962C8B-B14F-4D97-AF65-F5344CB8AC3E}">
        <p14:creationId xmlns:p14="http://schemas.microsoft.com/office/powerpoint/2010/main" val="2985708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5" y="0"/>
            <a:ext cx="14582846" cy="32918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4544254" y="0"/>
            <a:ext cx="230429" cy="32918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45920" y="2852923"/>
            <a:ext cx="11521440" cy="10972800"/>
          </a:xfrm>
        </p:spPr>
        <p:txBody>
          <a:bodyPr anchor="b">
            <a:normAutofit/>
          </a:bodyPr>
          <a:lstStyle>
            <a:lvl1pPr>
              <a:defRPr sz="1728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16609140" y="3511296"/>
            <a:ext cx="24045086" cy="25237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645920" y="14045184"/>
            <a:ext cx="11521440" cy="16219795"/>
          </a:xfrm>
        </p:spPr>
        <p:txBody>
          <a:bodyPr lIns="91440" rIns="91440">
            <a:normAutofit/>
          </a:bodyPr>
          <a:lstStyle>
            <a:lvl1pPr marL="0" indent="0">
              <a:buNone/>
              <a:defRPr sz="7200">
                <a:solidFill>
                  <a:srgbClr val="FFFFFF"/>
                </a:solidFill>
              </a:defRPr>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smtClean="0"/>
              <a:t>Click to edit Master text styles</a:t>
            </a:r>
          </a:p>
        </p:txBody>
      </p:sp>
      <p:sp>
        <p:nvSpPr>
          <p:cNvPr id="5" name="Date Placeholder 4"/>
          <p:cNvSpPr>
            <a:spLocks noGrp="1"/>
          </p:cNvSpPr>
          <p:nvPr>
            <p:ph type="dt" sz="half" idx="10"/>
          </p:nvPr>
        </p:nvSpPr>
        <p:spPr>
          <a:xfrm>
            <a:off x="1675846" y="31006975"/>
            <a:ext cx="9426638" cy="1752600"/>
          </a:xfrm>
        </p:spPr>
        <p:txBody>
          <a:bodyPr/>
          <a:lstStyle>
            <a:lvl1pPr algn="l">
              <a:defRPr/>
            </a:lvl1pPr>
          </a:lstStyle>
          <a:p>
            <a:fld id="{985D6BDF-9D0E-4E2B-85B8-D8F4790360C9}" type="datetimeFigureOut">
              <a:rPr lang="en-US" smtClean="0"/>
              <a:t>3/24/2017</a:t>
            </a:fld>
            <a:endParaRPr lang="en-US" dirty="0"/>
          </a:p>
        </p:txBody>
      </p:sp>
      <p:sp>
        <p:nvSpPr>
          <p:cNvPr id="6" name="Footer Placeholder 5"/>
          <p:cNvSpPr>
            <a:spLocks noGrp="1"/>
          </p:cNvSpPr>
          <p:nvPr>
            <p:ph type="ftr" sz="quarter" idx="11"/>
          </p:nvPr>
        </p:nvSpPr>
        <p:spPr>
          <a:xfrm>
            <a:off x="17282160" y="31006975"/>
            <a:ext cx="16733520" cy="1752600"/>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BB075EA-769C-4ECD-B48E-D6FCDC24F876}" type="slidenum">
              <a:rPr lang="en-US" smtClean="0"/>
              <a:t>‹#›</a:t>
            </a:fld>
            <a:endParaRPr lang="en-US" dirty="0"/>
          </a:p>
        </p:txBody>
      </p:sp>
    </p:spTree>
    <p:extLst>
      <p:ext uri="{BB962C8B-B14F-4D97-AF65-F5344CB8AC3E}">
        <p14:creationId xmlns:p14="http://schemas.microsoft.com/office/powerpoint/2010/main" val="31787008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3" y="23774400"/>
            <a:ext cx="43879771" cy="9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0" y="23592365"/>
            <a:ext cx="43879771" cy="307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950208" y="24359616"/>
            <a:ext cx="36429696" cy="3950208"/>
          </a:xfrm>
        </p:spPr>
        <p:txBody>
          <a:bodyPr tIns="0" bIns="0" anchor="b">
            <a:noAutofit/>
          </a:bodyPr>
          <a:lstStyle>
            <a:lvl1pPr>
              <a:defRPr sz="1728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 y="0"/>
            <a:ext cx="43891147" cy="23592365"/>
          </a:xfrm>
          <a:blipFill>
            <a:blip r:embed="rId2"/>
            <a:stretch>
              <a:fillRect/>
            </a:stretch>
          </a:blipFill>
        </p:spPr>
        <p:txBody>
          <a:bodyPr lIns="457200" tIns="457200" anchor="t"/>
          <a:lstStyle>
            <a:lvl1pPr marL="0" indent="0">
              <a:buNone/>
              <a:defRPr sz="15360">
                <a:solidFill>
                  <a:schemeClr val="bg1"/>
                </a:solidFill>
              </a:defRPr>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smtClean="0"/>
              <a:t>Click icon to add picture</a:t>
            </a:r>
            <a:endParaRPr lang="en-US" dirty="0"/>
          </a:p>
        </p:txBody>
      </p:sp>
      <p:sp>
        <p:nvSpPr>
          <p:cNvPr id="4" name="Text Placeholder 3"/>
          <p:cNvSpPr>
            <a:spLocks noGrp="1"/>
          </p:cNvSpPr>
          <p:nvPr>
            <p:ph type="body" sz="half" idx="2"/>
          </p:nvPr>
        </p:nvSpPr>
        <p:spPr>
          <a:xfrm>
            <a:off x="3950203" y="28353715"/>
            <a:ext cx="36429696" cy="2852928"/>
          </a:xfrm>
        </p:spPr>
        <p:txBody>
          <a:bodyPr lIns="91440" tIns="0" rIns="91440" bIns="0">
            <a:normAutofit/>
          </a:bodyPr>
          <a:lstStyle>
            <a:lvl1pPr marL="0" indent="0">
              <a:spcBef>
                <a:spcPts val="0"/>
              </a:spcBef>
              <a:spcAft>
                <a:spcPts val="2880"/>
              </a:spcAft>
              <a:buNone/>
              <a:defRPr sz="7200">
                <a:solidFill>
                  <a:srgbClr val="FFFFFF"/>
                </a:solidFill>
              </a:defRPr>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5D6BDF-9D0E-4E2B-85B8-D8F4790360C9}" type="datetimeFigureOut">
              <a:rPr lang="en-US" smtClean="0"/>
              <a:t>3/24/2017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B075EA-769C-4ECD-B48E-D6FCDC24F876}" type="slidenum">
              <a:rPr lang="en-US" smtClean="0"/>
              <a:t>‹#›</a:t>
            </a:fld>
            <a:endParaRPr lang="en-US" dirty="0"/>
          </a:p>
        </p:txBody>
      </p:sp>
    </p:spTree>
    <p:extLst>
      <p:ext uri="{BB962C8B-B14F-4D97-AF65-F5344CB8AC3E}">
        <p14:creationId xmlns:p14="http://schemas.microsoft.com/office/powerpoint/2010/main" val="144013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 y="30723840"/>
            <a:ext cx="43891205" cy="21945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 y="30404715"/>
            <a:ext cx="43891205" cy="3167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3950208" y="1375701"/>
            <a:ext cx="36210240" cy="696363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950205" y="8859523"/>
            <a:ext cx="36210245" cy="19312128"/>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950215" y="31006975"/>
            <a:ext cx="8900174" cy="1752600"/>
          </a:xfrm>
          <a:prstGeom prst="rect">
            <a:avLst/>
          </a:prstGeom>
        </p:spPr>
        <p:txBody>
          <a:bodyPr vert="horz" lIns="91440" tIns="45720" rIns="91440" bIns="45720" rtlCol="0" anchor="ctr"/>
          <a:lstStyle>
            <a:lvl1pPr algn="l">
              <a:defRPr sz="4320">
                <a:solidFill>
                  <a:srgbClr val="FFFFFF"/>
                </a:solidFill>
              </a:defRPr>
            </a:lvl1pPr>
          </a:lstStyle>
          <a:p>
            <a:fld id="{985D6BDF-9D0E-4E2B-85B8-D8F4790360C9}" type="datetimeFigureOut">
              <a:rPr lang="en-US" smtClean="0"/>
              <a:t>3/24/2017</a:t>
            </a:fld>
            <a:endParaRPr lang="en-US" dirty="0"/>
          </a:p>
        </p:txBody>
      </p:sp>
      <p:sp>
        <p:nvSpPr>
          <p:cNvPr id="5" name="Footer Placeholder 4"/>
          <p:cNvSpPr>
            <a:spLocks noGrp="1"/>
          </p:cNvSpPr>
          <p:nvPr>
            <p:ph type="ftr" sz="quarter" idx="3"/>
          </p:nvPr>
        </p:nvSpPr>
        <p:spPr>
          <a:xfrm>
            <a:off x="13270270" y="31006975"/>
            <a:ext cx="17362094" cy="1752600"/>
          </a:xfrm>
          <a:prstGeom prst="rect">
            <a:avLst/>
          </a:prstGeom>
        </p:spPr>
        <p:txBody>
          <a:bodyPr vert="horz" lIns="91440" tIns="45720" rIns="91440" bIns="45720" rtlCol="0" anchor="ctr"/>
          <a:lstStyle>
            <a:lvl1pPr algn="ctr">
              <a:defRPr sz="432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35641654" y="31006975"/>
            <a:ext cx="4723291" cy="1752600"/>
          </a:xfrm>
          <a:prstGeom prst="rect">
            <a:avLst/>
          </a:prstGeom>
        </p:spPr>
        <p:txBody>
          <a:bodyPr vert="horz" lIns="91440" tIns="45720" rIns="91440" bIns="45720" rtlCol="0" anchor="ctr"/>
          <a:lstStyle>
            <a:lvl1pPr algn="r">
              <a:defRPr sz="5040">
                <a:solidFill>
                  <a:srgbClr val="FFFFFF"/>
                </a:solidFill>
              </a:defRPr>
            </a:lvl1pPr>
          </a:lstStyle>
          <a:p>
            <a:fld id="{FBB075EA-769C-4ECD-B48E-D6FCDC24F876}" type="slidenum">
              <a:rPr lang="en-US" smtClean="0"/>
              <a:t>‹#›</a:t>
            </a:fld>
            <a:endParaRPr lang="en-US" dirty="0"/>
          </a:p>
        </p:txBody>
      </p:sp>
      <p:cxnSp>
        <p:nvCxnSpPr>
          <p:cNvPr id="10" name="Straight Connector 9"/>
          <p:cNvCxnSpPr/>
          <p:nvPr/>
        </p:nvCxnSpPr>
        <p:spPr>
          <a:xfrm>
            <a:off x="4296715" y="8341656"/>
            <a:ext cx="35881056"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6585478"/>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 id="2147483966" r:id="rId12"/>
  </p:sldLayoutIdLst>
  <p:txStyles>
    <p:titleStyle>
      <a:lvl1pPr algn="l" defTabSz="4389120" rtl="0" eaLnBrk="1" latinLnBrk="0" hangingPunct="1">
        <a:lnSpc>
          <a:spcPct val="85000"/>
        </a:lnSpc>
        <a:spcBef>
          <a:spcPct val="0"/>
        </a:spcBef>
        <a:buNone/>
        <a:defRPr sz="23040" kern="1200" spc="-240" baseline="0">
          <a:solidFill>
            <a:schemeClr val="tx1">
              <a:lumMod val="75000"/>
              <a:lumOff val="25000"/>
            </a:schemeClr>
          </a:solidFill>
          <a:latin typeface="+mj-lt"/>
          <a:ea typeface="+mj-ea"/>
          <a:cs typeface="+mj-cs"/>
        </a:defRPr>
      </a:lvl1pPr>
    </p:titleStyle>
    <p:bodyStyle>
      <a:lvl1pPr marL="438912" indent="-438912" algn="l" defTabSz="4389120" rtl="0" eaLnBrk="1" latinLnBrk="0" hangingPunct="1">
        <a:lnSpc>
          <a:spcPct val="90000"/>
        </a:lnSpc>
        <a:spcBef>
          <a:spcPts val="5760"/>
        </a:spcBef>
        <a:spcAft>
          <a:spcPts val="960"/>
        </a:spcAft>
        <a:buClr>
          <a:schemeClr val="accent1"/>
        </a:buClr>
        <a:buSzPct val="100000"/>
        <a:buFont typeface="Calibri" panose="020F0502020204030204" pitchFamily="34" charset="0"/>
        <a:buChar char=" "/>
        <a:defRPr sz="9600" kern="1200">
          <a:solidFill>
            <a:schemeClr val="tx1">
              <a:lumMod val="75000"/>
              <a:lumOff val="25000"/>
            </a:schemeClr>
          </a:solidFill>
          <a:latin typeface="+mn-lt"/>
          <a:ea typeface="+mn-ea"/>
          <a:cs typeface="+mn-cs"/>
        </a:defRPr>
      </a:lvl1pPr>
      <a:lvl2pPr marL="1843430" indent="-877824" algn="l" defTabSz="4389120" rtl="0" eaLnBrk="1" latinLnBrk="0" hangingPunct="1">
        <a:lnSpc>
          <a:spcPct val="90000"/>
        </a:lnSpc>
        <a:spcBef>
          <a:spcPts val="960"/>
        </a:spcBef>
        <a:spcAft>
          <a:spcPts val="1920"/>
        </a:spcAft>
        <a:buClr>
          <a:schemeClr val="accent1"/>
        </a:buClr>
        <a:buFont typeface="Calibri" pitchFamily="34" charset="0"/>
        <a:buChar char="◦"/>
        <a:defRPr sz="8640" kern="1200">
          <a:solidFill>
            <a:schemeClr val="tx1">
              <a:lumMod val="75000"/>
              <a:lumOff val="25000"/>
            </a:schemeClr>
          </a:solidFill>
          <a:latin typeface="+mn-lt"/>
          <a:ea typeface="+mn-ea"/>
          <a:cs typeface="+mn-cs"/>
        </a:defRPr>
      </a:lvl2pPr>
      <a:lvl3pPr marL="2721254" indent="-877824" algn="l" defTabSz="4389120" rtl="0" eaLnBrk="1" latinLnBrk="0" hangingPunct="1">
        <a:lnSpc>
          <a:spcPct val="90000"/>
        </a:lnSpc>
        <a:spcBef>
          <a:spcPts val="960"/>
        </a:spcBef>
        <a:spcAft>
          <a:spcPts val="1920"/>
        </a:spcAft>
        <a:buClr>
          <a:schemeClr val="accent1"/>
        </a:buClr>
        <a:buFont typeface="Calibri" pitchFamily="34" charset="0"/>
        <a:buChar char="◦"/>
        <a:defRPr sz="6720" kern="1200">
          <a:solidFill>
            <a:schemeClr val="tx1">
              <a:lumMod val="75000"/>
              <a:lumOff val="25000"/>
            </a:schemeClr>
          </a:solidFill>
          <a:latin typeface="+mn-lt"/>
          <a:ea typeface="+mn-ea"/>
          <a:cs typeface="+mn-cs"/>
        </a:defRPr>
      </a:lvl3pPr>
      <a:lvl4pPr marL="3599078" indent="-877824" algn="l" defTabSz="4389120" rtl="0" eaLnBrk="1" latinLnBrk="0" hangingPunct="1">
        <a:lnSpc>
          <a:spcPct val="90000"/>
        </a:lnSpc>
        <a:spcBef>
          <a:spcPts val="960"/>
        </a:spcBef>
        <a:spcAft>
          <a:spcPts val="1920"/>
        </a:spcAft>
        <a:buClr>
          <a:schemeClr val="accent1"/>
        </a:buClr>
        <a:buFont typeface="Calibri" pitchFamily="34" charset="0"/>
        <a:buChar char="◦"/>
        <a:defRPr sz="6720" kern="1200">
          <a:solidFill>
            <a:schemeClr val="tx1">
              <a:lumMod val="75000"/>
              <a:lumOff val="25000"/>
            </a:schemeClr>
          </a:solidFill>
          <a:latin typeface="+mn-lt"/>
          <a:ea typeface="+mn-ea"/>
          <a:cs typeface="+mn-cs"/>
        </a:defRPr>
      </a:lvl4pPr>
      <a:lvl5pPr marL="4476902" indent="-877824" algn="l" defTabSz="4389120" rtl="0" eaLnBrk="1" latinLnBrk="0" hangingPunct="1">
        <a:lnSpc>
          <a:spcPct val="90000"/>
        </a:lnSpc>
        <a:spcBef>
          <a:spcPts val="960"/>
        </a:spcBef>
        <a:spcAft>
          <a:spcPts val="1920"/>
        </a:spcAft>
        <a:buClr>
          <a:schemeClr val="accent1"/>
        </a:buClr>
        <a:buFont typeface="Calibri" pitchFamily="34" charset="0"/>
        <a:buChar char="◦"/>
        <a:defRPr sz="6720" kern="1200">
          <a:solidFill>
            <a:schemeClr val="tx1">
              <a:lumMod val="75000"/>
              <a:lumOff val="25000"/>
            </a:schemeClr>
          </a:solidFill>
          <a:latin typeface="+mn-lt"/>
          <a:ea typeface="+mn-ea"/>
          <a:cs typeface="+mn-cs"/>
        </a:defRPr>
      </a:lvl5pPr>
      <a:lvl6pPr marL="5280000" indent="-1097280" algn="l" defTabSz="4389120" rtl="0" eaLnBrk="1" latinLnBrk="0" hangingPunct="1">
        <a:lnSpc>
          <a:spcPct val="90000"/>
        </a:lnSpc>
        <a:spcBef>
          <a:spcPts val="960"/>
        </a:spcBef>
        <a:spcAft>
          <a:spcPts val="1920"/>
        </a:spcAft>
        <a:buClr>
          <a:schemeClr val="accent1"/>
        </a:buClr>
        <a:buFont typeface="Calibri" pitchFamily="34" charset="0"/>
        <a:buChar char="◦"/>
        <a:defRPr sz="6720" kern="1200">
          <a:solidFill>
            <a:schemeClr val="tx1">
              <a:lumMod val="75000"/>
              <a:lumOff val="25000"/>
            </a:schemeClr>
          </a:solidFill>
          <a:latin typeface="+mn-lt"/>
          <a:ea typeface="+mn-ea"/>
          <a:cs typeface="+mn-cs"/>
        </a:defRPr>
      </a:lvl6pPr>
      <a:lvl7pPr marL="6240000" indent="-1097280" algn="l" defTabSz="4389120" rtl="0" eaLnBrk="1" latinLnBrk="0" hangingPunct="1">
        <a:lnSpc>
          <a:spcPct val="90000"/>
        </a:lnSpc>
        <a:spcBef>
          <a:spcPts val="960"/>
        </a:spcBef>
        <a:spcAft>
          <a:spcPts val="1920"/>
        </a:spcAft>
        <a:buClr>
          <a:schemeClr val="accent1"/>
        </a:buClr>
        <a:buFont typeface="Calibri" pitchFamily="34" charset="0"/>
        <a:buChar char="◦"/>
        <a:defRPr sz="6720" kern="1200">
          <a:solidFill>
            <a:schemeClr val="tx1">
              <a:lumMod val="75000"/>
              <a:lumOff val="25000"/>
            </a:schemeClr>
          </a:solidFill>
          <a:latin typeface="+mn-lt"/>
          <a:ea typeface="+mn-ea"/>
          <a:cs typeface="+mn-cs"/>
        </a:defRPr>
      </a:lvl7pPr>
      <a:lvl8pPr marL="7200000" indent="-1097280" algn="l" defTabSz="4389120" rtl="0" eaLnBrk="1" latinLnBrk="0" hangingPunct="1">
        <a:lnSpc>
          <a:spcPct val="90000"/>
        </a:lnSpc>
        <a:spcBef>
          <a:spcPts val="960"/>
        </a:spcBef>
        <a:spcAft>
          <a:spcPts val="1920"/>
        </a:spcAft>
        <a:buClr>
          <a:schemeClr val="accent1"/>
        </a:buClr>
        <a:buFont typeface="Calibri" pitchFamily="34" charset="0"/>
        <a:buChar char="◦"/>
        <a:defRPr sz="6720" kern="1200">
          <a:solidFill>
            <a:schemeClr val="tx1">
              <a:lumMod val="75000"/>
              <a:lumOff val="25000"/>
            </a:schemeClr>
          </a:solidFill>
          <a:latin typeface="+mn-lt"/>
          <a:ea typeface="+mn-ea"/>
          <a:cs typeface="+mn-cs"/>
        </a:defRPr>
      </a:lvl8pPr>
      <a:lvl9pPr marL="8160000" indent="-1097280" algn="l" defTabSz="4389120" rtl="0" eaLnBrk="1" latinLnBrk="0" hangingPunct="1">
        <a:lnSpc>
          <a:spcPct val="90000"/>
        </a:lnSpc>
        <a:spcBef>
          <a:spcPts val="960"/>
        </a:spcBef>
        <a:spcAft>
          <a:spcPts val="1920"/>
        </a:spcAft>
        <a:buClr>
          <a:schemeClr val="accent1"/>
        </a:buClr>
        <a:buFont typeface="Calibri" pitchFamily="34" charset="0"/>
        <a:buChar char="◦"/>
        <a:defRPr sz="6720" kern="1200">
          <a:solidFill>
            <a:schemeClr val="tx1">
              <a:lumMod val="75000"/>
              <a:lumOff val="25000"/>
            </a:schemeClr>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hyperlink" Target="http://tropical.theferns.info/image.php?id=Curcuma+longa" TargetMode="External"/><Relationship Id="rId3" Type="http://schemas.openxmlformats.org/officeDocument/2006/relationships/hyperlink" Target="http://doi.org/10.4103/0972-124X.100917" TargetMode="External"/><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hyperlink" Target="http://doi.org/10.1155/2013/329740" TargetMode="External"/><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hyperlink" Target="http://www.webmd.com/oral-health/guide/gingivitis-periodontal-disease#1" TargetMode="External"/><Relationship Id="rId10" Type="http://schemas.openxmlformats.org/officeDocument/2006/relationships/image" Target="../media/image8.jpeg"/><Relationship Id="rId4" Type="http://schemas.openxmlformats.org/officeDocument/2006/relationships/hyperlink" Target="http://www.emedicinehealth.com/gingivitis/article_em.htm" TargetMode="External"/><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ext Box 122"/>
          <p:cNvSpPr txBox="1">
            <a:spLocks noChangeArrowheads="1"/>
          </p:cNvSpPr>
          <p:nvPr/>
        </p:nvSpPr>
        <p:spPr bwMode="auto">
          <a:xfrm>
            <a:off x="10972800" y="0"/>
            <a:ext cx="21945600" cy="2651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37" tIns="91440" rIns="137137" bIns="91440" anchor="ctr" anchorCtr="0">
            <a:norm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ctr"/>
            <a:r>
              <a:rPr lang="en-US" sz="7600" b="1" dirty="0">
                <a:solidFill>
                  <a:schemeClr val="bg1"/>
                </a:solidFill>
                <a:latin typeface="Algerian" panose="04020705040A02060702" pitchFamily="82" charset="0"/>
              </a:rPr>
              <a:t>The unique properties of turmeric in the prevention of </a:t>
            </a:r>
            <a:r>
              <a:rPr lang="en-US" sz="7600" b="1">
                <a:solidFill>
                  <a:schemeClr val="bg1"/>
                </a:solidFill>
                <a:latin typeface="Algerian" panose="04020705040A02060702" pitchFamily="82" charset="0"/>
              </a:rPr>
              <a:t>periodontal </a:t>
            </a:r>
            <a:r>
              <a:rPr lang="en-US" sz="7600" b="1" smtClean="0">
                <a:solidFill>
                  <a:schemeClr val="bg1"/>
                </a:solidFill>
                <a:latin typeface="Algerian" panose="04020705040A02060702" pitchFamily="82" charset="0"/>
              </a:rPr>
              <a:t>disease</a:t>
            </a:r>
            <a:endParaRPr lang="en-US" sz="7600" b="1" dirty="0">
              <a:solidFill>
                <a:schemeClr val="bg1"/>
              </a:solidFill>
              <a:latin typeface="Algerian" panose="04020705040A02060702" pitchFamily="82" charset="0"/>
            </a:endParaRPr>
          </a:p>
        </p:txBody>
      </p:sp>
      <p:sp>
        <p:nvSpPr>
          <p:cNvPr id="5" name="Text Box 123"/>
          <p:cNvSpPr txBox="1">
            <a:spLocks noChangeArrowheads="1"/>
          </p:cNvSpPr>
          <p:nvPr/>
        </p:nvSpPr>
        <p:spPr bwMode="auto">
          <a:xfrm>
            <a:off x="11503152" y="27286810"/>
            <a:ext cx="2194560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37" tIns="91440" rIns="137137" bIns="91440" anchor="ctr" anchorCtr="0">
            <a:norm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ctr" eaLnBrk="1" hangingPunct="1"/>
            <a:endParaRPr lang="en-US" sz="1800" dirty="0">
              <a:solidFill>
                <a:schemeClr val="accent3">
                  <a:lumMod val="20000"/>
                  <a:lumOff val="80000"/>
                </a:schemeClr>
              </a:solidFill>
              <a:latin typeface="+mn-lt"/>
            </a:endParaRPr>
          </a:p>
        </p:txBody>
      </p:sp>
      <p:sp>
        <p:nvSpPr>
          <p:cNvPr id="10" name="Text Box 189"/>
          <p:cNvSpPr txBox="1">
            <a:spLocks noChangeArrowheads="1"/>
          </p:cNvSpPr>
          <p:nvPr/>
        </p:nvSpPr>
        <p:spPr bwMode="auto">
          <a:xfrm>
            <a:off x="1403115" y="5535960"/>
            <a:ext cx="9174460" cy="20790260"/>
          </a:xfrm>
          <a:prstGeom prst="rect">
            <a:avLst/>
          </a:prstGeom>
          <a:solidFill>
            <a:schemeClr val="bg1"/>
          </a:solidFill>
          <a:ln w="12700">
            <a:solidFill>
              <a:schemeClr val="accent1">
                <a:lumMod val="75000"/>
              </a:schemeClr>
            </a:solidFill>
          </a:ln>
          <a:effectLst/>
        </p:spPr>
        <p:txBody>
          <a:bodyPr wrap="square" lIns="137137" tIns="137137" rIns="137137" bIns="137137">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marL="457200" indent="-457200">
              <a:buFont typeface="Arial" panose="020B0604020202020204" pitchFamily="34" charset="0"/>
              <a:buChar char="•"/>
            </a:pPr>
            <a:r>
              <a:rPr lang="en-US" sz="3100" dirty="0"/>
              <a:t>Turmeric is a distinctive bright yellow aromatic powder obtained from the rhizome of the ginger family plant.  It is used for flavoring and coloring in Asian and Indian cooking and formerly as a fabric dye. It has been used as a medicine for centuries to treat wounds, infections, colds and liver disease.  Turmeric has be known to have many beneficial properties such as:</a:t>
            </a:r>
          </a:p>
          <a:p>
            <a:pPr marL="457200" lvl="0" indent="-457200">
              <a:buFont typeface="Arial" panose="020B0604020202020204" pitchFamily="34" charset="0"/>
              <a:buChar char="•"/>
            </a:pPr>
            <a:r>
              <a:rPr lang="en-US" sz="3100" dirty="0"/>
              <a:t>Turmeric contains a component called Curcumin, that has powerful antioxidant effects. It neutralizes free radicals on its own, then stimulates the body’s own antioxidant enzymes.</a:t>
            </a:r>
          </a:p>
          <a:p>
            <a:pPr marL="457200" lvl="0" indent="-457200">
              <a:buFont typeface="Arial" panose="020B0604020202020204" pitchFamily="34" charset="0"/>
              <a:buChar char="•"/>
            </a:pPr>
            <a:r>
              <a:rPr lang="en-US" sz="3100" dirty="0"/>
              <a:t>Curcumin may help reverse many steps in the heart disease process by improving the function of the endothelium, which is the lining of the blood vessels.</a:t>
            </a:r>
          </a:p>
          <a:p>
            <a:pPr marL="457200" lvl="0" indent="-457200">
              <a:buFont typeface="Arial" panose="020B0604020202020204" pitchFamily="34" charset="0"/>
              <a:buChar char="•"/>
            </a:pPr>
            <a:r>
              <a:rPr lang="en-US" sz="3100" dirty="0" smtClean="0"/>
              <a:t>Arthritis </a:t>
            </a:r>
            <a:r>
              <a:rPr lang="en-US" sz="3100" dirty="0"/>
              <a:t>has been known to cause joint </a:t>
            </a:r>
            <a:r>
              <a:rPr lang="en-US" sz="3100" dirty="0" smtClean="0"/>
              <a:t>inflammation. To </a:t>
            </a:r>
            <a:r>
              <a:rPr lang="en-US" sz="3100" dirty="0"/>
              <a:t>test the efficacy of Curcumin as an anti-inflammatory agent, several studies have been </a:t>
            </a:r>
            <a:r>
              <a:rPr lang="en-US" sz="3100" dirty="0" smtClean="0"/>
              <a:t>conducted. Results </a:t>
            </a:r>
            <a:r>
              <a:rPr lang="en-US" sz="3100" dirty="0"/>
              <a:t>have proven that it does have this property. In a study of patients with rheumatoid arthritis, Curcumin was even more effective than commonly anti-inflammatory drugs. This study demonstrated that Curcumin was effective in reducing joint inflammation.</a:t>
            </a:r>
          </a:p>
          <a:p>
            <a:pPr marL="457200" lvl="0" indent="-457200">
              <a:buFont typeface="Arial" panose="020B0604020202020204" pitchFamily="34" charset="0"/>
              <a:buChar char="•"/>
            </a:pPr>
            <a:r>
              <a:rPr lang="en-US" sz="3100" dirty="0"/>
              <a:t>Curcumin has proven to have comparable effects as some anti-inflammatory drugs. Curcumin actually targets multiple steps in the inflammatory pathway, at the molecular level.  It also blocks NF-kB, a molecule that travels into the nuclei of cells and turns on genes related to inflammation. NF-kB is believed to play a major role in many chronic diseases.  Curcumin is a bioactive substance that fights inflammation at the molecular level. In several studies, its potency has compared favorably to anti-inflammatory pharmaceutical drugs</a:t>
            </a:r>
            <a:r>
              <a:rPr lang="en-US" sz="3100" dirty="0" smtClean="0"/>
              <a:t>.</a:t>
            </a:r>
            <a:endParaRPr lang="en-US" sz="3100" dirty="0"/>
          </a:p>
          <a:p>
            <a:pPr marL="457200" indent="-457200">
              <a:buFont typeface="Arial" panose="020B0604020202020204" pitchFamily="34" charset="0"/>
              <a:buChar char="•"/>
            </a:pPr>
            <a:r>
              <a:rPr lang="en-US" sz="3100" dirty="0" smtClean="0"/>
              <a:t>Many </a:t>
            </a:r>
            <a:r>
              <a:rPr lang="en-US" sz="3100" dirty="0"/>
              <a:t>research and studies regarding turmeric and its use within dentistry have demonstrated promising benefits. This project was made to investigate anti-inflammatory properties of turmeric.</a:t>
            </a:r>
          </a:p>
        </p:txBody>
      </p:sp>
      <p:sp>
        <p:nvSpPr>
          <p:cNvPr id="32" name="Rectangle 31"/>
          <p:cNvSpPr/>
          <p:nvPr/>
        </p:nvSpPr>
        <p:spPr>
          <a:xfrm>
            <a:off x="1403114" y="4800600"/>
            <a:ext cx="9144000" cy="685800"/>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r>
              <a:rPr lang="en-US" sz="4400" dirty="0"/>
              <a:t>Introduction</a:t>
            </a:r>
          </a:p>
        </p:txBody>
      </p:sp>
      <p:sp>
        <p:nvSpPr>
          <p:cNvPr id="15" name="Text Box 194"/>
          <p:cNvSpPr txBox="1">
            <a:spLocks noChangeArrowheads="1"/>
          </p:cNvSpPr>
          <p:nvPr/>
        </p:nvSpPr>
        <p:spPr bwMode="auto">
          <a:xfrm>
            <a:off x="11347705" y="26524289"/>
            <a:ext cx="21195790" cy="5612540"/>
          </a:xfrm>
          <a:prstGeom prst="rect">
            <a:avLst/>
          </a:prstGeom>
          <a:solidFill>
            <a:schemeClr val="bg1"/>
          </a:solidFill>
          <a:ln w="12700">
            <a:solidFill>
              <a:schemeClr val="accent1">
                <a:lumMod val="75000"/>
              </a:schemeClr>
            </a:solidFill>
          </a:ln>
          <a:effectLst/>
        </p:spPr>
        <p:txBody>
          <a:bodyPr lIns="137137" tIns="137137" rIns="137137" bIns="137137">
            <a:no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marL="457200" lvl="0" indent="-457200">
              <a:buFont typeface="Arial" panose="020B0604020202020204" pitchFamily="34" charset="0"/>
              <a:buChar char="•"/>
            </a:pPr>
            <a:r>
              <a:rPr lang="en-US" sz="3400" dirty="0"/>
              <a:t>Turmeric may have beneficial properties, however it is characterized by poor solubility and low bioactivity, which hinders its medicinal effects. A research study conducted by Stony Brook University on rats, has developed a new turmeric compound- chemically modified Curcumin with increased solubility. The researchers found that the modified Curcumin compound had greater ‘therapeutic activity’ against human enzymes and secretions that cause </a:t>
            </a:r>
            <a:r>
              <a:rPr lang="en-US" sz="3400" dirty="0" smtClean="0"/>
              <a:t>inflammation. The </a:t>
            </a:r>
            <a:r>
              <a:rPr lang="en-US" sz="3400" dirty="0"/>
              <a:t>modified Curcumin compound worked better in this form because it was easier to absorb. The researchers ultimately concluded that the modified Curcumin compound was able to reduce the destructive effects of inflammatory mediators in both local (periodontal disease) and systematic (diabetes) conditions without exhibiting toxicity.</a:t>
            </a:r>
          </a:p>
          <a:p>
            <a:pPr marL="457200" indent="-457200">
              <a:buFont typeface="Arial" panose="020B0604020202020204" pitchFamily="34" charset="0"/>
              <a:buChar char="•"/>
            </a:pPr>
            <a:r>
              <a:rPr lang="en-US" sz="3400" dirty="0"/>
              <a:t> </a:t>
            </a:r>
            <a:r>
              <a:rPr lang="en-US" sz="3400" dirty="0" smtClean="0"/>
              <a:t>Relying </a:t>
            </a:r>
            <a:r>
              <a:rPr lang="en-US" sz="3400" dirty="0"/>
              <a:t>on the positive results from this study, it should be assumed that more </a:t>
            </a:r>
            <a:r>
              <a:rPr lang="en-US" sz="3400" dirty="0" smtClean="0"/>
              <a:t>research </a:t>
            </a:r>
            <a:r>
              <a:rPr lang="en-US" sz="3400" dirty="0"/>
              <a:t>and experiments must be done to apply this modified Curcumin potentially to </a:t>
            </a:r>
            <a:r>
              <a:rPr lang="en-US" sz="3400" dirty="0" smtClean="0"/>
              <a:t>humans</a:t>
            </a:r>
            <a:r>
              <a:rPr lang="en-US" sz="3400" dirty="0"/>
              <a:t>.</a:t>
            </a:r>
          </a:p>
        </p:txBody>
      </p:sp>
      <p:sp>
        <p:nvSpPr>
          <p:cNvPr id="34" name="Rectangle 33"/>
          <p:cNvSpPr/>
          <p:nvPr/>
        </p:nvSpPr>
        <p:spPr>
          <a:xfrm>
            <a:off x="11567686" y="4873316"/>
            <a:ext cx="20848320" cy="685800"/>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r>
              <a:rPr lang="en-US" sz="4400" b="1" i="1" dirty="0"/>
              <a:t>Potential Use of Turmeric in dentistry</a:t>
            </a:r>
            <a:endParaRPr lang="en-US" sz="4400" dirty="0"/>
          </a:p>
        </p:txBody>
      </p:sp>
      <p:sp>
        <p:nvSpPr>
          <p:cNvPr id="12" name="Text Box 191"/>
          <p:cNvSpPr txBox="1">
            <a:spLocks noChangeArrowheads="1"/>
          </p:cNvSpPr>
          <p:nvPr/>
        </p:nvSpPr>
        <p:spPr bwMode="auto">
          <a:xfrm>
            <a:off x="33467040" y="5486400"/>
            <a:ext cx="9144000" cy="8156032"/>
          </a:xfrm>
          <a:prstGeom prst="rect">
            <a:avLst/>
          </a:prstGeom>
          <a:solidFill>
            <a:schemeClr val="bg1"/>
          </a:solidFill>
          <a:ln w="12700">
            <a:solidFill>
              <a:schemeClr val="accent1">
                <a:lumMod val="75000"/>
              </a:schemeClr>
            </a:solidFill>
          </a:ln>
          <a:effectLst/>
        </p:spPr>
        <p:txBody>
          <a:bodyPr lIns="137137" tIns="137137" rIns="137137" bIns="137137">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marL="457200" indent="-457200">
              <a:buFont typeface="Arial" panose="020B0604020202020204" pitchFamily="34" charset="0"/>
              <a:buChar char="•"/>
            </a:pPr>
            <a:r>
              <a:rPr lang="en-US" sz="3200" dirty="0"/>
              <a:t>Turmeric has been known to possess many beneficial properties, therefore continued research and promotion of this product into the dental practice may prove beneficial and promising to the reduction of gingival inflammation. Turmeric products within dentistry, such as in the form of gel, mouthwash, and paste were studied and produced favorable results.</a:t>
            </a:r>
          </a:p>
          <a:p>
            <a:pPr marL="457200" indent="-457200">
              <a:buFont typeface="Arial" panose="020B0604020202020204" pitchFamily="34" charset="0"/>
              <a:buChar char="•"/>
            </a:pPr>
            <a:r>
              <a:rPr lang="en-US" sz="3200" dirty="0" smtClean="0"/>
              <a:t>Turmeric </a:t>
            </a:r>
            <a:r>
              <a:rPr lang="en-US" sz="3200" dirty="0"/>
              <a:t>supplements are widely available on the market in the form of tablets and drops. Hopefully, in the near future more products containing turmeric will become FDA and ADA approved, assuring dental professionals that the product is safe to use and effective in reducing gingival inflammation.</a:t>
            </a:r>
          </a:p>
        </p:txBody>
      </p:sp>
      <p:sp>
        <p:nvSpPr>
          <p:cNvPr id="35" name="Rectangle 34"/>
          <p:cNvSpPr/>
          <p:nvPr/>
        </p:nvSpPr>
        <p:spPr>
          <a:xfrm>
            <a:off x="33467040" y="4800600"/>
            <a:ext cx="9144000" cy="685800"/>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r>
              <a:rPr lang="en-US" sz="4400" b="1" i="1" dirty="0"/>
              <a:t>Conclusion</a:t>
            </a:r>
            <a:endParaRPr lang="en-US" sz="4400" dirty="0"/>
          </a:p>
        </p:txBody>
      </p:sp>
      <p:sp>
        <p:nvSpPr>
          <p:cNvPr id="40" name="Text Box 193"/>
          <p:cNvSpPr txBox="1">
            <a:spLocks noChangeArrowheads="1"/>
          </p:cNvSpPr>
          <p:nvPr/>
        </p:nvSpPr>
        <p:spPr bwMode="auto">
          <a:xfrm>
            <a:off x="33508187" y="19333370"/>
            <a:ext cx="9144000" cy="12803459"/>
          </a:xfrm>
          <a:prstGeom prst="rect">
            <a:avLst/>
          </a:prstGeom>
          <a:solidFill>
            <a:schemeClr val="bg1"/>
          </a:solidFill>
          <a:ln w="12700">
            <a:solidFill>
              <a:schemeClr val="accent1">
                <a:lumMod val="75000"/>
              </a:schemeClr>
            </a:solidFill>
          </a:ln>
          <a:effectLst/>
        </p:spPr>
        <p:txBody>
          <a:bodyPr lIns="137137" tIns="137137" rIns="137137" bIns="137137">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indent="457200"/>
            <a:r>
              <a:rPr lang="en-US" dirty="0"/>
              <a:t>Agarwal, R., </a:t>
            </a:r>
            <a:r>
              <a:rPr lang="en-US" dirty="0" err="1"/>
              <a:t>Goel</a:t>
            </a:r>
            <a:r>
              <a:rPr lang="en-US" dirty="0"/>
              <a:t>, S. K. and </a:t>
            </a:r>
            <a:r>
              <a:rPr lang="en-US" dirty="0" err="1"/>
              <a:t>Behari</a:t>
            </a:r>
            <a:r>
              <a:rPr lang="en-US" dirty="0"/>
              <a:t>, J. R. (2010), Detoxification and antioxidant effects of </a:t>
            </a:r>
            <a:r>
              <a:rPr lang="en-US" dirty="0" err="1" smtClean="0"/>
              <a:t>curcumin</a:t>
            </a:r>
            <a:r>
              <a:rPr lang="en-US" dirty="0" smtClean="0"/>
              <a:t> </a:t>
            </a:r>
            <a:r>
              <a:rPr lang="en-US" dirty="0"/>
              <a:t>in rats experimentally exposed to mercury. J. Appl. </a:t>
            </a:r>
            <a:r>
              <a:rPr lang="en-US" dirty="0" err="1"/>
              <a:t>Toxicol</a:t>
            </a:r>
            <a:r>
              <a:rPr lang="en-US" dirty="0"/>
              <a:t>., 30: 457–468</a:t>
            </a:r>
            <a:r>
              <a:rPr lang="en-US" dirty="0" smtClean="0"/>
              <a:t>. </a:t>
            </a:r>
            <a:r>
              <a:rPr lang="en-US" dirty="0"/>
              <a:t>doi:10.1002/jat.1517</a:t>
            </a:r>
          </a:p>
          <a:p>
            <a:pPr indent="457200"/>
            <a:r>
              <a:rPr lang="en-US" dirty="0"/>
              <a:t>Aggarwal, B. B., &amp; </a:t>
            </a:r>
            <a:r>
              <a:rPr lang="en-US" dirty="0" err="1"/>
              <a:t>Harikumar</a:t>
            </a:r>
            <a:r>
              <a:rPr lang="en-US" dirty="0"/>
              <a:t>, K. B. (2009). Potential Therapeutic Effects of Curcumin, </a:t>
            </a:r>
            <a:r>
              <a:rPr lang="en-US" dirty="0" smtClean="0"/>
              <a:t>the </a:t>
            </a:r>
            <a:r>
              <a:rPr lang="en-US" dirty="0"/>
              <a:t>Anti-inflammatory Agent, Against </a:t>
            </a:r>
            <a:r>
              <a:rPr lang="en-US" dirty="0" smtClean="0"/>
              <a:t>Neurodegenerative, Cardiovascular</a:t>
            </a:r>
            <a:r>
              <a:rPr lang="en-US" dirty="0"/>
              <a:t>, Pulmonary, </a:t>
            </a:r>
            <a:r>
              <a:rPr lang="en-US" dirty="0" smtClean="0"/>
              <a:t>Metabolic</a:t>
            </a:r>
            <a:r>
              <a:rPr lang="en-US" dirty="0"/>
              <a:t>, Autoimmune and Neoplastic Diseases. </a:t>
            </a:r>
            <a:r>
              <a:rPr lang="en-US" i="1" dirty="0"/>
              <a:t>The International Journal of </a:t>
            </a:r>
            <a:r>
              <a:rPr lang="en-US" i="1" dirty="0" smtClean="0"/>
              <a:t>Biochemistry </a:t>
            </a:r>
            <a:r>
              <a:rPr lang="en-US" i="1" dirty="0"/>
              <a:t>&amp; Cell Biology</a:t>
            </a:r>
            <a:r>
              <a:rPr lang="en-US" dirty="0"/>
              <a:t>, </a:t>
            </a:r>
            <a:r>
              <a:rPr lang="en-US" i="1" dirty="0"/>
              <a:t>41</a:t>
            </a:r>
            <a:r>
              <a:rPr lang="en-US" dirty="0"/>
              <a:t>(1), 40–59.</a:t>
            </a:r>
          </a:p>
          <a:p>
            <a:pPr indent="457200"/>
            <a:r>
              <a:rPr lang="en-US" dirty="0" err="1"/>
              <a:t>Farjana</a:t>
            </a:r>
            <a:r>
              <a:rPr lang="en-US" dirty="0"/>
              <a:t>, H. N., </a:t>
            </a:r>
            <a:r>
              <a:rPr lang="en-US" dirty="0" err="1"/>
              <a:t>Chandrasekaran</a:t>
            </a:r>
            <a:r>
              <a:rPr lang="en-US" dirty="0"/>
              <a:t>, S. C., &amp; Gita, B. (2014). Effect of Oral Curcuma Gel in </a:t>
            </a:r>
            <a:r>
              <a:rPr lang="en-US" dirty="0" smtClean="0"/>
              <a:t>Gingivitis </a:t>
            </a:r>
            <a:r>
              <a:rPr lang="en-US" dirty="0"/>
              <a:t>Management - A Pilot Study. </a:t>
            </a:r>
            <a:r>
              <a:rPr lang="en-US" i="1" dirty="0"/>
              <a:t>Journal Of Clinical And Diagnostic Research</a:t>
            </a:r>
            <a:r>
              <a:rPr lang="en-US" dirty="0"/>
              <a:t>. </a:t>
            </a:r>
            <a:r>
              <a:rPr lang="en-US" dirty="0" smtClean="0"/>
              <a:t>doi:10.7860/</a:t>
            </a:r>
            <a:r>
              <a:rPr lang="en-US" dirty="0" err="1" smtClean="0"/>
              <a:t>jcdr</a:t>
            </a:r>
            <a:r>
              <a:rPr lang="en-US" dirty="0" smtClean="0"/>
              <a:t>/2014/8784.5235</a:t>
            </a:r>
            <a:endParaRPr lang="en-US" dirty="0"/>
          </a:p>
          <a:p>
            <a:pPr indent="457200"/>
            <a:r>
              <a:rPr lang="en-US" dirty="0" err="1"/>
              <a:t>Gu</a:t>
            </a:r>
            <a:r>
              <a:rPr lang="en-US" dirty="0"/>
              <a:t>, Y., Lee, H.-M., Napolitano, N., Clemens, M., Zhang, Y., </a:t>
            </a:r>
            <a:r>
              <a:rPr lang="en-US" dirty="0" err="1"/>
              <a:t>Sorsa</a:t>
            </a:r>
            <a:r>
              <a:rPr lang="en-US" dirty="0"/>
              <a:t>, T., … Golub, L. M. (2013</a:t>
            </a:r>
            <a:r>
              <a:rPr lang="en-US" dirty="0" smtClean="0"/>
              <a:t>). </a:t>
            </a:r>
            <a:r>
              <a:rPr lang="en-US" dirty="0"/>
              <a:t>4-Methoxycarbonyl Curcumin: A Unique Inhibitor of Both Inflammatory Mediators and </a:t>
            </a:r>
            <a:r>
              <a:rPr lang="en-US" dirty="0" smtClean="0"/>
              <a:t>Periodontal </a:t>
            </a:r>
            <a:r>
              <a:rPr lang="en-US" dirty="0"/>
              <a:t>Inflammation. </a:t>
            </a:r>
            <a:r>
              <a:rPr lang="en-US" i="1" dirty="0"/>
              <a:t>Mediators of Inflammation</a:t>
            </a:r>
            <a:r>
              <a:rPr lang="en-US" dirty="0"/>
              <a:t>, </a:t>
            </a:r>
            <a:r>
              <a:rPr lang="en-US" i="1" dirty="0"/>
              <a:t>2013</a:t>
            </a:r>
            <a:r>
              <a:rPr lang="en-US" dirty="0"/>
              <a:t>, 329740. </a:t>
            </a:r>
            <a:r>
              <a:rPr lang="en-US" u="sng" dirty="0" smtClean="0">
                <a:hlinkClick r:id="rId2"/>
              </a:rPr>
              <a:t>http</a:t>
            </a:r>
            <a:r>
              <a:rPr lang="en-US" u="sng" dirty="0">
                <a:hlinkClick r:id="rId2"/>
              </a:rPr>
              <a:t>://doi.org/10.1155/2013/329740</a:t>
            </a:r>
            <a:endParaRPr lang="en-US" dirty="0"/>
          </a:p>
          <a:p>
            <a:pPr indent="457200"/>
            <a:r>
              <a:rPr lang="en-US" dirty="0" err="1"/>
              <a:t>Jurenka</a:t>
            </a:r>
            <a:r>
              <a:rPr lang="en-US" dirty="0"/>
              <a:t>, J. S. (2009). Anti-inflammatory Properties of Curcumin, a Major Constituent </a:t>
            </a:r>
            <a:r>
              <a:rPr lang="en-US" dirty="0" smtClean="0"/>
              <a:t>of</a:t>
            </a:r>
            <a:r>
              <a:rPr lang="en-US" dirty="0"/>
              <a:t> </a:t>
            </a:r>
            <a:r>
              <a:rPr lang="en-US" dirty="0" smtClean="0"/>
              <a:t>Curcuma </a:t>
            </a:r>
            <a:r>
              <a:rPr lang="en-US" dirty="0"/>
              <a:t>longa: A Review of Preclinical and </a:t>
            </a:r>
            <a:r>
              <a:rPr lang="en-US" dirty="0" smtClean="0"/>
              <a:t>Clinical Research</a:t>
            </a:r>
            <a:r>
              <a:rPr lang="en-US" dirty="0"/>
              <a:t>. </a:t>
            </a:r>
            <a:r>
              <a:rPr lang="en-US" i="1" dirty="0"/>
              <a:t>Alternative </a:t>
            </a:r>
            <a:r>
              <a:rPr lang="en-US" i="1" dirty="0" smtClean="0"/>
              <a:t>Medicine </a:t>
            </a:r>
            <a:r>
              <a:rPr lang="en-US" i="1" dirty="0"/>
              <a:t>Review,14</a:t>
            </a:r>
            <a:r>
              <a:rPr lang="en-US" dirty="0"/>
              <a:t>(2), 141-153. Retrieved March 23, 2017, from </a:t>
            </a:r>
            <a:r>
              <a:rPr lang="en-US" dirty="0" smtClean="0"/>
              <a:t>http</a:t>
            </a:r>
            <a:r>
              <a:rPr lang="en-US" dirty="0"/>
              <a:t>://www.altmedrev.com/publications/14/2/141.pdf</a:t>
            </a:r>
          </a:p>
          <a:p>
            <a:pPr indent="457200"/>
            <a:r>
              <a:rPr lang="en-US" dirty="0"/>
              <a:t>Mali, A. M., </a:t>
            </a:r>
            <a:r>
              <a:rPr lang="en-US" dirty="0" err="1"/>
              <a:t>Behal</a:t>
            </a:r>
            <a:r>
              <a:rPr lang="en-US" dirty="0"/>
              <a:t>, R., &amp; Gilda, S. S. (2012). Comparative evaluation of 0.1% </a:t>
            </a:r>
            <a:r>
              <a:rPr lang="en-US" dirty="0" smtClean="0"/>
              <a:t>turmeric</a:t>
            </a:r>
            <a:r>
              <a:rPr lang="en-US" dirty="0"/>
              <a:t> </a:t>
            </a:r>
            <a:r>
              <a:rPr lang="en-US" dirty="0" smtClean="0"/>
              <a:t>mouthwash </a:t>
            </a:r>
            <a:r>
              <a:rPr lang="en-US" dirty="0"/>
              <a:t>with 0.2% chlorhexidine gluconate in prevention of plaque and gingivitis: </a:t>
            </a:r>
            <a:r>
              <a:rPr lang="en-US" dirty="0" smtClean="0"/>
              <a:t>A</a:t>
            </a:r>
            <a:r>
              <a:rPr lang="en-US" dirty="0"/>
              <a:t> </a:t>
            </a:r>
            <a:r>
              <a:rPr lang="en-US" dirty="0" smtClean="0"/>
              <a:t>clinical </a:t>
            </a:r>
            <a:r>
              <a:rPr lang="en-US" dirty="0"/>
              <a:t>and microbiological study. </a:t>
            </a:r>
            <a:r>
              <a:rPr lang="en-US" i="1" dirty="0"/>
              <a:t>Journal of Indian Society of Periodontology</a:t>
            </a:r>
            <a:r>
              <a:rPr lang="en-US" dirty="0"/>
              <a:t>, </a:t>
            </a:r>
            <a:r>
              <a:rPr lang="en-US" i="1" dirty="0"/>
              <a:t>16</a:t>
            </a:r>
            <a:r>
              <a:rPr lang="en-US" dirty="0"/>
              <a:t>(3</a:t>
            </a:r>
            <a:r>
              <a:rPr lang="en-US" dirty="0" smtClean="0"/>
              <a:t>),386–391</a:t>
            </a:r>
            <a:r>
              <a:rPr lang="en-US" dirty="0"/>
              <a:t>. </a:t>
            </a:r>
            <a:r>
              <a:rPr lang="en-US" u="sng" dirty="0">
                <a:hlinkClick r:id="rId3"/>
              </a:rPr>
              <a:t>http://doi.org/10.4103/0972-124X.100917</a:t>
            </a:r>
            <a:endParaRPr lang="en-US" dirty="0"/>
          </a:p>
          <a:p>
            <a:pPr indent="457200"/>
            <a:r>
              <a:rPr lang="en-US" dirty="0"/>
              <a:t>Snyder, T. C. (</a:t>
            </a:r>
            <a:r>
              <a:rPr lang="en-US" dirty="0" err="1"/>
              <a:t>n.d.</a:t>
            </a:r>
            <a:r>
              <a:rPr lang="en-US" dirty="0"/>
              <a:t>). Gingivitis: Learn About Symptoms and Treatment (M. C., Ed.). </a:t>
            </a:r>
            <a:r>
              <a:rPr lang="en-US" dirty="0" smtClean="0"/>
              <a:t>Retrieved </a:t>
            </a:r>
            <a:r>
              <a:rPr lang="en-US" dirty="0"/>
              <a:t>March 23, 2017, </a:t>
            </a:r>
            <a:r>
              <a:rPr lang="en-US" dirty="0" smtClean="0"/>
              <a:t>from </a:t>
            </a:r>
            <a:r>
              <a:rPr lang="en-US" u="sng" dirty="0" smtClean="0">
                <a:hlinkClick r:id="rId4"/>
              </a:rPr>
              <a:t>http</a:t>
            </a:r>
            <a:r>
              <a:rPr lang="en-US" u="sng" dirty="0">
                <a:hlinkClick r:id="rId4"/>
              </a:rPr>
              <a:t>://www.emedicinehealth.com/gingivitis/article_em.htm</a:t>
            </a:r>
            <a:endParaRPr lang="en-US" dirty="0"/>
          </a:p>
          <a:p>
            <a:pPr indent="457200"/>
            <a:r>
              <a:rPr lang="en-US" dirty="0"/>
              <a:t>Vaughn, A. R., </a:t>
            </a:r>
            <a:r>
              <a:rPr lang="en-US" dirty="0" err="1"/>
              <a:t>Branum</a:t>
            </a:r>
            <a:r>
              <a:rPr lang="en-US" dirty="0"/>
              <a:t>, A., &amp; </a:t>
            </a:r>
            <a:r>
              <a:rPr lang="en-US" dirty="0" err="1"/>
              <a:t>Sivamani</a:t>
            </a:r>
            <a:r>
              <a:rPr lang="en-US" dirty="0"/>
              <a:t>, R. K. (2016). Effects of Turmeric (Curcuma longa) </a:t>
            </a:r>
            <a:r>
              <a:rPr lang="en-US" dirty="0" smtClean="0"/>
              <a:t>on </a:t>
            </a:r>
            <a:r>
              <a:rPr lang="en-US" dirty="0"/>
              <a:t>Skin Health: A Systematic Review of the Clinical Evidence. </a:t>
            </a:r>
            <a:r>
              <a:rPr lang="en-US" i="1" dirty="0" err="1" smtClean="0"/>
              <a:t>Phytotherapy</a:t>
            </a:r>
            <a:r>
              <a:rPr lang="en-US" i="1" dirty="0" smtClean="0"/>
              <a:t> Research</a:t>
            </a:r>
            <a:r>
              <a:rPr lang="en-US" i="1" dirty="0"/>
              <a:t>,</a:t>
            </a:r>
            <a:r>
              <a:rPr lang="en-US" dirty="0"/>
              <a:t> </a:t>
            </a:r>
            <a:r>
              <a:rPr lang="en-US" i="1" dirty="0"/>
              <a:t>30</a:t>
            </a:r>
            <a:r>
              <a:rPr lang="en-US" dirty="0"/>
              <a:t>(8), 1243-1264. doi:10.1002/ptr.5640</a:t>
            </a:r>
          </a:p>
          <a:p>
            <a:pPr indent="457200"/>
            <a:r>
              <a:rPr lang="en-US" dirty="0"/>
              <a:t>Gingivitis and Periodontal Disease (Gum Disease). (</a:t>
            </a:r>
            <a:r>
              <a:rPr lang="en-US" dirty="0" err="1"/>
              <a:t>n.d.</a:t>
            </a:r>
            <a:r>
              <a:rPr lang="en-US" dirty="0"/>
              <a:t>). Retrieved March 23, 2017, from </a:t>
            </a:r>
            <a:r>
              <a:rPr lang="en-US" u="sng" dirty="0" smtClean="0">
                <a:hlinkClick r:id="rId5"/>
              </a:rPr>
              <a:t>http</a:t>
            </a:r>
            <a:r>
              <a:rPr lang="en-US" u="sng" dirty="0">
                <a:hlinkClick r:id="rId5"/>
              </a:rPr>
              <a:t>://www.webmd.com/oral-health/guide/gingivitis-periodontal-disease#1</a:t>
            </a:r>
            <a:endParaRPr lang="en-US" dirty="0"/>
          </a:p>
        </p:txBody>
      </p:sp>
      <p:sp>
        <p:nvSpPr>
          <p:cNvPr id="41" name="Rectangle 40"/>
          <p:cNvSpPr/>
          <p:nvPr/>
        </p:nvSpPr>
        <p:spPr>
          <a:xfrm>
            <a:off x="33508187" y="18647570"/>
            <a:ext cx="9144000" cy="685800"/>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r>
              <a:rPr lang="en-US" sz="4400" dirty="0"/>
              <a:t>Bibliography</a:t>
            </a:r>
          </a:p>
        </p:txBody>
      </p:sp>
      <p:sp>
        <p:nvSpPr>
          <p:cNvPr id="17" name="TextBox 16"/>
          <p:cNvSpPr txBox="1"/>
          <p:nvPr/>
        </p:nvSpPr>
        <p:spPr>
          <a:xfrm>
            <a:off x="11730408" y="20627579"/>
            <a:ext cx="20583798" cy="4278094"/>
          </a:xfrm>
          <a:prstGeom prst="rect">
            <a:avLst/>
          </a:prstGeom>
          <a:noFill/>
        </p:spPr>
        <p:txBody>
          <a:bodyPr wrap="square" rtlCol="0">
            <a:spAutoFit/>
          </a:bodyPr>
          <a:lstStyle/>
          <a:p>
            <a:r>
              <a:rPr lang="en-US" sz="3400" dirty="0"/>
              <a:t>Gingi</a:t>
            </a:r>
            <a:r>
              <a:rPr lang="en-US" sz="3400" dirty="0">
                <a:latin typeface="Arial" charset="0"/>
                <a:ea typeface="Arial" charset="0"/>
                <a:cs typeface="Arial" charset="0"/>
              </a:rPr>
              <a:t>vitis is the mildest form of periodontal disease often caused by inadequate oral </a:t>
            </a:r>
            <a:r>
              <a:rPr lang="en-US" sz="3400" dirty="0" smtClean="0">
                <a:latin typeface="Arial" charset="0"/>
                <a:ea typeface="Arial" charset="0"/>
                <a:cs typeface="Arial" charset="0"/>
              </a:rPr>
              <a:t>hygiene. It </a:t>
            </a:r>
            <a:r>
              <a:rPr lang="en-US" sz="3400" dirty="0">
                <a:latin typeface="Arial" charset="0"/>
                <a:ea typeface="Arial" charset="0"/>
                <a:cs typeface="Arial" charset="0"/>
              </a:rPr>
              <a:t>causes gingival inflammation, which makes the gums become red, swollen, and bleed easily. There is usually little or no discomfort at this </a:t>
            </a:r>
            <a:r>
              <a:rPr lang="en-US" sz="3400" dirty="0" smtClean="0">
                <a:latin typeface="Arial" charset="0"/>
                <a:ea typeface="Arial" charset="0"/>
                <a:cs typeface="Arial" charset="0"/>
              </a:rPr>
              <a:t>stage. Gingivitis </a:t>
            </a:r>
            <a:r>
              <a:rPr lang="en-US" sz="3400" dirty="0">
                <a:latin typeface="Arial" charset="0"/>
                <a:ea typeface="Arial" charset="0"/>
                <a:cs typeface="Arial" charset="0"/>
              </a:rPr>
              <a:t>is reversible with professional treatment and good oral hygiene however, if left untreated it can become a more serious infection known as </a:t>
            </a:r>
            <a:r>
              <a:rPr lang="en-US" sz="3400" dirty="0" smtClean="0">
                <a:latin typeface="Arial" charset="0"/>
                <a:ea typeface="Arial" charset="0"/>
                <a:cs typeface="Arial" charset="0"/>
              </a:rPr>
              <a:t>periodontitis. </a:t>
            </a:r>
            <a:r>
              <a:rPr lang="en-US" sz="3400" dirty="0">
                <a:latin typeface="Arial" charset="0"/>
                <a:ea typeface="Arial" charset="0"/>
                <a:cs typeface="Arial" charset="0"/>
              </a:rPr>
              <a:t>Gingivitis and periodontitis are major causes of tooth loss in adults, according to the </a:t>
            </a:r>
            <a:r>
              <a:rPr lang="en-US" sz="3400" dirty="0" smtClean="0">
                <a:latin typeface="Arial" charset="0"/>
                <a:ea typeface="Arial" charset="0"/>
                <a:cs typeface="Arial" charset="0"/>
              </a:rPr>
              <a:t>American Dental Association.</a:t>
            </a:r>
            <a:r>
              <a:rPr lang="en-US" sz="3400" dirty="0">
                <a:solidFill>
                  <a:srgbClr val="0070C0"/>
                </a:solidFill>
                <a:latin typeface="Arial" charset="0"/>
                <a:ea typeface="Arial" charset="0"/>
                <a:cs typeface="Arial" charset="0"/>
              </a:rPr>
              <a:t> </a:t>
            </a:r>
            <a:r>
              <a:rPr lang="en-US" sz="3400" dirty="0" smtClean="0">
                <a:latin typeface="Arial" charset="0"/>
                <a:ea typeface="Arial" charset="0"/>
                <a:cs typeface="Arial" charset="0"/>
              </a:rPr>
              <a:t>It </a:t>
            </a:r>
            <a:r>
              <a:rPr lang="en-US" sz="3400" dirty="0">
                <a:latin typeface="Arial" charset="0"/>
                <a:ea typeface="Arial" charset="0"/>
                <a:cs typeface="Arial" charset="0"/>
              </a:rPr>
              <a:t>is necessary to treat gingivitis and arrest inflammation before it leads to irreversible effects such as periodontitis.  This is where turmeric can play a role in the treatment of gingival inflammation in conjunction with professional treatment before it progresses to periodontitis. </a:t>
            </a:r>
            <a:r>
              <a:rPr lang="en-US" sz="3200" dirty="0"/>
              <a:t> </a:t>
            </a:r>
          </a:p>
        </p:txBody>
      </p:sp>
      <p:pic>
        <p:nvPicPr>
          <p:cNvPr id="21" name="Picture 20" descr="Image result for healthy gingiva"/>
          <p:cNvPicPr/>
          <p:nvPr/>
        </p:nvPicPr>
        <p:blipFill>
          <a:blip r:embed="rId6">
            <a:extLst>
              <a:ext uri="{28A0092B-C50C-407E-A947-70E740481C1C}">
                <a14:useLocalDpi xmlns:a14="http://schemas.microsoft.com/office/drawing/2010/main" val="0"/>
              </a:ext>
            </a:extLst>
          </a:blip>
          <a:srcRect/>
          <a:stretch>
            <a:fillRect/>
          </a:stretch>
        </p:blipFill>
        <p:spPr bwMode="auto">
          <a:xfrm>
            <a:off x="11730408" y="13990472"/>
            <a:ext cx="6290171" cy="5048050"/>
          </a:xfrm>
          <a:prstGeom prst="rect">
            <a:avLst/>
          </a:prstGeom>
          <a:noFill/>
          <a:ln>
            <a:noFill/>
          </a:ln>
        </p:spPr>
      </p:pic>
      <p:pic>
        <p:nvPicPr>
          <p:cNvPr id="22" name="Picture 21" descr="Image result for gingivitis"/>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243356" y="13990472"/>
            <a:ext cx="7111574" cy="5048050"/>
          </a:xfrm>
          <a:prstGeom prst="rect">
            <a:avLst/>
          </a:prstGeom>
          <a:noFill/>
          <a:ln>
            <a:noFill/>
          </a:ln>
        </p:spPr>
      </p:pic>
      <p:pic>
        <p:nvPicPr>
          <p:cNvPr id="23" name="Picture 22" descr="Image result for periodontitis photos"/>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554438" y="13990473"/>
            <a:ext cx="6759767" cy="5048050"/>
          </a:xfrm>
          <a:prstGeom prst="rect">
            <a:avLst/>
          </a:prstGeom>
          <a:noFill/>
          <a:ln>
            <a:noFill/>
          </a:ln>
        </p:spPr>
      </p:pic>
      <p:pic>
        <p:nvPicPr>
          <p:cNvPr id="29" name="Picture 28" descr="Image result for turmeric herb"/>
          <p:cNvPicPr/>
          <p:nvPr/>
        </p:nvPicPr>
        <p:blipFill>
          <a:blip r:embed="rId9">
            <a:extLst>
              <a:ext uri="{28A0092B-C50C-407E-A947-70E740481C1C}">
                <a14:useLocalDpi xmlns:a14="http://schemas.microsoft.com/office/drawing/2010/main" val="0"/>
              </a:ext>
            </a:extLst>
          </a:blip>
          <a:srcRect/>
          <a:stretch>
            <a:fillRect/>
          </a:stretch>
        </p:blipFill>
        <p:spPr bwMode="auto">
          <a:xfrm>
            <a:off x="33508186" y="13612176"/>
            <a:ext cx="9102853" cy="4675824"/>
          </a:xfrm>
          <a:prstGeom prst="rect">
            <a:avLst/>
          </a:prstGeom>
          <a:noFill/>
          <a:ln>
            <a:noFill/>
          </a:ln>
        </p:spPr>
      </p:pic>
      <p:pic>
        <p:nvPicPr>
          <p:cNvPr id="33" name="Picture 32" descr="Image result for turmeric plant"/>
          <p:cNvPicPr/>
          <p:nvPr/>
        </p:nvPicPr>
        <p:blipFill>
          <a:blip r:embed="rId10">
            <a:extLst>
              <a:ext uri="{28A0092B-C50C-407E-A947-70E740481C1C}">
                <a14:useLocalDpi xmlns:a14="http://schemas.microsoft.com/office/drawing/2010/main" val="0"/>
              </a:ext>
            </a:extLst>
          </a:blip>
          <a:srcRect/>
          <a:stretch>
            <a:fillRect/>
          </a:stretch>
        </p:blipFill>
        <p:spPr bwMode="auto">
          <a:xfrm>
            <a:off x="1489215" y="26524289"/>
            <a:ext cx="9030190" cy="5204759"/>
          </a:xfrm>
          <a:prstGeom prst="rect">
            <a:avLst/>
          </a:prstGeom>
          <a:noFill/>
          <a:ln>
            <a:noFill/>
          </a:ln>
        </p:spPr>
      </p:pic>
      <p:pic>
        <p:nvPicPr>
          <p:cNvPr id="36" name="Picture 35" descr="Image result for turmeric plant"/>
          <p:cNvPicPr/>
          <p:nvPr/>
        </p:nvPicPr>
        <p:blipFill>
          <a:blip r:embed="rId11">
            <a:extLst>
              <a:ext uri="{28A0092B-C50C-407E-A947-70E740481C1C}">
                <a14:useLocalDpi xmlns:a14="http://schemas.microsoft.com/office/drawing/2010/main" val="0"/>
              </a:ext>
            </a:extLst>
          </a:blip>
          <a:srcRect/>
          <a:stretch>
            <a:fillRect/>
          </a:stretch>
        </p:blipFill>
        <p:spPr bwMode="auto">
          <a:xfrm>
            <a:off x="2857268" y="225418"/>
            <a:ext cx="6235691" cy="2954507"/>
          </a:xfrm>
          <a:prstGeom prst="rect">
            <a:avLst/>
          </a:prstGeom>
          <a:noFill/>
          <a:ln>
            <a:noFill/>
          </a:ln>
        </p:spPr>
      </p:pic>
      <p:pic>
        <p:nvPicPr>
          <p:cNvPr id="37" name="Picture 3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4327707" y="337571"/>
            <a:ext cx="7422666" cy="2474222"/>
          </a:xfrm>
          <a:prstGeom prst="rect">
            <a:avLst/>
          </a:prstGeom>
        </p:spPr>
      </p:pic>
      <p:sp>
        <p:nvSpPr>
          <p:cNvPr id="43" name="Текст 31"/>
          <p:cNvSpPr txBox="1">
            <a:spLocks/>
          </p:cNvSpPr>
          <p:nvPr/>
        </p:nvSpPr>
        <p:spPr>
          <a:xfrm>
            <a:off x="10699006" y="2433264"/>
            <a:ext cx="22585679" cy="1534886"/>
          </a:xfrm>
          <a:prstGeom prst="rect">
            <a:avLst/>
          </a:prstGeom>
        </p:spPr>
        <p:txBody>
          <a:bodyPr/>
          <a:lstStyle>
            <a:lvl1pPr marL="342842"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1pPr>
            <a:lvl2pPr marL="685683"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2pPr>
            <a:lvl3pPr marL="1028525"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371366"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1714209"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9051018" indent="-822820" algn="l" defTabSz="3291279" rtl="0" eaLnBrk="1" latinLnBrk="0" hangingPunct="1">
              <a:spcBef>
                <a:spcPct val="20000"/>
              </a:spcBef>
              <a:buFont typeface="Arial" pitchFamily="34" charset="0"/>
              <a:buChar char="•"/>
              <a:defRPr sz="7200" kern="1200">
                <a:solidFill>
                  <a:schemeClr val="tx1"/>
                </a:solidFill>
                <a:latin typeface="+mn-lt"/>
                <a:ea typeface="+mn-ea"/>
                <a:cs typeface="+mn-cs"/>
              </a:defRPr>
            </a:lvl6pPr>
            <a:lvl7pPr marL="10696658" indent="-822820" algn="l" defTabSz="3291279" rtl="0" eaLnBrk="1" latinLnBrk="0" hangingPunct="1">
              <a:spcBef>
                <a:spcPct val="20000"/>
              </a:spcBef>
              <a:buFont typeface="Arial" pitchFamily="34" charset="0"/>
              <a:buChar char="•"/>
              <a:defRPr sz="7200" kern="1200">
                <a:solidFill>
                  <a:schemeClr val="tx1"/>
                </a:solidFill>
                <a:latin typeface="+mn-lt"/>
                <a:ea typeface="+mn-ea"/>
                <a:cs typeface="+mn-cs"/>
              </a:defRPr>
            </a:lvl7pPr>
            <a:lvl8pPr marL="12342297" indent="-822820" algn="l" defTabSz="3291279" rtl="0" eaLnBrk="1" latinLnBrk="0" hangingPunct="1">
              <a:spcBef>
                <a:spcPct val="20000"/>
              </a:spcBef>
              <a:buFont typeface="Arial" pitchFamily="34" charset="0"/>
              <a:buChar char="•"/>
              <a:defRPr sz="7200" kern="1200">
                <a:solidFill>
                  <a:schemeClr val="tx1"/>
                </a:solidFill>
                <a:latin typeface="+mn-lt"/>
                <a:ea typeface="+mn-ea"/>
                <a:cs typeface="+mn-cs"/>
              </a:defRPr>
            </a:lvl8pPr>
            <a:lvl9pPr marL="13987936" indent="-822820" algn="l" defTabSz="3291279" rtl="0" eaLnBrk="1" latinLnBrk="0" hangingPunct="1">
              <a:spcBef>
                <a:spcPct val="20000"/>
              </a:spcBef>
              <a:buFont typeface="Arial" pitchFamily="34" charset="0"/>
              <a:buChar char="•"/>
              <a:defRPr sz="7200" kern="1200">
                <a:solidFill>
                  <a:schemeClr val="tx1"/>
                </a:solidFill>
                <a:latin typeface="+mn-lt"/>
                <a:ea typeface="+mn-ea"/>
                <a:cs typeface="+mn-cs"/>
              </a:defRPr>
            </a:lvl9pPr>
          </a:lstStyle>
          <a:p>
            <a:pPr algn="ctr" defTabSz="749808">
              <a:spcBef>
                <a:spcPts val="468"/>
              </a:spcBef>
            </a:pPr>
            <a:r>
              <a:rPr lang="en-US" sz="3500" dirty="0" err="1" smtClean="0">
                <a:latin typeface="Arial" charset="0"/>
                <a:ea typeface="Arial" charset="0"/>
                <a:cs typeface="Arial" charset="0"/>
              </a:rPr>
              <a:t>B.Mashkulli</a:t>
            </a:r>
            <a:r>
              <a:rPr lang="en-US" sz="3500" dirty="0" smtClean="0">
                <a:latin typeface="Arial" charset="0"/>
                <a:ea typeface="Arial" charset="0"/>
                <a:cs typeface="Arial" charset="0"/>
              </a:rPr>
              <a:t>, </a:t>
            </a:r>
            <a:r>
              <a:rPr lang="en-US" sz="3500" dirty="0" err="1" smtClean="0">
                <a:latin typeface="Arial" charset="0"/>
                <a:ea typeface="Arial" charset="0"/>
                <a:cs typeface="Arial" charset="0"/>
              </a:rPr>
              <a:t>W.Rodriguez</a:t>
            </a:r>
            <a:r>
              <a:rPr lang="en-US" sz="3500" dirty="0" smtClean="0">
                <a:latin typeface="Arial" charset="0"/>
                <a:ea typeface="Arial" charset="0"/>
                <a:cs typeface="Arial" charset="0"/>
              </a:rPr>
              <a:t>, </a:t>
            </a:r>
            <a:r>
              <a:rPr lang="en-US" sz="3500" dirty="0" err="1" smtClean="0">
                <a:latin typeface="Arial" charset="0"/>
                <a:ea typeface="Arial" charset="0"/>
                <a:cs typeface="Arial" charset="0"/>
              </a:rPr>
              <a:t>T.Shchedrina</a:t>
            </a:r>
            <a:endParaRPr lang="en-US" sz="3500" dirty="0" smtClean="0">
              <a:latin typeface="Arial" charset="0"/>
              <a:ea typeface="Arial" charset="0"/>
              <a:cs typeface="Arial" charset="0"/>
            </a:endParaRPr>
          </a:p>
          <a:p>
            <a:pPr algn="ctr" defTabSz="749808">
              <a:spcBef>
                <a:spcPts val="468"/>
              </a:spcBef>
            </a:pPr>
            <a:r>
              <a:rPr lang="en-US" sz="3500" i="1" dirty="0" smtClean="0">
                <a:solidFill>
                  <a:schemeClr val="bg1"/>
                </a:solidFill>
                <a:latin typeface="Arial" charset="0"/>
                <a:ea typeface="Arial" charset="0"/>
                <a:cs typeface="Arial" charset="0"/>
              </a:rPr>
              <a:t>New York City College of Technology</a:t>
            </a:r>
          </a:p>
          <a:p>
            <a:pPr algn="ctr" defTabSz="749808">
              <a:spcBef>
                <a:spcPts val="468"/>
              </a:spcBef>
            </a:pPr>
            <a:r>
              <a:rPr lang="en-US" sz="3500" dirty="0" smtClean="0">
                <a:latin typeface="Arial" charset="0"/>
                <a:ea typeface="Arial" charset="0"/>
                <a:cs typeface="Arial" charset="0"/>
              </a:rPr>
              <a:t>March 2017</a:t>
            </a:r>
            <a:endParaRPr lang="ru-RU" sz="3500" i="1" dirty="0">
              <a:solidFill>
                <a:schemeClr val="bg1"/>
              </a:solidFill>
              <a:latin typeface="Arial" charset="0"/>
              <a:ea typeface="Arial" charset="0"/>
              <a:cs typeface="Arial" charset="0"/>
            </a:endParaRPr>
          </a:p>
        </p:txBody>
      </p:sp>
      <p:sp>
        <p:nvSpPr>
          <p:cNvPr id="44" name="Text Box 193"/>
          <p:cNvSpPr txBox="1">
            <a:spLocks noChangeArrowheads="1"/>
          </p:cNvSpPr>
          <p:nvPr/>
        </p:nvSpPr>
        <p:spPr bwMode="auto">
          <a:xfrm>
            <a:off x="11546459" y="5559116"/>
            <a:ext cx="20871179" cy="5509154"/>
          </a:xfrm>
          <a:prstGeom prst="rect">
            <a:avLst/>
          </a:prstGeom>
          <a:solidFill>
            <a:schemeClr val="bg1"/>
          </a:solidFill>
          <a:ln w="12700">
            <a:solidFill>
              <a:schemeClr val="accent1">
                <a:lumMod val="75000"/>
              </a:schemeClr>
            </a:solidFill>
          </a:ln>
          <a:effectLst/>
        </p:spPr>
        <p:txBody>
          <a:bodyPr wrap="square" lIns="137137" tIns="137137" rIns="137137" bIns="137137">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marL="457200" indent="-457200">
              <a:buFont typeface="Arial" panose="020B0604020202020204" pitchFamily="34" charset="0"/>
              <a:buChar char="•"/>
            </a:pPr>
            <a:r>
              <a:rPr lang="en-US" sz="3400" dirty="0">
                <a:ea typeface="Arial" charset="0"/>
                <a:cs typeface="Arial" charset="0"/>
              </a:rPr>
              <a:t>Recent studies have been conducted using turmeric as a main ingredient to reduce gingivitis. Studies have received positive feedback with no adverse side effects.</a:t>
            </a:r>
          </a:p>
          <a:p>
            <a:pPr marL="457200" lvl="0" indent="-457200">
              <a:buFont typeface="Arial" panose="020B0604020202020204" pitchFamily="34" charset="0"/>
              <a:buChar char="•"/>
            </a:pPr>
            <a:r>
              <a:rPr lang="en-US" sz="3400" dirty="0">
                <a:ea typeface="Arial" charset="0"/>
                <a:cs typeface="Arial" charset="0"/>
              </a:rPr>
              <a:t> </a:t>
            </a:r>
            <a:r>
              <a:rPr lang="en-US" sz="3400" dirty="0" smtClean="0">
                <a:ea typeface="Arial" charset="0"/>
                <a:cs typeface="Arial" charset="0"/>
              </a:rPr>
              <a:t>A </a:t>
            </a:r>
            <a:r>
              <a:rPr lang="en-US" sz="3400" dirty="0">
                <a:ea typeface="Arial" charset="0"/>
                <a:cs typeface="Arial" charset="0"/>
              </a:rPr>
              <a:t>study published in the Journal of Indian Society of Periodontology provided results that compared the efficacy of using 0.1% turmeric mouthwash versus 0.2% chlorhexidine gluconate mouthwash in the prevention of plaque and gingivitis. The results of the study concluded that both groups revealed significant plaque reduction from the first day, 14th day and to the 21st day.  The study was successful in providing results that confirmed both of the mouthwashes have comparable anti-plaque and anti-inflammatory </a:t>
            </a:r>
            <a:r>
              <a:rPr lang="en-US" sz="3400" dirty="0" smtClean="0">
                <a:ea typeface="Arial" charset="0"/>
                <a:cs typeface="Arial" charset="0"/>
              </a:rPr>
              <a:t>properties. The </a:t>
            </a:r>
            <a:r>
              <a:rPr lang="en-US" sz="3400" dirty="0">
                <a:ea typeface="Arial" charset="0"/>
                <a:cs typeface="Arial" charset="0"/>
              </a:rPr>
              <a:t>turmeric mouthwash proved to be free of the side effects like bitter taste and staining, which occurred with the chlorhexidine mouthwash.  Both mouthwashes can be effectively used as an adjunct to mechanical plaque control in prevention of plaque and gingivitis.</a:t>
            </a:r>
          </a:p>
        </p:txBody>
      </p:sp>
      <p:sp>
        <p:nvSpPr>
          <p:cNvPr id="7" name="Rectangle 6"/>
          <p:cNvSpPr/>
          <p:nvPr/>
        </p:nvSpPr>
        <p:spPr>
          <a:xfrm>
            <a:off x="11542267" y="12657327"/>
            <a:ext cx="20873739" cy="123924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857267" y="3282376"/>
            <a:ext cx="6235691" cy="707886"/>
          </a:xfrm>
          <a:prstGeom prst="rect">
            <a:avLst/>
          </a:prstGeom>
          <a:noFill/>
        </p:spPr>
        <p:txBody>
          <a:bodyPr wrap="square" rtlCol="0">
            <a:spAutoFit/>
          </a:bodyPr>
          <a:lstStyle/>
          <a:p>
            <a:pPr lvl="0"/>
            <a:r>
              <a:rPr lang="en-US" sz="2000" dirty="0">
                <a:solidFill>
                  <a:prstClr val="black"/>
                </a:solidFill>
              </a:rPr>
              <a:t>The fresh rhizome and powder</a:t>
            </a:r>
          </a:p>
          <a:p>
            <a:pPr lvl="0"/>
            <a:r>
              <a:rPr lang="en-US" sz="2000" u="sng" dirty="0">
                <a:solidFill>
                  <a:prstClr val="black"/>
                </a:solidFill>
                <a:hlinkClick r:id="rId13"/>
              </a:rPr>
              <a:t>http://</a:t>
            </a:r>
            <a:r>
              <a:rPr lang="en-US" sz="2000" u="sng" dirty="0" smtClean="0">
                <a:solidFill>
                  <a:prstClr val="black"/>
                </a:solidFill>
                <a:hlinkClick r:id="rId13"/>
              </a:rPr>
              <a:t>tropical.theferns.info/image.php?id</a:t>
            </a:r>
            <a:endParaRPr lang="en-US" sz="2000" dirty="0">
              <a:solidFill>
                <a:prstClr val="black"/>
              </a:solidFill>
            </a:endParaRPr>
          </a:p>
        </p:txBody>
      </p:sp>
      <p:sp>
        <p:nvSpPr>
          <p:cNvPr id="6" name="TextBox 5"/>
          <p:cNvSpPr txBox="1"/>
          <p:nvPr/>
        </p:nvSpPr>
        <p:spPr>
          <a:xfrm>
            <a:off x="35794188" y="18247460"/>
            <a:ext cx="4572000" cy="400110"/>
          </a:xfrm>
          <a:prstGeom prst="rect">
            <a:avLst/>
          </a:prstGeom>
          <a:noFill/>
        </p:spPr>
        <p:txBody>
          <a:bodyPr wrap="square" rtlCol="0">
            <a:spAutoFit/>
          </a:bodyPr>
          <a:lstStyle/>
          <a:p>
            <a:r>
              <a:rPr lang="en-US" sz="2000"/>
              <a:t>http://www.superlife.com/turmeric/</a:t>
            </a:r>
            <a:endParaRPr lang="en-US" sz="2000" dirty="0"/>
          </a:p>
        </p:txBody>
      </p:sp>
      <p:sp>
        <p:nvSpPr>
          <p:cNvPr id="9" name="TextBox 8"/>
          <p:cNvSpPr txBox="1"/>
          <p:nvPr/>
        </p:nvSpPr>
        <p:spPr>
          <a:xfrm>
            <a:off x="1468433" y="31927117"/>
            <a:ext cx="9320489" cy="830997"/>
          </a:xfrm>
          <a:prstGeom prst="rect">
            <a:avLst/>
          </a:prstGeom>
          <a:noFill/>
        </p:spPr>
        <p:txBody>
          <a:bodyPr wrap="square" rtlCol="0">
            <a:spAutoFit/>
          </a:bodyPr>
          <a:lstStyle/>
          <a:p>
            <a:pPr>
              <a:lnSpc>
                <a:spcPct val="120000"/>
              </a:lnSpc>
            </a:pPr>
            <a:r>
              <a:rPr lang="en-US" sz="2000" kern="150" dirty="0">
                <a:latin typeface="Calibri" panose="020F0502020204030204" pitchFamily="34" charset="0"/>
                <a:ea typeface="SimSun" panose="02010600030101010101" pitchFamily="2" charset="-122"/>
                <a:cs typeface="Tahoma" panose="020B0604030504040204" pitchFamily="34" charset="0"/>
              </a:rPr>
              <a:t>http://ottawavalleydogwhisperer.blogspot.com/2012/11/turmeric-and-curcumin-good-for-your.html</a:t>
            </a:r>
            <a:endParaRPr lang="en-US" sz="2000" kern="150" dirty="0">
              <a:effectLst/>
              <a:latin typeface="Calibri" panose="020F0502020204030204" pitchFamily="34" charset="0"/>
              <a:ea typeface="SimSun" panose="02010600030101010101" pitchFamily="2" charset="-122"/>
              <a:cs typeface="Tahoma" panose="020B0604030504040204" pitchFamily="34" charset="0"/>
            </a:endParaRPr>
          </a:p>
        </p:txBody>
      </p:sp>
      <p:sp>
        <p:nvSpPr>
          <p:cNvPr id="11" name="TextBox 10"/>
          <p:cNvSpPr txBox="1"/>
          <p:nvPr/>
        </p:nvSpPr>
        <p:spPr>
          <a:xfrm>
            <a:off x="18243356" y="19153084"/>
            <a:ext cx="7111574" cy="830997"/>
          </a:xfrm>
          <a:prstGeom prst="rect">
            <a:avLst/>
          </a:prstGeom>
          <a:noFill/>
        </p:spPr>
        <p:txBody>
          <a:bodyPr wrap="square" rtlCol="0">
            <a:spAutoFit/>
          </a:bodyPr>
          <a:lstStyle/>
          <a:p>
            <a:pPr algn="ctr"/>
            <a:r>
              <a:rPr lang="en-US" sz="2800" b="1" dirty="0"/>
              <a:t>Gingivitis </a:t>
            </a:r>
          </a:p>
          <a:p>
            <a:r>
              <a:rPr lang="en-US" sz="2000" dirty="0"/>
              <a:t>http://</a:t>
            </a:r>
            <a:r>
              <a:rPr lang="en-US" sz="2000" dirty="0" smtClean="0"/>
              <a:t>www.pixell.club/severe-gingivitis-before-and-after</a:t>
            </a:r>
            <a:r>
              <a:rPr lang="en-US" sz="2000" dirty="0"/>
              <a:t>/</a:t>
            </a:r>
          </a:p>
        </p:txBody>
      </p:sp>
      <p:sp>
        <p:nvSpPr>
          <p:cNvPr id="13" name="TextBox 12"/>
          <p:cNvSpPr txBox="1"/>
          <p:nvPr/>
        </p:nvSpPr>
        <p:spPr>
          <a:xfrm>
            <a:off x="25554437" y="19250339"/>
            <a:ext cx="6759767" cy="1138773"/>
          </a:xfrm>
          <a:prstGeom prst="rect">
            <a:avLst/>
          </a:prstGeom>
          <a:noFill/>
        </p:spPr>
        <p:txBody>
          <a:bodyPr wrap="square" rtlCol="0">
            <a:spAutoFit/>
          </a:bodyPr>
          <a:lstStyle/>
          <a:p>
            <a:pPr algn="ctr"/>
            <a:r>
              <a:rPr lang="en-US" sz="2800" dirty="0"/>
              <a:t>Advanced Periodontitis </a:t>
            </a:r>
          </a:p>
          <a:p>
            <a:r>
              <a:rPr lang="en-US" sz="2000" dirty="0"/>
              <a:t>http://periocenter.gr/en/periodontics/periodontitis.html/</a:t>
            </a:r>
          </a:p>
        </p:txBody>
      </p:sp>
      <p:sp>
        <p:nvSpPr>
          <p:cNvPr id="14" name="TextBox 13"/>
          <p:cNvSpPr txBox="1"/>
          <p:nvPr/>
        </p:nvSpPr>
        <p:spPr>
          <a:xfrm>
            <a:off x="11753678" y="19038522"/>
            <a:ext cx="6290171" cy="1138773"/>
          </a:xfrm>
          <a:prstGeom prst="rect">
            <a:avLst/>
          </a:prstGeom>
          <a:noFill/>
        </p:spPr>
        <p:txBody>
          <a:bodyPr wrap="square" rtlCol="0">
            <a:spAutoFit/>
          </a:bodyPr>
          <a:lstStyle/>
          <a:p>
            <a:pPr algn="ctr"/>
            <a:r>
              <a:rPr lang="en-US" sz="2800" dirty="0"/>
              <a:t>Healthy Gingiva</a:t>
            </a:r>
          </a:p>
          <a:p>
            <a:r>
              <a:rPr lang="en-US" sz="2000" dirty="0"/>
              <a:t>https://i0.wp.com/deancosmeticdentistry.com/wp-content/uploads/2016/03/dentist.png</a:t>
            </a:r>
          </a:p>
        </p:txBody>
      </p:sp>
    </p:spTree>
    <p:extLst>
      <p:ext uri="{BB962C8B-B14F-4D97-AF65-F5344CB8AC3E}">
        <p14:creationId xmlns:p14="http://schemas.microsoft.com/office/powerpoint/2010/main" val="2251251862"/>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2934</TotalTime>
  <Words>882</Words>
  <Application>Microsoft Office PowerPoint</Application>
  <PresentationFormat>Custom</PresentationFormat>
  <Paragraphs>40</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SimSun</vt:lpstr>
      <vt:lpstr>Algerian</vt:lpstr>
      <vt:lpstr>Arial</vt:lpstr>
      <vt:lpstr>Calibri</vt:lpstr>
      <vt:lpstr>Calibri Light</vt:lpstr>
      <vt:lpstr>Tahoma</vt:lpstr>
      <vt:lpstr>Retrospect</vt:lpstr>
      <vt:lpstr>PowerPoint Presentation</vt:lpstr>
    </vt:vector>
  </TitlesOfParts>
  <Company>Genigraphics LLC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Genigraphics Research Poster Template 36x48 Tri-Fold</dc:title>
  <dc:creator>Jay Larson</dc:creator>
  <dc:description>Quality poster printing
www.genigraphics.com
1-800-790-4001</dc:description>
  <cp:lastModifiedBy>Танюша</cp:lastModifiedBy>
  <cp:revision>113</cp:revision>
  <cp:lastPrinted>2013-02-12T02:21:55Z</cp:lastPrinted>
  <dcterms:created xsi:type="dcterms:W3CDTF">2013-02-10T21:14:48Z</dcterms:created>
  <dcterms:modified xsi:type="dcterms:W3CDTF">2017-03-24T17:34:06Z</dcterms:modified>
</cp:coreProperties>
</file>