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5143500" cx="9144000"/>
  <p:notesSz cx="6858000" cy="9144000"/>
  <p:embeddedFontLst>
    <p:embeddedFont>
      <p:font typeface="Source Code Pro"/>
      <p:regular r:id="rId20"/>
      <p:bold r:id="rId21"/>
    </p:embeddedFont>
    <p:embeddedFont>
      <p:font typeface="Oswald"/>
      <p:regular r:id="rId22"/>
      <p:bold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CodePro-regular.fntdata"/><Relationship Id="rId11" Type="http://schemas.openxmlformats.org/officeDocument/2006/relationships/slide" Target="slides/slide7.xml"/><Relationship Id="rId22" Type="http://schemas.openxmlformats.org/officeDocument/2006/relationships/font" Target="fonts/Oswald-regular.fntdata"/><Relationship Id="rId10" Type="http://schemas.openxmlformats.org/officeDocument/2006/relationships/slide" Target="slides/slide6.xml"/><Relationship Id="rId21" Type="http://schemas.openxmlformats.org/officeDocument/2006/relationships/font" Target="fonts/SourceCodePro-bold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schemas.openxmlformats.org/officeDocument/2006/relationships/font" Target="fonts/Oswa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4970c1083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4970c1083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7486009d7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7486009d7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291b48cf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3291b48cf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291b48cf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291b48cf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3291b48cf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3291b48cf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3291b48cfe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3291b48cfe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4970c1083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4970c1083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4970c108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4970c108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4970c108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4970c108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4970c108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4970c108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4970c1083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4970c1083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4970c1083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4970c1083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4970c1083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4970c1083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4970c1083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4970c1083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35" name="Google Shape;35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bg>
      <p:bgPr>
        <a:solidFill>
          <a:schemeClr val="dk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dern-writer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5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color.adobe.com/create/color-wheel/" TargetMode="External"/><Relationship Id="rId4" Type="http://schemas.openxmlformats.org/officeDocument/2006/relationships/hyperlink" Target="http://paletton.com/#uid=1000u0kllllaFw0g0qFqFg0w0aF" TargetMode="External"/><Relationship Id="rId5" Type="http://schemas.openxmlformats.org/officeDocument/2006/relationships/hyperlink" Target="https://www.design-seeds.com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6B26B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Color</a:t>
            </a:r>
            <a:endParaRPr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155CC"/>
                </a:solidFill>
              </a:rPr>
              <a:t>MMA 100</a:t>
            </a:r>
            <a:endParaRPr>
              <a:solidFill>
                <a:srgbClr val="1155CC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Color schemes</a:t>
            </a:r>
            <a:endParaRPr/>
          </a:p>
        </p:txBody>
      </p:sp>
      <p:sp>
        <p:nvSpPr>
          <p:cNvPr id="122" name="Google Shape;122;p22"/>
          <p:cNvSpPr txBox="1"/>
          <p:nvPr>
            <p:ph idx="1" type="body"/>
          </p:nvPr>
        </p:nvSpPr>
        <p:spPr>
          <a:xfrm>
            <a:off x="529825" y="1379125"/>
            <a:ext cx="7266300" cy="336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Monochromatic, Analogous, Complementary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Monochromatic color is different shades or tints of the same hue.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Analogous colors are colors that are next to each other on the color wheel.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Complementary colors are opposite each other on the color wheel.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/>
          <p:nvPr>
            <p:ph type="title"/>
          </p:nvPr>
        </p:nvSpPr>
        <p:spPr>
          <a:xfrm>
            <a:off x="3879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Color schemes</a:t>
            </a:r>
            <a:endParaRPr/>
          </a:p>
        </p:txBody>
      </p:sp>
      <p:sp>
        <p:nvSpPr>
          <p:cNvPr id="128" name="Google Shape;128;p23"/>
          <p:cNvSpPr txBox="1"/>
          <p:nvPr>
            <p:ph idx="1" type="body"/>
          </p:nvPr>
        </p:nvSpPr>
        <p:spPr>
          <a:xfrm>
            <a:off x="387900" y="1468825"/>
            <a:ext cx="21543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Monochromatic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Analogous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Complementary </a:t>
            </a:r>
            <a:endParaRPr/>
          </a:p>
        </p:txBody>
      </p:sp>
      <p:pic>
        <p:nvPicPr>
          <p:cNvPr descr="monochromatic-2-01.png" id="129" name="Google Shape;12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4335800" y="238925"/>
            <a:ext cx="624800" cy="34671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nalogous-01.png" id="130" name="Google Shape;130;p23"/>
          <p:cNvPicPr preferRelativeResize="0"/>
          <p:nvPr/>
        </p:nvPicPr>
        <p:blipFill rotWithShape="1">
          <a:blip r:embed="rId4">
            <a:alphaModFix/>
          </a:blip>
          <a:srcRect b="0" l="17561" r="17561" t="0"/>
          <a:stretch/>
        </p:blipFill>
        <p:spPr>
          <a:xfrm rot="-5400000">
            <a:off x="4335800" y="1164975"/>
            <a:ext cx="624800" cy="34671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mplement-01.png" id="131" name="Google Shape;131;p23"/>
          <p:cNvPicPr preferRelativeResize="0"/>
          <p:nvPr/>
        </p:nvPicPr>
        <p:blipFill rotWithShape="1">
          <a:blip r:embed="rId5">
            <a:alphaModFix/>
          </a:blip>
          <a:srcRect b="0" l="14352" r="14345" t="0"/>
          <a:stretch/>
        </p:blipFill>
        <p:spPr>
          <a:xfrm rot="-5400000">
            <a:off x="4325725" y="2060800"/>
            <a:ext cx="624800" cy="3467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Warm and cool colors</a:t>
            </a:r>
            <a:endParaRPr/>
          </a:p>
        </p:txBody>
      </p:sp>
      <p:sp>
        <p:nvSpPr>
          <p:cNvPr id="137" name="Google Shape;137;p24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Colors have a “temperature”.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Colors that have a blue cast are considered cool, while those with red or yellow may appear warm.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5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Neutral Colors</a:t>
            </a:r>
            <a:endParaRPr/>
          </a:p>
        </p:txBody>
      </p:sp>
      <p:sp>
        <p:nvSpPr>
          <p:cNvPr id="143" name="Google Shape;143;p25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Black, white and shades of gray are neutral colors.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They can be warm or cool, combined with slight amounts of other colors.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Value</a:t>
            </a:r>
            <a:endParaRPr/>
          </a:p>
        </p:txBody>
      </p:sp>
      <p:sp>
        <p:nvSpPr>
          <p:cNvPr id="149" name="Google Shape;149;p26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Value refers to the lightness or darkness of a color.</a:t>
            </a:r>
            <a:endParaRPr/>
          </a:p>
        </p:txBody>
      </p:sp>
      <p:pic>
        <p:nvPicPr>
          <p:cNvPr id="150" name="Google Shape;150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22150" y="2648713"/>
            <a:ext cx="4343400" cy="1457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7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Choosing a color palette</a:t>
            </a:r>
            <a:endParaRPr/>
          </a:p>
        </p:txBody>
      </p:sp>
      <p:sp>
        <p:nvSpPr>
          <p:cNvPr id="156" name="Google Shape;156;p27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Consider starting with black and white when you are working on a design.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Add one color at a time.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Identify a dominant, subordinate and accent color.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Use resources like </a:t>
            </a:r>
            <a:r>
              <a:rPr lang="en" u="sng">
                <a:solidFill>
                  <a:schemeClr val="hlink"/>
                </a:solidFill>
                <a:hlinkClick r:id="rId3"/>
              </a:rPr>
              <a:t>Adobe Color</a:t>
            </a:r>
            <a:r>
              <a:rPr lang="en"/>
              <a:t> and </a:t>
            </a:r>
            <a:r>
              <a:rPr lang="en" u="sng">
                <a:solidFill>
                  <a:schemeClr val="hlink"/>
                </a:solidFill>
                <a:hlinkClick r:id="rId4"/>
              </a:rPr>
              <a:t>Color Scheme Designer</a:t>
            </a:r>
            <a:r>
              <a:rPr lang="en"/>
              <a:t> or find inspiration with blogs like </a:t>
            </a:r>
            <a:r>
              <a:rPr lang="en" u="sng">
                <a:solidFill>
                  <a:schemeClr val="hlink"/>
                </a:solidFill>
                <a:hlinkClick r:id="rId5"/>
              </a:rPr>
              <a:t>Design Seeds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Color wheel</a:t>
            </a:r>
            <a:endParaRPr/>
          </a:p>
        </p:txBody>
      </p:sp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311700" y="1468825"/>
            <a:ext cx="46104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A circle that represents the relationships between colors</a:t>
            </a:r>
            <a:endParaRPr/>
          </a:p>
        </p:txBody>
      </p:sp>
      <p:pic>
        <p:nvPicPr>
          <p:cNvPr descr="Color_wheel_with_degree.png" id="70" name="Google Shape;70;p14"/>
          <p:cNvPicPr preferRelativeResize="0"/>
          <p:nvPr/>
        </p:nvPicPr>
        <p:blipFill rotWithShape="1">
          <a:blip r:embed="rId3">
            <a:alphaModFix/>
          </a:blip>
          <a:srcRect b="0" l="169" r="159" t="0"/>
          <a:stretch/>
        </p:blipFill>
        <p:spPr>
          <a:xfrm>
            <a:off x="4771075" y="684450"/>
            <a:ext cx="4004051" cy="40173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Color Models</a:t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color model is a system for organizing colors.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There are many color models. Here are three of the most common that we will discuss and use in this class.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RGB (Red, Green, Blue)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CMYK (Cyan, Magenta, Yellow, Black)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HSB (Hue, Saturation, Brightness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RGB color model</a:t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11700" y="1468825"/>
            <a:ext cx="8520600" cy="356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RGB color is an </a:t>
            </a:r>
            <a:r>
              <a:rPr b="1" lang="en"/>
              <a:t>additive</a:t>
            </a:r>
            <a:r>
              <a:rPr lang="en"/>
              <a:t> model: adding all the colors together at their full % results in white.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Screen based media, (computers, phones) use the RGB color model. It is projected color.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Each color has a possible range of values from 0-255.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For example, RGB (255, 0, 0) represents Red.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CMYK color model</a:t>
            </a:r>
            <a:endParaRPr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CMYK color is a </a:t>
            </a:r>
            <a:r>
              <a:rPr b="1" lang="en"/>
              <a:t>subtractive</a:t>
            </a:r>
            <a:r>
              <a:rPr lang="en"/>
              <a:t> color model. If you add all the colors together, you get black.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CMYK color is used for printing, it is based on pigments.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CMYK color, each color is represented by a percentage.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CMYK(100%, 0, 0, 0) would represent Cyan, for example.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HSB color model</a:t>
            </a:r>
            <a:endParaRPr/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HSB color is composed of 3 values, Hue, Saturation and Brightness.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Hue</a:t>
            </a:r>
            <a:r>
              <a:rPr lang="en"/>
              <a:t> is the color information. Is the hue red, yellow, blue?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Saturation</a:t>
            </a:r>
            <a:r>
              <a:rPr lang="en"/>
              <a:t> is how the pure the color is, or how much gray it has in it. A fully </a:t>
            </a:r>
            <a:r>
              <a:rPr lang="en"/>
              <a:t>desaturated</a:t>
            </a:r>
            <a:r>
              <a:rPr lang="en"/>
              <a:t> color would be gray, while a fully saturated color would have no gray in it.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/>
              <a:t>Brightness</a:t>
            </a:r>
            <a:r>
              <a:rPr lang="en"/>
              <a:t> is how dark or light a color is.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Color gamut</a:t>
            </a:r>
            <a:endParaRPr/>
          </a:p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311700" y="1468825"/>
            <a:ext cx="52545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Color gamut refers to the range of colors that can be shown in a color model or in an output device like a monitor.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RGB color, for example, has a wider color gamut than CMYK. This means more colors can be represented in the RGB model than in the CMYK model. </a:t>
            </a:r>
            <a:endParaRPr/>
          </a:p>
        </p:txBody>
      </p:sp>
      <p:pic>
        <p:nvPicPr>
          <p:cNvPr descr="srgb_gamut.png" id="101" name="Google Shape;10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18600" y="877400"/>
            <a:ext cx="3273000" cy="3617208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9"/>
          <p:cNvSpPr txBox="1"/>
          <p:nvPr/>
        </p:nvSpPr>
        <p:spPr>
          <a:xfrm>
            <a:off x="6022275" y="4494600"/>
            <a:ext cx="2463000" cy="3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srgb color gamut</a:t>
            </a:r>
            <a:endParaRPr sz="1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Tints</a:t>
            </a:r>
            <a:endParaRPr/>
          </a:p>
        </p:txBody>
      </p:sp>
      <p:sp>
        <p:nvSpPr>
          <p:cNvPr id="108" name="Google Shape;108;p20"/>
          <p:cNvSpPr txBox="1"/>
          <p:nvPr>
            <p:ph idx="1" type="body"/>
          </p:nvPr>
        </p:nvSpPr>
        <p:spPr>
          <a:xfrm>
            <a:off x="311700" y="1468825"/>
            <a:ext cx="8520600" cy="10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A tint is a variation of a hue that is created by adding white.</a:t>
            </a:r>
            <a:endParaRPr/>
          </a:p>
        </p:txBody>
      </p:sp>
      <p:pic>
        <p:nvPicPr>
          <p:cNvPr descr="tint-01.png" id="109" name="Google Shape;10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14775" y="2536525"/>
            <a:ext cx="4314825" cy="7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Shades</a:t>
            </a:r>
            <a:endParaRPr/>
          </a:p>
        </p:txBody>
      </p:sp>
      <p:sp>
        <p:nvSpPr>
          <p:cNvPr id="115" name="Google Shape;115;p2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A shade is a variation of a hue created by adding black.</a:t>
            </a:r>
            <a:endParaRPr/>
          </a:p>
        </p:txBody>
      </p:sp>
      <p:pic>
        <p:nvPicPr>
          <p:cNvPr descr="shade-01.png" id="116" name="Google Shape;11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14575" y="2440775"/>
            <a:ext cx="4314825" cy="7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