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45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4624"/>
  </p:normalViewPr>
  <p:slideViewPr>
    <p:cSldViewPr snapToGrid="0" snapToObjects="1">
      <p:cViewPr varScale="1">
        <p:scale>
          <a:sx n="81" d="100"/>
          <a:sy n="81" d="100"/>
        </p:scale>
        <p:origin x="19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9E94-FCC7-A84A-B27A-BE8030B0E08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C60F89E-606A-5045-B1EA-F2226BEE5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9E94-FCC7-A84A-B27A-BE8030B0E08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60F89E-606A-5045-B1EA-F2226BEE5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9E94-FCC7-A84A-B27A-BE8030B0E08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60F89E-606A-5045-B1EA-F2226BEE526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9E94-FCC7-A84A-B27A-BE8030B0E08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0F89E-606A-5045-B1EA-F2226BEE5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9E94-FCC7-A84A-B27A-BE8030B0E08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0F89E-606A-5045-B1EA-F2226BEE526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9E94-FCC7-A84A-B27A-BE8030B0E08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0F89E-606A-5045-B1EA-F2226BEE5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9E94-FCC7-A84A-B27A-BE8030B0E08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89E-606A-5045-B1EA-F2226BEE5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9E94-FCC7-A84A-B27A-BE8030B0E08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89E-606A-5045-B1EA-F2226BEE5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9E94-FCC7-A84A-B27A-BE8030B0E08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89E-606A-5045-B1EA-F2226BEE5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9E94-FCC7-A84A-B27A-BE8030B0E08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60F89E-606A-5045-B1EA-F2226BEE5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9E94-FCC7-A84A-B27A-BE8030B0E08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60F89E-606A-5045-B1EA-F2226BEE5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9E94-FCC7-A84A-B27A-BE8030B0E08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60F89E-606A-5045-B1EA-F2226BEE5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9E94-FCC7-A84A-B27A-BE8030B0E08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89E-606A-5045-B1EA-F2226BEE5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9E94-FCC7-A84A-B27A-BE8030B0E08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89E-606A-5045-B1EA-F2226BEE5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9E94-FCC7-A84A-B27A-BE8030B0E08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89E-606A-5045-B1EA-F2226BEE5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9E94-FCC7-A84A-B27A-BE8030B0E08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0F89E-606A-5045-B1EA-F2226BEE52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49E94-FCC7-A84A-B27A-BE8030B0E08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60F89E-606A-5045-B1EA-F2226BEE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5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57" r:id="rId12"/>
    <p:sldLayoutId id="2147484358" r:id="rId13"/>
    <p:sldLayoutId id="2147484359" r:id="rId14"/>
    <p:sldLayoutId id="2147484360" r:id="rId15"/>
    <p:sldLayoutId id="21474843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378373"/>
            <a:ext cx="10833118" cy="32319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Fusion</a:t>
            </a:r>
            <a:r>
              <a:rPr lang="en-US" sz="40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2700" dirty="0" smtClean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>is a rare  developmental anomaly of shape of tooth,  characterized by the union of two normally separated tooth germs, seen in both the primary and permanent dentition.</a:t>
            </a:r>
            <a:r>
              <a:rPr lang="en-US" dirty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ookman Old Style" charset="0"/>
                <a:ea typeface="Bookman Old Style" charset="0"/>
                <a:cs typeface="Bookman Old Style" charset="0"/>
              </a:rPr>
            </a:b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/>
            </a:r>
            <a:b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</a:b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822029"/>
            <a:ext cx="2871531" cy="3689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516" y="2822029"/>
            <a:ext cx="2822029" cy="3712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682" y="2822029"/>
            <a:ext cx="2790497" cy="371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5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ncbi.nlm.nih.gov/pmc/articles/instance/5075290/bin/CRID2016-8597872.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" y="3771900"/>
            <a:ext cx="69056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6040" y="346869"/>
            <a:ext cx="486629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12121"/>
                </a:solidFill>
                <a:latin typeface="Bookman Old Style" charset="0"/>
                <a:ea typeface="Bookman Old Style" charset="0"/>
                <a:cs typeface="Bookman Old Style" charset="0"/>
              </a:rPr>
              <a:t>C</a:t>
            </a:r>
            <a:r>
              <a:rPr lang="en-US" sz="3600" b="1" i="0" dirty="0" smtClean="0">
                <a:solidFill>
                  <a:srgbClr val="212121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oncrescence</a:t>
            </a:r>
            <a:r>
              <a:rPr lang="en-US" sz="2400" b="0" i="0" dirty="0" smtClean="0">
                <a:solidFill>
                  <a:srgbClr val="212121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2800" b="0" i="0" dirty="0" smtClean="0">
                <a:solidFill>
                  <a:srgbClr val="212121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is a form of twinning, formed by the confluence of cementum of two teeth at the root level. </a:t>
            </a:r>
            <a:endParaRPr lang="en-US" sz="28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087" y="4076700"/>
            <a:ext cx="3276600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087" y="1487716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7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069848" y="252248"/>
            <a:ext cx="10549338" cy="3366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00" b="1" dirty="0" err="1" smtClean="0">
                <a:latin typeface="Bookman Old Style" charset="0"/>
                <a:ea typeface="Bookman Old Style" charset="0"/>
                <a:cs typeface="Bookman Old Style" charset="0"/>
              </a:rPr>
              <a:t>Gemination</a:t>
            </a:r>
            <a:r>
              <a:rPr lang="en-US" sz="26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6000" dirty="0" smtClean="0">
                <a:latin typeface="Bookman Old Style" charset="0"/>
                <a:ea typeface="Bookman Old Style" charset="0"/>
                <a:cs typeface="Bookman Old Style" charset="0"/>
              </a:rPr>
              <a:t>is an attempt at division of single tooth germ by invagination, resulting in the formation of incomplete teeth. One structure with completely or incompletely separated crowns with single root and root canal.</a:t>
            </a:r>
          </a:p>
          <a:p>
            <a:r>
              <a:rPr lang="en-US" sz="6000" dirty="0" smtClean="0">
                <a:latin typeface="Bookman Old Style" charset="0"/>
                <a:ea typeface="Bookman Old Style" charset="0"/>
                <a:cs typeface="Bookman Old Style" charset="0"/>
              </a:rPr>
              <a:t>The tooth count remains normal when the anomalous tooth considered as one. </a:t>
            </a:r>
          </a:p>
          <a:p>
            <a:r>
              <a:rPr lang="en-US" sz="6000" dirty="0" smtClean="0">
                <a:latin typeface="Bookman Old Style" charset="0"/>
                <a:ea typeface="Bookman Old Style" charset="0"/>
                <a:cs typeface="Bookman Old Style" charset="0"/>
              </a:rPr>
              <a:t>Seen in both primary and permanent dentitions</a:t>
            </a:r>
          </a:p>
          <a:p>
            <a:r>
              <a:rPr lang="en-US" sz="6000" dirty="0" smtClean="0">
                <a:latin typeface="Bookman Old Style" charset="0"/>
                <a:ea typeface="Bookman Old Style" charset="0"/>
                <a:cs typeface="Bookman Old Style" charset="0"/>
              </a:rPr>
              <a:t>Incisors and canines are most commonly effected</a:t>
            </a:r>
          </a:p>
          <a:p>
            <a:r>
              <a:rPr lang="en-US" sz="6000" dirty="0" smtClean="0">
                <a:latin typeface="Bookman Old Style" charset="0"/>
                <a:ea typeface="Bookman Old Style" charset="0"/>
                <a:cs typeface="Bookman Old Style" charset="0"/>
              </a:rPr>
              <a:t>Teeth demonstrate a pronounced labial or lingual groove</a:t>
            </a:r>
          </a:p>
          <a:p>
            <a:pPr marL="0" indent="0" defTabSz="914400">
              <a:spcBef>
                <a:spcPts val="0"/>
              </a:spcBef>
              <a:buClrTx/>
              <a:buFontTx/>
              <a:buNone/>
            </a:pPr>
            <a:endParaRPr lang="en-US" sz="4400" dirty="0"/>
          </a:p>
        </p:txBody>
      </p:sp>
      <p:pic>
        <p:nvPicPr>
          <p:cNvPr id="7" name="Picture 4" descr="https://www.ncbi.nlm.nih.gov/pmc/articles/instance/5227125/bin/CRID2016-3759021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" y="3618251"/>
            <a:ext cx="4887310" cy="26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7863" y="6243145"/>
            <a:ext cx="6226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STIXGeneral-Regular" charset="0"/>
              </a:rPr>
              <a:t>G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STIXGeneral-Regular" charset="0"/>
              </a:rPr>
              <a:t>emination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STIXGeneral-Regular" charset="0"/>
              </a:rPr>
              <a:t> in a maxillary lateral incisor with two root canals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302" y="3506670"/>
            <a:ext cx="2508925" cy="31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1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age result for gemination vs fusion vs concrescence radi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4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6968" y="5102823"/>
            <a:ext cx="10373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Bookman Old Style" charset="0"/>
                <a:ea typeface="Bookman Old Style" charset="0"/>
                <a:cs typeface="Bookman Old Style" charset="0"/>
              </a:rPr>
              <a:t>Zakir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, Ali, et al. “Concrescence: Cone-Beam Computed Tomography Imaging Perspective.” </a:t>
            </a:r>
            <a:r>
              <a:rPr lang="en-US" i="1" dirty="0">
                <a:latin typeface="Bookman Old Style" charset="0"/>
                <a:ea typeface="Bookman Old Style" charset="0"/>
                <a:cs typeface="Bookman Old Style" charset="0"/>
              </a:rPr>
              <a:t>Case Reports in Dentistry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, </a:t>
            </a:r>
            <a:r>
              <a:rPr lang="en-US" dirty="0" err="1">
                <a:latin typeface="Bookman Old Style" charset="0"/>
                <a:ea typeface="Bookman Old Style" charset="0"/>
                <a:cs typeface="Bookman Old Style" charset="0"/>
              </a:rPr>
              <a:t>Hindawi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, 9 Oct. 2016, </a:t>
            </a:r>
            <a:r>
              <a:rPr lang="en-US" dirty="0" err="1">
                <a:latin typeface="Bookman Old Style" charset="0"/>
                <a:ea typeface="Bookman Old Style" charset="0"/>
                <a:cs typeface="Bookman Old Style" charset="0"/>
              </a:rPr>
              <a:t>www.hindawi.com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/journals/</a:t>
            </a:r>
            <a:r>
              <a:rPr lang="en-US" dirty="0" err="1">
                <a:latin typeface="Bookman Old Style" charset="0"/>
                <a:ea typeface="Bookman Old Style" charset="0"/>
                <a:cs typeface="Bookman Old Style" charset="0"/>
              </a:rPr>
              <a:t>crid</a:t>
            </a:r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/2016/8597872/.</a:t>
            </a:r>
          </a:p>
        </p:txBody>
      </p:sp>
      <p:sp>
        <p:nvSpPr>
          <p:cNvPr id="5" name="Rectangle 4"/>
          <p:cNvSpPr/>
          <p:nvPr/>
        </p:nvSpPr>
        <p:spPr>
          <a:xfrm>
            <a:off x="654266" y="4337722"/>
            <a:ext cx="10231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Romano, et al. “Geminated Maxillary Lateral Incisor with Two Root Canals.” </a:t>
            </a:r>
            <a:r>
              <a:rPr lang="en-US" b="0" i="1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Case Reports in Dentistry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,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Hindawi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, 29 Dec. 2016,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www.hindawi.com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/journals/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crid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/2016/3759021/.</a:t>
            </a: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266" y="3295622"/>
            <a:ext cx="1001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Oshina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, Masahito, et al. “Radiological Fusion Criteria of Postoperative Anterior Cervical Discectomy and Fusion: A Systematic Review.” </a:t>
            </a:r>
            <a:r>
              <a:rPr lang="en-US" b="0" i="1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Global Spine Journal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, SAGE Publications, Oct. 2018,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www.ncbi.nlm.nih.gov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/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pmc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/articles/PMC6232720/.</a:t>
            </a: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968" y="2262559"/>
            <a:ext cx="97430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Mahendra</a:t>
            </a:r>
            <a:r>
              <a:rPr lang="en-US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, et al. “Complete Bilateral </a:t>
            </a:r>
            <a:r>
              <a:rPr lang="en-US" dirty="0" err="1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Gemination</a:t>
            </a:r>
            <a:r>
              <a:rPr lang="en-US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 of Maxillary Incisors with Separate Root Canals.” </a:t>
            </a:r>
            <a:r>
              <a:rPr lang="en-US" i="1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Case Reports in Dentistry</a:t>
            </a:r>
            <a:r>
              <a:rPr lang="en-US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, </a:t>
            </a:r>
            <a:r>
              <a:rPr lang="en-US" dirty="0" err="1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Hindawi</a:t>
            </a:r>
            <a:r>
              <a:rPr lang="en-US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, 31 Aug. 2014, </a:t>
            </a:r>
            <a:r>
              <a:rPr lang="en-US" dirty="0" err="1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www.hindawi.com</a:t>
            </a:r>
            <a:r>
              <a:rPr lang="en-US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/journals/</a:t>
            </a:r>
            <a:r>
              <a:rPr lang="en-US" dirty="0" err="1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crid</a:t>
            </a:r>
            <a:r>
              <a:rPr lang="en-US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/2014/425343/.</a:t>
            </a:r>
          </a:p>
          <a:p>
            <a:r>
              <a:rPr lang="en-US" dirty="0" smtClean="0">
                <a:solidFill>
                  <a:srgbClr val="D78541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/>
            </a:r>
            <a:br>
              <a:rPr lang="en-US" dirty="0" smtClean="0">
                <a:solidFill>
                  <a:srgbClr val="D78541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</a:br>
            <a:endParaRPr lang="en-US" dirty="0">
              <a:solidFill>
                <a:srgbClr val="D78541"/>
              </a:solidFill>
              <a:effectLst/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968" y="1487816"/>
            <a:ext cx="9895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“Dental Scholar.” </a:t>
            </a:r>
            <a:r>
              <a:rPr lang="en-US" b="0" i="1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YouTube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, YouTube,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www.youtube.com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/channel/UC5PR9WRU8bY08qcdE6SAlfQ.</a:t>
            </a: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010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66</TotalTime>
  <Words>178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Bookman Old Style</vt:lpstr>
      <vt:lpstr>Century Gothic</vt:lpstr>
      <vt:lpstr>STIXGeneral-Regular</vt:lpstr>
      <vt:lpstr>Wingdings 3</vt:lpstr>
      <vt:lpstr>Arial</vt:lpstr>
      <vt:lpstr>Wisp</vt:lpstr>
      <vt:lpstr>            Fusion is a rare  developmental anomaly of shape of tooth,  characterized by the union of two normally separated tooth germs, seen in both the primary and permanent dentition.  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Fusion Fusion is a rare  developmental anomaly of shape of tooth,  characterized by the union of two normally separated tooth germs, seen in both the primary and permanent dentition.  </dc:title>
  <dc:creator>tatsianamaloila@outlook.com</dc:creator>
  <cp:lastModifiedBy>tatsianamaloila@outlook.com</cp:lastModifiedBy>
  <cp:revision>7</cp:revision>
  <dcterms:created xsi:type="dcterms:W3CDTF">2020-03-24T19:36:20Z</dcterms:created>
  <dcterms:modified xsi:type="dcterms:W3CDTF">2020-03-24T20:42:43Z</dcterms:modified>
</cp:coreProperties>
</file>