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bookmarkIdSeed="2">
  <p:sldMasterIdLst>
    <p:sldMasterId id="2147487625" r:id="rId1"/>
  </p:sldMasterIdLst>
  <p:notesMasterIdLst>
    <p:notesMasterId r:id="rId12"/>
  </p:notesMasterIdLst>
  <p:handoutMasterIdLst>
    <p:handoutMasterId r:id="rId13"/>
  </p:handoutMasterIdLst>
  <p:sldIdLst>
    <p:sldId id="520" r:id="rId2"/>
    <p:sldId id="552" r:id="rId3"/>
    <p:sldId id="566" r:id="rId4"/>
    <p:sldId id="524" r:id="rId5"/>
    <p:sldId id="531" r:id="rId6"/>
    <p:sldId id="563" r:id="rId7"/>
    <p:sldId id="553" r:id="rId8"/>
    <p:sldId id="576" r:id="rId9"/>
    <p:sldId id="575" r:id="rId10"/>
    <p:sldId id="540" r:id="rId11"/>
  </p:sldIdLst>
  <p:sldSz cx="9144000" cy="6858000" type="screen4x3"/>
  <p:notesSz cx="7010400" cy="9296400"/>
  <p:custDataLst>
    <p:tags r:id="rId15"/>
  </p:custDataLst>
  <p:defaultTextStyle>
    <a:defPPr>
      <a:defRPr lang="en-US"/>
    </a:defPPr>
    <a:lvl1pPr algn="l" rtl="0" fontAlgn="base">
      <a:spcBef>
        <a:spcPct val="0"/>
      </a:spcBef>
      <a:spcAft>
        <a:spcPct val="0"/>
      </a:spcAft>
      <a:defRPr sz="2400"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MS PGothic" pitchFamily="34" charset="-128"/>
        <a:cs typeface="+mn-cs"/>
      </a:defRPr>
    </a:lvl5pPr>
    <a:lvl6pPr marL="2286000" algn="l" defTabSz="914400" rtl="0" eaLnBrk="1" latinLnBrk="0" hangingPunct="1">
      <a:defRPr sz="2400" kern="1200">
        <a:solidFill>
          <a:schemeClr val="tx1"/>
        </a:solidFill>
        <a:latin typeface="Arial" pitchFamily="34" charset="0"/>
        <a:ea typeface="MS PGothic" pitchFamily="34" charset="-128"/>
        <a:cs typeface="+mn-cs"/>
      </a:defRPr>
    </a:lvl6pPr>
    <a:lvl7pPr marL="2743200" algn="l" defTabSz="914400" rtl="0" eaLnBrk="1" latinLnBrk="0" hangingPunct="1">
      <a:defRPr sz="2400" kern="1200">
        <a:solidFill>
          <a:schemeClr val="tx1"/>
        </a:solidFill>
        <a:latin typeface="Arial" pitchFamily="34" charset="0"/>
        <a:ea typeface="MS PGothic" pitchFamily="34" charset="-128"/>
        <a:cs typeface="+mn-cs"/>
      </a:defRPr>
    </a:lvl7pPr>
    <a:lvl8pPr marL="3200400" algn="l" defTabSz="914400" rtl="0" eaLnBrk="1" latinLnBrk="0" hangingPunct="1">
      <a:defRPr sz="2400" kern="1200">
        <a:solidFill>
          <a:schemeClr val="tx1"/>
        </a:solidFill>
        <a:latin typeface="Arial" pitchFamily="34" charset="0"/>
        <a:ea typeface="MS PGothic" pitchFamily="34" charset="-128"/>
        <a:cs typeface="+mn-cs"/>
      </a:defRPr>
    </a:lvl8pPr>
    <a:lvl9pPr marL="3657600" algn="l" defTabSz="914400" rtl="0" eaLnBrk="1" latinLnBrk="0" hangingPunct="1">
      <a:defRPr sz="2400" kern="1200">
        <a:solidFill>
          <a:schemeClr val="tx1"/>
        </a:solidFill>
        <a:latin typeface="Arial" pitchFamily="34" charset="0"/>
        <a:ea typeface="MS PGothic" pitchFamily="34"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guide id="3" orient="horz" pos="48">
          <p15:clr>
            <a:srgbClr val="A4A3A4"/>
          </p15:clr>
        </p15:guide>
      </p15:sldGuideLst>
    </p:ext>
    <p:ext uri="{2D200454-40CA-4A62-9FC3-DE9A4176ACB9}">
      <p15:notesGuideLst xmlns="" xmlns:p15="http://schemas.microsoft.com/office/powerpoint/2012/main">
        <p15:guide id="1" orient="horz" pos="2929">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F9C7EC"/>
    <a:srgbClr val="FF3300"/>
    <a:srgbClr val="666666"/>
    <a:srgbClr val="2994FF"/>
    <a:srgbClr val="74B230"/>
    <a:srgbClr val="FFB185"/>
    <a:srgbClr val="ADD6FF"/>
    <a:srgbClr val="00EA38"/>
    <a:srgbClr val="21FF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937" autoAdjust="0"/>
  </p:normalViewPr>
  <p:slideViewPr>
    <p:cSldViewPr>
      <p:cViewPr varScale="1">
        <p:scale>
          <a:sx n="22" d="100"/>
          <a:sy n="22" d="100"/>
        </p:scale>
        <p:origin x="-1712" y="-112"/>
      </p:cViewPr>
      <p:guideLst>
        <p:guide orient="horz" pos="2160"/>
        <p:guide orient="horz" pos="4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5" d="100"/>
        <a:sy n="85" d="100"/>
      </p:scale>
      <p:origin x="0" y="0"/>
    </p:cViewPr>
  </p:sorterViewPr>
  <p:notesViewPr>
    <p:cSldViewPr>
      <p:cViewPr varScale="1">
        <p:scale>
          <a:sx n="53" d="100"/>
          <a:sy n="53" d="100"/>
        </p:scale>
        <p:origin x="-2868" y="-90"/>
      </p:cViewPr>
      <p:guideLst>
        <p:guide orient="horz" pos="2929"/>
        <p:guide pos="2208"/>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handoutMaster" Target="handoutMasters/handoutMaster1.xml"/><Relationship Id="rId14" Type="http://schemas.openxmlformats.org/officeDocument/2006/relationships/printerSettings" Target="printerSettings/printerSettings1.bin"/><Relationship Id="rId15" Type="http://schemas.openxmlformats.org/officeDocument/2006/relationships/tags" Target="tags/tag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 Id="rId2" Type="http://schemas.microsoft.com/office/2011/relationships/chartStyle" Target="style1.xml"/><Relationship Id="rId3" Type="http://schemas.microsoft.com/office/2011/relationships/chartColorStyle" Target="colors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pieChart>
        <c:varyColors val="1"/>
        <c:ser>
          <c:idx val="0"/>
          <c:order val="0"/>
          <c:tx>
            <c:strRef>
              <c:f>Sheet1!$B$1</c:f>
              <c:strCache>
                <c:ptCount val="1"/>
                <c:pt idx="0">
                  <c:v>Dept of Education High Schools</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15:layout/>
              </c:ext>
            </c:extLst>
          </c:dLbls>
          <c:cat>
            <c:strRef>
              <c:f>Sheet1!$A$2:$A$4</c:f>
              <c:strCache>
                <c:ptCount val="3"/>
                <c:pt idx="0">
                  <c:v>High Schools that offer CTE</c:v>
                </c:pt>
                <c:pt idx="1">
                  <c:v>CTE High Schools</c:v>
                </c:pt>
                <c:pt idx="2">
                  <c:v>Non CTE High Schools</c:v>
                </c:pt>
              </c:strCache>
            </c:strRef>
          </c:cat>
          <c:val>
            <c:numRef>
              <c:f>Sheet1!$B$2:$B$4</c:f>
              <c:numCache>
                <c:formatCode>General</c:formatCode>
                <c:ptCount val="3"/>
                <c:pt idx="0">
                  <c:v>120.0</c:v>
                </c:pt>
                <c:pt idx="1">
                  <c:v>48.0</c:v>
                </c:pt>
                <c:pt idx="2">
                  <c:v>232.0</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1D9C63-2003-1444-B725-00FFC3511458}" type="doc">
      <dgm:prSet loTypeId="urn:microsoft.com/office/officeart/2005/8/layout/hList1" loCatId="" qsTypeId="urn:microsoft.com/office/officeart/2005/8/quickstyle/simple4" qsCatId="simple" csTypeId="urn:microsoft.com/office/officeart/2005/8/colors/accent0_3" csCatId="mainScheme" phldr="1"/>
      <dgm:spPr/>
      <dgm:t>
        <a:bodyPr/>
        <a:lstStyle/>
        <a:p>
          <a:endParaRPr lang="en-US"/>
        </a:p>
      </dgm:t>
    </dgm:pt>
    <dgm:pt modelId="{80AAA0EF-8820-D146-A993-B6D7FE1B840B}">
      <dgm:prSet phldrT="[Text]"/>
      <dgm:spPr>
        <a:solidFill>
          <a:schemeClr val="tx1">
            <a:lumMod val="75000"/>
            <a:alpha val="90000"/>
          </a:schemeClr>
        </a:solidFill>
        <a:ln>
          <a:noFill/>
        </a:ln>
      </dgm:spPr>
      <dgm:t>
        <a:bodyPr/>
        <a:lstStyle/>
        <a:p>
          <a:r>
            <a:rPr lang="en-US" b="1" dirty="0" smtClean="0"/>
            <a:t>HIGH QUALITY ACADEMICS</a:t>
          </a:r>
          <a:endParaRPr lang="en-US" b="1" dirty="0"/>
        </a:p>
      </dgm:t>
    </dgm:pt>
    <dgm:pt modelId="{0BB58182-53CC-F841-B075-E025DE10BBC0}" type="parTrans" cxnId="{3AF32970-500C-5349-B5B8-4F15C54999FC}">
      <dgm:prSet/>
      <dgm:spPr/>
      <dgm:t>
        <a:bodyPr/>
        <a:lstStyle/>
        <a:p>
          <a:endParaRPr lang="en-US"/>
        </a:p>
      </dgm:t>
    </dgm:pt>
    <dgm:pt modelId="{1F0E18E5-D5F2-2345-AB91-8F8EE2E11319}" type="sibTrans" cxnId="{3AF32970-500C-5349-B5B8-4F15C54999FC}">
      <dgm:prSet/>
      <dgm:spPr/>
      <dgm:t>
        <a:bodyPr/>
        <a:lstStyle/>
        <a:p>
          <a:endParaRPr lang="en-US"/>
        </a:p>
      </dgm:t>
    </dgm:pt>
    <dgm:pt modelId="{5D995F5B-7DE9-C145-8CEB-F9544D9DCC8A}">
      <dgm:prSet phldrT="[Text]"/>
      <dgm:spPr>
        <a:solidFill>
          <a:schemeClr val="tx1">
            <a:lumMod val="20000"/>
            <a:lumOff val="80000"/>
          </a:schemeClr>
        </a:solidFill>
      </dgm:spPr>
      <dgm:t>
        <a:bodyPr/>
        <a:lstStyle/>
        <a:p>
          <a:r>
            <a:rPr lang="en-US" dirty="0" smtClean="0">
              <a:solidFill>
                <a:srgbClr val="000000"/>
              </a:solidFill>
            </a:rPr>
            <a:t>Support schools in offering CTE programs with Common Core-aligned academically integrated curricula and rigorous pedagogy</a:t>
          </a:r>
          <a:endParaRPr lang="en-US" dirty="0">
            <a:solidFill>
              <a:srgbClr val="000000"/>
            </a:solidFill>
          </a:endParaRPr>
        </a:p>
      </dgm:t>
    </dgm:pt>
    <dgm:pt modelId="{33565E59-11C0-D447-9958-9F65FA19AD0F}" type="parTrans" cxnId="{C4DDC17C-1F9A-5B43-A47C-A87A1BE441C7}">
      <dgm:prSet/>
      <dgm:spPr/>
      <dgm:t>
        <a:bodyPr/>
        <a:lstStyle/>
        <a:p>
          <a:endParaRPr lang="en-US"/>
        </a:p>
      </dgm:t>
    </dgm:pt>
    <dgm:pt modelId="{44AD38B9-6762-A349-9680-36740D17F856}" type="sibTrans" cxnId="{C4DDC17C-1F9A-5B43-A47C-A87A1BE441C7}">
      <dgm:prSet/>
      <dgm:spPr/>
      <dgm:t>
        <a:bodyPr/>
        <a:lstStyle/>
        <a:p>
          <a:endParaRPr lang="en-US"/>
        </a:p>
      </dgm:t>
    </dgm:pt>
    <dgm:pt modelId="{0E12A073-ABCA-7640-AC00-6A9974E5E622}">
      <dgm:prSet phldrT="[Text]"/>
      <dgm:spPr>
        <a:solidFill>
          <a:schemeClr val="accent2"/>
        </a:solidFill>
        <a:ln>
          <a:noFill/>
        </a:ln>
      </dgm:spPr>
      <dgm:t>
        <a:bodyPr/>
        <a:lstStyle/>
        <a:p>
          <a:r>
            <a:rPr lang="en-US" b="1" dirty="0" smtClean="0"/>
            <a:t>WORK-BASED LEARNING</a:t>
          </a:r>
          <a:endParaRPr lang="en-US" b="1" dirty="0"/>
        </a:p>
      </dgm:t>
    </dgm:pt>
    <dgm:pt modelId="{1913F03B-CCF1-3D4D-B1B3-E3ADB5119FF9}" type="parTrans" cxnId="{3E1D90C6-5CC0-C74E-A893-A95272712FE3}">
      <dgm:prSet/>
      <dgm:spPr/>
      <dgm:t>
        <a:bodyPr/>
        <a:lstStyle/>
        <a:p>
          <a:endParaRPr lang="en-US"/>
        </a:p>
      </dgm:t>
    </dgm:pt>
    <dgm:pt modelId="{187B1E6E-C3EC-CF45-B653-E177C3521C23}" type="sibTrans" cxnId="{3E1D90C6-5CC0-C74E-A893-A95272712FE3}">
      <dgm:prSet/>
      <dgm:spPr/>
      <dgm:t>
        <a:bodyPr/>
        <a:lstStyle/>
        <a:p>
          <a:endParaRPr lang="en-US"/>
        </a:p>
      </dgm:t>
    </dgm:pt>
    <dgm:pt modelId="{86EA1AC9-79D1-5C49-89D6-2FA8FB70F863}">
      <dgm:prSet phldrT="[Text]"/>
      <dgm:spPr>
        <a:solidFill>
          <a:schemeClr val="accent2">
            <a:lumMod val="20000"/>
            <a:lumOff val="80000"/>
          </a:schemeClr>
        </a:solidFill>
      </dgm:spPr>
      <dgm:t>
        <a:bodyPr/>
        <a:lstStyle/>
        <a:p>
          <a:r>
            <a:rPr lang="en-US" dirty="0" smtClean="0">
              <a:solidFill>
                <a:schemeClr val="tx1"/>
              </a:solidFill>
            </a:rPr>
            <a:t>Support school efforts to offer a range of meaningful academic and real world experiences outside classroom</a:t>
          </a:r>
          <a:endParaRPr lang="en-US" dirty="0">
            <a:solidFill>
              <a:schemeClr val="tx1"/>
            </a:solidFill>
          </a:endParaRPr>
        </a:p>
      </dgm:t>
    </dgm:pt>
    <dgm:pt modelId="{00A1BB8F-1B2B-C745-BAB2-2F315C6A9727}" type="parTrans" cxnId="{423EEA5E-9C16-FD4C-832E-E8CABDFC9AAB}">
      <dgm:prSet/>
      <dgm:spPr/>
      <dgm:t>
        <a:bodyPr/>
        <a:lstStyle/>
        <a:p>
          <a:endParaRPr lang="en-US"/>
        </a:p>
      </dgm:t>
    </dgm:pt>
    <dgm:pt modelId="{BADD5EF7-01C9-194C-A5B9-3253034C1237}" type="sibTrans" cxnId="{423EEA5E-9C16-FD4C-832E-E8CABDFC9AAB}">
      <dgm:prSet/>
      <dgm:spPr/>
      <dgm:t>
        <a:bodyPr/>
        <a:lstStyle/>
        <a:p>
          <a:endParaRPr lang="en-US"/>
        </a:p>
      </dgm:t>
    </dgm:pt>
    <dgm:pt modelId="{A573FBD4-1BD2-A240-BE45-17262732026E}">
      <dgm:prSet phldrT="[Text]"/>
      <dgm:spPr>
        <a:ln>
          <a:noFill/>
        </a:ln>
      </dgm:spPr>
      <dgm:t>
        <a:bodyPr/>
        <a:lstStyle/>
        <a:p>
          <a:r>
            <a:rPr lang="en-US" b="1" dirty="0" smtClean="0"/>
            <a:t>INDUSTRY ENGAGEMENT</a:t>
          </a:r>
          <a:endParaRPr lang="en-US" b="1" dirty="0"/>
        </a:p>
      </dgm:t>
    </dgm:pt>
    <dgm:pt modelId="{B39F2960-FC72-9540-80A8-D1E900F6361C}" type="parTrans" cxnId="{B02600F9-AD48-B84A-A839-BF6E768F0C39}">
      <dgm:prSet/>
      <dgm:spPr/>
      <dgm:t>
        <a:bodyPr/>
        <a:lstStyle/>
        <a:p>
          <a:endParaRPr lang="en-US"/>
        </a:p>
      </dgm:t>
    </dgm:pt>
    <dgm:pt modelId="{1E174FCC-B0A6-5647-927F-6F4DA8558DF0}" type="sibTrans" cxnId="{B02600F9-AD48-B84A-A839-BF6E768F0C39}">
      <dgm:prSet/>
      <dgm:spPr/>
      <dgm:t>
        <a:bodyPr/>
        <a:lstStyle/>
        <a:p>
          <a:endParaRPr lang="en-US"/>
        </a:p>
      </dgm:t>
    </dgm:pt>
    <dgm:pt modelId="{CD42201B-9530-0246-B648-2BE68032D3B9}">
      <dgm:prSet phldrT="[Text]"/>
      <dgm:spPr>
        <a:solidFill>
          <a:schemeClr val="tx2">
            <a:lumMod val="20000"/>
            <a:lumOff val="80000"/>
          </a:schemeClr>
        </a:solidFill>
      </dgm:spPr>
      <dgm:t>
        <a:bodyPr/>
        <a:lstStyle/>
        <a:p>
          <a:r>
            <a:rPr lang="en-US" dirty="0" smtClean="0">
              <a:solidFill>
                <a:srgbClr val="666666"/>
              </a:solidFill>
            </a:rPr>
            <a:t>Support school efforts to form meaningful connections to industry partners</a:t>
          </a:r>
          <a:endParaRPr lang="en-US" dirty="0">
            <a:solidFill>
              <a:srgbClr val="666666"/>
            </a:solidFill>
          </a:endParaRPr>
        </a:p>
      </dgm:t>
    </dgm:pt>
    <dgm:pt modelId="{CFBCB04F-DC8B-3140-9F06-BBA3C48DC8CD}" type="parTrans" cxnId="{0786D00A-D77D-4E46-8365-423DB6C5AE95}">
      <dgm:prSet/>
      <dgm:spPr/>
      <dgm:t>
        <a:bodyPr/>
        <a:lstStyle/>
        <a:p>
          <a:endParaRPr lang="en-US"/>
        </a:p>
      </dgm:t>
    </dgm:pt>
    <dgm:pt modelId="{DB5910EF-6E1E-634D-ABA2-DA229FC93999}" type="sibTrans" cxnId="{0786D00A-D77D-4E46-8365-423DB6C5AE95}">
      <dgm:prSet/>
      <dgm:spPr/>
      <dgm:t>
        <a:bodyPr/>
        <a:lstStyle/>
        <a:p>
          <a:endParaRPr lang="en-US"/>
        </a:p>
      </dgm:t>
    </dgm:pt>
    <dgm:pt modelId="{4A171118-56B8-4F1C-8E81-2EDB5C47B7D9}">
      <dgm:prSet phldrT="[Text]"/>
      <dgm:spPr>
        <a:solidFill>
          <a:schemeClr val="accent5">
            <a:lumMod val="75000"/>
            <a:alpha val="90000"/>
          </a:schemeClr>
        </a:solidFill>
        <a:ln>
          <a:noFill/>
        </a:ln>
      </dgm:spPr>
      <dgm:t>
        <a:bodyPr/>
        <a:lstStyle/>
        <a:p>
          <a:r>
            <a:rPr lang="en-US" b="1" dirty="0" smtClean="0"/>
            <a:t>PROGRAM QUALITY</a:t>
          </a:r>
          <a:endParaRPr lang="en-US" b="1" dirty="0"/>
        </a:p>
      </dgm:t>
    </dgm:pt>
    <dgm:pt modelId="{9E0936A2-887D-4645-B1DF-21224B037FE1}" type="parTrans" cxnId="{A7970246-BE8D-41C2-AD31-BCD1CA3411B3}">
      <dgm:prSet/>
      <dgm:spPr/>
      <dgm:t>
        <a:bodyPr/>
        <a:lstStyle/>
        <a:p>
          <a:endParaRPr lang="en-US"/>
        </a:p>
      </dgm:t>
    </dgm:pt>
    <dgm:pt modelId="{B01806AE-3709-4B83-870D-1E0DDE00E2BA}" type="sibTrans" cxnId="{A7970246-BE8D-41C2-AD31-BCD1CA3411B3}">
      <dgm:prSet/>
      <dgm:spPr/>
      <dgm:t>
        <a:bodyPr/>
        <a:lstStyle/>
        <a:p>
          <a:endParaRPr lang="en-US"/>
        </a:p>
      </dgm:t>
    </dgm:pt>
    <dgm:pt modelId="{E39C052D-FE12-4704-988F-E38BBA0681AC}">
      <dgm:prSet phldrT="[Text]"/>
      <dgm:spPr>
        <a:solidFill>
          <a:schemeClr val="accent1">
            <a:lumMod val="20000"/>
            <a:lumOff val="80000"/>
          </a:schemeClr>
        </a:solidFill>
      </dgm:spPr>
      <dgm:t>
        <a:bodyPr/>
        <a:lstStyle/>
        <a:p>
          <a:r>
            <a:rPr lang="en-US" dirty="0" smtClean="0">
              <a:solidFill>
                <a:srgbClr val="666666"/>
              </a:solidFill>
            </a:rPr>
            <a:t>Support school efforts to offer NYSED program approved high-quality CTE programs</a:t>
          </a:r>
          <a:endParaRPr lang="en-US" dirty="0">
            <a:solidFill>
              <a:srgbClr val="666666"/>
            </a:solidFill>
          </a:endParaRPr>
        </a:p>
      </dgm:t>
    </dgm:pt>
    <dgm:pt modelId="{326E0581-6F65-46A5-A8BF-CC4F95AFEA45}" type="parTrans" cxnId="{C6BAEA64-FA00-4084-9EC7-BCC89FC62199}">
      <dgm:prSet/>
      <dgm:spPr/>
      <dgm:t>
        <a:bodyPr/>
        <a:lstStyle/>
        <a:p>
          <a:endParaRPr lang="en-US"/>
        </a:p>
      </dgm:t>
    </dgm:pt>
    <dgm:pt modelId="{7113667D-51AD-4AEB-944C-6BF9985D0970}" type="sibTrans" cxnId="{C6BAEA64-FA00-4084-9EC7-BCC89FC62199}">
      <dgm:prSet/>
      <dgm:spPr/>
      <dgm:t>
        <a:bodyPr/>
        <a:lstStyle/>
        <a:p>
          <a:endParaRPr lang="en-US"/>
        </a:p>
      </dgm:t>
    </dgm:pt>
    <dgm:pt modelId="{361A282F-B39C-402A-B0AE-11C511475E0F}">
      <dgm:prSet phldrT="[Text]"/>
      <dgm:spPr>
        <a:solidFill>
          <a:schemeClr val="accent1">
            <a:lumMod val="20000"/>
            <a:lumOff val="80000"/>
          </a:schemeClr>
        </a:solidFill>
      </dgm:spPr>
      <dgm:t>
        <a:bodyPr/>
        <a:lstStyle/>
        <a:p>
          <a:r>
            <a:rPr lang="en-US" dirty="0" smtClean="0">
              <a:solidFill>
                <a:srgbClr val="666666"/>
              </a:solidFill>
            </a:rPr>
            <a:t>Program  sequences are two to three years (Grades 10, 11, and 12)</a:t>
          </a:r>
          <a:endParaRPr lang="en-US" dirty="0">
            <a:solidFill>
              <a:srgbClr val="666666"/>
            </a:solidFill>
          </a:endParaRPr>
        </a:p>
      </dgm:t>
    </dgm:pt>
    <dgm:pt modelId="{493D27C1-9958-453B-87CB-80B6CA043F55}" type="parTrans" cxnId="{9404F1A1-C7F2-4901-BEB2-94E86A117CCC}">
      <dgm:prSet/>
      <dgm:spPr/>
      <dgm:t>
        <a:bodyPr/>
        <a:lstStyle/>
        <a:p>
          <a:endParaRPr lang="en-US"/>
        </a:p>
      </dgm:t>
    </dgm:pt>
    <dgm:pt modelId="{38FD2B8A-BAAB-4D87-ACE4-07C4AE1FC432}" type="sibTrans" cxnId="{9404F1A1-C7F2-4901-BEB2-94E86A117CCC}">
      <dgm:prSet/>
      <dgm:spPr/>
      <dgm:t>
        <a:bodyPr/>
        <a:lstStyle/>
        <a:p>
          <a:endParaRPr lang="en-US"/>
        </a:p>
      </dgm:t>
    </dgm:pt>
    <dgm:pt modelId="{923D0137-C089-A04F-ACD3-0F8B0DF7385A}" type="pres">
      <dgm:prSet presAssocID="{4C1D9C63-2003-1444-B725-00FFC3511458}" presName="Name0" presStyleCnt="0">
        <dgm:presLayoutVars>
          <dgm:dir/>
          <dgm:animLvl val="lvl"/>
          <dgm:resizeHandles val="exact"/>
        </dgm:presLayoutVars>
      </dgm:prSet>
      <dgm:spPr/>
      <dgm:t>
        <a:bodyPr/>
        <a:lstStyle/>
        <a:p>
          <a:endParaRPr lang="en-US"/>
        </a:p>
      </dgm:t>
    </dgm:pt>
    <dgm:pt modelId="{AD4FC9B9-0DC9-E94F-A939-4CC825D8570A}" type="pres">
      <dgm:prSet presAssocID="{80AAA0EF-8820-D146-A993-B6D7FE1B840B}" presName="composite" presStyleCnt="0"/>
      <dgm:spPr/>
    </dgm:pt>
    <dgm:pt modelId="{A8D61619-4BF8-0A44-B033-6039094F69E3}" type="pres">
      <dgm:prSet presAssocID="{80AAA0EF-8820-D146-A993-B6D7FE1B840B}" presName="parTx" presStyleLbl="alignNode1" presStyleIdx="0" presStyleCnt="4">
        <dgm:presLayoutVars>
          <dgm:chMax val="0"/>
          <dgm:chPref val="0"/>
          <dgm:bulletEnabled val="1"/>
        </dgm:presLayoutVars>
      </dgm:prSet>
      <dgm:spPr/>
      <dgm:t>
        <a:bodyPr/>
        <a:lstStyle/>
        <a:p>
          <a:endParaRPr lang="en-US"/>
        </a:p>
      </dgm:t>
    </dgm:pt>
    <dgm:pt modelId="{537D29E5-B290-6640-8497-8DDE70882E8B}" type="pres">
      <dgm:prSet presAssocID="{80AAA0EF-8820-D146-A993-B6D7FE1B840B}" presName="desTx" presStyleLbl="alignAccFollowNode1" presStyleIdx="0" presStyleCnt="4">
        <dgm:presLayoutVars>
          <dgm:bulletEnabled val="1"/>
        </dgm:presLayoutVars>
      </dgm:prSet>
      <dgm:spPr/>
      <dgm:t>
        <a:bodyPr/>
        <a:lstStyle/>
        <a:p>
          <a:endParaRPr lang="en-US"/>
        </a:p>
      </dgm:t>
    </dgm:pt>
    <dgm:pt modelId="{B0DE0C78-B05A-9B49-B8B3-79CBCF936D06}" type="pres">
      <dgm:prSet presAssocID="{1F0E18E5-D5F2-2345-AB91-8F8EE2E11319}" presName="space" presStyleCnt="0"/>
      <dgm:spPr/>
    </dgm:pt>
    <dgm:pt modelId="{A2FFF7BB-8C37-41B3-AE1F-370A45FFD69D}" type="pres">
      <dgm:prSet presAssocID="{4A171118-56B8-4F1C-8E81-2EDB5C47B7D9}" presName="composite" presStyleCnt="0"/>
      <dgm:spPr/>
    </dgm:pt>
    <dgm:pt modelId="{33BC0401-80A1-406E-A33F-DEABA510F0DB}" type="pres">
      <dgm:prSet presAssocID="{4A171118-56B8-4F1C-8E81-2EDB5C47B7D9}" presName="parTx" presStyleLbl="alignNode1" presStyleIdx="1" presStyleCnt="4">
        <dgm:presLayoutVars>
          <dgm:chMax val="0"/>
          <dgm:chPref val="0"/>
          <dgm:bulletEnabled val="1"/>
        </dgm:presLayoutVars>
      </dgm:prSet>
      <dgm:spPr/>
      <dgm:t>
        <a:bodyPr/>
        <a:lstStyle/>
        <a:p>
          <a:endParaRPr lang="en-US"/>
        </a:p>
      </dgm:t>
    </dgm:pt>
    <dgm:pt modelId="{30C57E2C-5E7E-427E-B887-58989A08CC00}" type="pres">
      <dgm:prSet presAssocID="{4A171118-56B8-4F1C-8E81-2EDB5C47B7D9}" presName="desTx" presStyleLbl="alignAccFollowNode1" presStyleIdx="1" presStyleCnt="4">
        <dgm:presLayoutVars>
          <dgm:bulletEnabled val="1"/>
        </dgm:presLayoutVars>
      </dgm:prSet>
      <dgm:spPr/>
      <dgm:t>
        <a:bodyPr/>
        <a:lstStyle/>
        <a:p>
          <a:endParaRPr lang="en-US"/>
        </a:p>
      </dgm:t>
    </dgm:pt>
    <dgm:pt modelId="{CE15681F-F85C-43C4-8EF9-79DE85533FB5}" type="pres">
      <dgm:prSet presAssocID="{B01806AE-3709-4B83-870D-1E0DDE00E2BA}" presName="space" presStyleCnt="0"/>
      <dgm:spPr/>
    </dgm:pt>
    <dgm:pt modelId="{346E83AE-D204-A744-A000-FC154DF20A37}" type="pres">
      <dgm:prSet presAssocID="{0E12A073-ABCA-7640-AC00-6A9974E5E622}" presName="composite" presStyleCnt="0"/>
      <dgm:spPr/>
    </dgm:pt>
    <dgm:pt modelId="{1A2854BD-7A5E-C943-9AAF-9A30960B3CD1}" type="pres">
      <dgm:prSet presAssocID="{0E12A073-ABCA-7640-AC00-6A9974E5E622}" presName="parTx" presStyleLbl="alignNode1" presStyleIdx="2" presStyleCnt="4">
        <dgm:presLayoutVars>
          <dgm:chMax val="0"/>
          <dgm:chPref val="0"/>
          <dgm:bulletEnabled val="1"/>
        </dgm:presLayoutVars>
      </dgm:prSet>
      <dgm:spPr/>
      <dgm:t>
        <a:bodyPr/>
        <a:lstStyle/>
        <a:p>
          <a:endParaRPr lang="en-US"/>
        </a:p>
      </dgm:t>
    </dgm:pt>
    <dgm:pt modelId="{48A8AD7B-AFD9-2344-9FA1-4056B87E59E2}" type="pres">
      <dgm:prSet presAssocID="{0E12A073-ABCA-7640-AC00-6A9974E5E622}" presName="desTx" presStyleLbl="alignAccFollowNode1" presStyleIdx="2" presStyleCnt="4">
        <dgm:presLayoutVars>
          <dgm:bulletEnabled val="1"/>
        </dgm:presLayoutVars>
      </dgm:prSet>
      <dgm:spPr/>
      <dgm:t>
        <a:bodyPr/>
        <a:lstStyle/>
        <a:p>
          <a:endParaRPr lang="en-US"/>
        </a:p>
      </dgm:t>
    </dgm:pt>
    <dgm:pt modelId="{C328E2D0-7DAD-BF41-98FE-868C489F1C0C}" type="pres">
      <dgm:prSet presAssocID="{187B1E6E-C3EC-CF45-B653-E177C3521C23}" presName="space" presStyleCnt="0"/>
      <dgm:spPr/>
    </dgm:pt>
    <dgm:pt modelId="{60585880-1B76-CC41-B940-AE5184DA590A}" type="pres">
      <dgm:prSet presAssocID="{A573FBD4-1BD2-A240-BE45-17262732026E}" presName="composite" presStyleCnt="0"/>
      <dgm:spPr/>
    </dgm:pt>
    <dgm:pt modelId="{1E452D7B-AE4B-8F43-A770-400E75FF3519}" type="pres">
      <dgm:prSet presAssocID="{A573FBD4-1BD2-A240-BE45-17262732026E}" presName="parTx" presStyleLbl="alignNode1" presStyleIdx="3" presStyleCnt="4">
        <dgm:presLayoutVars>
          <dgm:chMax val="0"/>
          <dgm:chPref val="0"/>
          <dgm:bulletEnabled val="1"/>
        </dgm:presLayoutVars>
      </dgm:prSet>
      <dgm:spPr/>
      <dgm:t>
        <a:bodyPr/>
        <a:lstStyle/>
        <a:p>
          <a:endParaRPr lang="en-US"/>
        </a:p>
      </dgm:t>
    </dgm:pt>
    <dgm:pt modelId="{5C032F18-E4CB-BF49-9213-9EAD24C72A85}" type="pres">
      <dgm:prSet presAssocID="{A573FBD4-1BD2-A240-BE45-17262732026E}" presName="desTx" presStyleLbl="alignAccFollowNode1" presStyleIdx="3" presStyleCnt="4">
        <dgm:presLayoutVars>
          <dgm:bulletEnabled val="1"/>
        </dgm:presLayoutVars>
      </dgm:prSet>
      <dgm:spPr/>
      <dgm:t>
        <a:bodyPr/>
        <a:lstStyle/>
        <a:p>
          <a:endParaRPr lang="en-US"/>
        </a:p>
      </dgm:t>
    </dgm:pt>
  </dgm:ptLst>
  <dgm:cxnLst>
    <dgm:cxn modelId="{C4DDC17C-1F9A-5B43-A47C-A87A1BE441C7}" srcId="{80AAA0EF-8820-D146-A993-B6D7FE1B840B}" destId="{5D995F5B-7DE9-C145-8CEB-F9544D9DCC8A}" srcOrd="0" destOrd="0" parTransId="{33565E59-11C0-D447-9958-9F65FA19AD0F}" sibTransId="{44AD38B9-6762-A349-9680-36740D17F856}"/>
    <dgm:cxn modelId="{A3FB52FA-EADC-4BF4-A030-918044D08A05}" type="presOf" srcId="{361A282F-B39C-402A-B0AE-11C511475E0F}" destId="{30C57E2C-5E7E-427E-B887-58989A08CC00}" srcOrd="0" destOrd="1" presId="urn:microsoft.com/office/officeart/2005/8/layout/hList1"/>
    <dgm:cxn modelId="{3E1D90C6-5CC0-C74E-A893-A95272712FE3}" srcId="{4C1D9C63-2003-1444-B725-00FFC3511458}" destId="{0E12A073-ABCA-7640-AC00-6A9974E5E622}" srcOrd="2" destOrd="0" parTransId="{1913F03B-CCF1-3D4D-B1B3-E3ADB5119FF9}" sibTransId="{187B1E6E-C3EC-CF45-B653-E177C3521C23}"/>
    <dgm:cxn modelId="{49461D96-AAA1-4FE0-BB98-27C930051DCC}" type="presOf" srcId="{86EA1AC9-79D1-5C49-89D6-2FA8FB70F863}" destId="{48A8AD7B-AFD9-2344-9FA1-4056B87E59E2}" srcOrd="0" destOrd="0" presId="urn:microsoft.com/office/officeart/2005/8/layout/hList1"/>
    <dgm:cxn modelId="{716ED85A-67F1-4EDF-AF46-2DD68B7327AD}" type="presOf" srcId="{5D995F5B-7DE9-C145-8CEB-F9544D9DCC8A}" destId="{537D29E5-B290-6640-8497-8DDE70882E8B}" srcOrd="0" destOrd="0" presId="urn:microsoft.com/office/officeart/2005/8/layout/hList1"/>
    <dgm:cxn modelId="{5BBEC29A-923A-4E1B-A066-98CA3F357E54}" type="presOf" srcId="{0E12A073-ABCA-7640-AC00-6A9974E5E622}" destId="{1A2854BD-7A5E-C943-9AAF-9A30960B3CD1}" srcOrd="0" destOrd="0" presId="urn:microsoft.com/office/officeart/2005/8/layout/hList1"/>
    <dgm:cxn modelId="{2B2C8008-99B1-4B95-AC51-C8DA8B76DCD5}" type="presOf" srcId="{4C1D9C63-2003-1444-B725-00FFC3511458}" destId="{923D0137-C089-A04F-ACD3-0F8B0DF7385A}" srcOrd="0" destOrd="0" presId="urn:microsoft.com/office/officeart/2005/8/layout/hList1"/>
    <dgm:cxn modelId="{4B5D2944-B24B-4511-A86C-8192C637F713}" type="presOf" srcId="{4A171118-56B8-4F1C-8E81-2EDB5C47B7D9}" destId="{33BC0401-80A1-406E-A33F-DEABA510F0DB}" srcOrd="0" destOrd="0" presId="urn:microsoft.com/office/officeart/2005/8/layout/hList1"/>
    <dgm:cxn modelId="{9404F1A1-C7F2-4901-BEB2-94E86A117CCC}" srcId="{4A171118-56B8-4F1C-8E81-2EDB5C47B7D9}" destId="{361A282F-B39C-402A-B0AE-11C511475E0F}" srcOrd="1" destOrd="0" parTransId="{493D27C1-9958-453B-87CB-80B6CA043F55}" sibTransId="{38FD2B8A-BAAB-4D87-ACE4-07C4AE1FC432}"/>
    <dgm:cxn modelId="{3AF32970-500C-5349-B5B8-4F15C54999FC}" srcId="{4C1D9C63-2003-1444-B725-00FFC3511458}" destId="{80AAA0EF-8820-D146-A993-B6D7FE1B840B}" srcOrd="0" destOrd="0" parTransId="{0BB58182-53CC-F841-B075-E025DE10BBC0}" sibTransId="{1F0E18E5-D5F2-2345-AB91-8F8EE2E11319}"/>
    <dgm:cxn modelId="{A7970246-BE8D-41C2-AD31-BCD1CA3411B3}" srcId="{4C1D9C63-2003-1444-B725-00FFC3511458}" destId="{4A171118-56B8-4F1C-8E81-2EDB5C47B7D9}" srcOrd="1" destOrd="0" parTransId="{9E0936A2-887D-4645-B1DF-21224B037FE1}" sibTransId="{B01806AE-3709-4B83-870D-1E0DDE00E2BA}"/>
    <dgm:cxn modelId="{B02600F9-AD48-B84A-A839-BF6E768F0C39}" srcId="{4C1D9C63-2003-1444-B725-00FFC3511458}" destId="{A573FBD4-1BD2-A240-BE45-17262732026E}" srcOrd="3" destOrd="0" parTransId="{B39F2960-FC72-9540-80A8-D1E900F6361C}" sibTransId="{1E174FCC-B0A6-5647-927F-6F4DA8558DF0}"/>
    <dgm:cxn modelId="{DB521044-1EDC-4985-97CC-56DFFE31C343}" type="presOf" srcId="{E39C052D-FE12-4704-988F-E38BBA0681AC}" destId="{30C57E2C-5E7E-427E-B887-58989A08CC00}" srcOrd="0" destOrd="0" presId="urn:microsoft.com/office/officeart/2005/8/layout/hList1"/>
    <dgm:cxn modelId="{0786D00A-D77D-4E46-8365-423DB6C5AE95}" srcId="{A573FBD4-1BD2-A240-BE45-17262732026E}" destId="{CD42201B-9530-0246-B648-2BE68032D3B9}" srcOrd="0" destOrd="0" parTransId="{CFBCB04F-DC8B-3140-9F06-BBA3C48DC8CD}" sibTransId="{DB5910EF-6E1E-634D-ABA2-DA229FC93999}"/>
    <dgm:cxn modelId="{1E532769-901A-4D6F-8520-9A7DC22D5FCF}" type="presOf" srcId="{80AAA0EF-8820-D146-A993-B6D7FE1B840B}" destId="{A8D61619-4BF8-0A44-B033-6039094F69E3}" srcOrd="0" destOrd="0" presId="urn:microsoft.com/office/officeart/2005/8/layout/hList1"/>
    <dgm:cxn modelId="{423EEA5E-9C16-FD4C-832E-E8CABDFC9AAB}" srcId="{0E12A073-ABCA-7640-AC00-6A9974E5E622}" destId="{86EA1AC9-79D1-5C49-89D6-2FA8FB70F863}" srcOrd="0" destOrd="0" parTransId="{00A1BB8F-1B2B-C745-BAB2-2F315C6A9727}" sibTransId="{BADD5EF7-01C9-194C-A5B9-3253034C1237}"/>
    <dgm:cxn modelId="{14FE9F66-97CD-4879-9894-E36E1653382F}" type="presOf" srcId="{A573FBD4-1BD2-A240-BE45-17262732026E}" destId="{1E452D7B-AE4B-8F43-A770-400E75FF3519}" srcOrd="0" destOrd="0" presId="urn:microsoft.com/office/officeart/2005/8/layout/hList1"/>
    <dgm:cxn modelId="{C6BAEA64-FA00-4084-9EC7-BCC89FC62199}" srcId="{4A171118-56B8-4F1C-8E81-2EDB5C47B7D9}" destId="{E39C052D-FE12-4704-988F-E38BBA0681AC}" srcOrd="0" destOrd="0" parTransId="{326E0581-6F65-46A5-A8BF-CC4F95AFEA45}" sibTransId="{7113667D-51AD-4AEB-944C-6BF9985D0970}"/>
    <dgm:cxn modelId="{1FB43338-CD2D-4068-897D-2137D9E1C93A}" type="presOf" srcId="{CD42201B-9530-0246-B648-2BE68032D3B9}" destId="{5C032F18-E4CB-BF49-9213-9EAD24C72A85}" srcOrd="0" destOrd="0" presId="urn:microsoft.com/office/officeart/2005/8/layout/hList1"/>
    <dgm:cxn modelId="{4D48D6D1-9182-49BF-A434-CFF6B9455E60}" type="presParOf" srcId="{923D0137-C089-A04F-ACD3-0F8B0DF7385A}" destId="{AD4FC9B9-0DC9-E94F-A939-4CC825D8570A}" srcOrd="0" destOrd="0" presId="urn:microsoft.com/office/officeart/2005/8/layout/hList1"/>
    <dgm:cxn modelId="{3F4946D3-B0A8-4C7B-8069-A2AFD28B9A36}" type="presParOf" srcId="{AD4FC9B9-0DC9-E94F-A939-4CC825D8570A}" destId="{A8D61619-4BF8-0A44-B033-6039094F69E3}" srcOrd="0" destOrd="0" presId="urn:microsoft.com/office/officeart/2005/8/layout/hList1"/>
    <dgm:cxn modelId="{DB366464-CD2B-4E89-B09D-24ECB5C1ADBC}" type="presParOf" srcId="{AD4FC9B9-0DC9-E94F-A939-4CC825D8570A}" destId="{537D29E5-B290-6640-8497-8DDE70882E8B}" srcOrd="1" destOrd="0" presId="urn:microsoft.com/office/officeart/2005/8/layout/hList1"/>
    <dgm:cxn modelId="{0995FD25-FFBD-476A-805F-ECA6F816A670}" type="presParOf" srcId="{923D0137-C089-A04F-ACD3-0F8B0DF7385A}" destId="{B0DE0C78-B05A-9B49-B8B3-79CBCF936D06}" srcOrd="1" destOrd="0" presId="urn:microsoft.com/office/officeart/2005/8/layout/hList1"/>
    <dgm:cxn modelId="{148F690C-1C06-4D37-9EDB-033CCED9B6C5}" type="presParOf" srcId="{923D0137-C089-A04F-ACD3-0F8B0DF7385A}" destId="{A2FFF7BB-8C37-41B3-AE1F-370A45FFD69D}" srcOrd="2" destOrd="0" presId="urn:microsoft.com/office/officeart/2005/8/layout/hList1"/>
    <dgm:cxn modelId="{E263753F-F542-42D3-A49E-8CE408DA0C32}" type="presParOf" srcId="{A2FFF7BB-8C37-41B3-AE1F-370A45FFD69D}" destId="{33BC0401-80A1-406E-A33F-DEABA510F0DB}" srcOrd="0" destOrd="0" presId="urn:microsoft.com/office/officeart/2005/8/layout/hList1"/>
    <dgm:cxn modelId="{E8F73F6C-040B-4F2F-ACA6-54A659AE9C61}" type="presParOf" srcId="{A2FFF7BB-8C37-41B3-AE1F-370A45FFD69D}" destId="{30C57E2C-5E7E-427E-B887-58989A08CC00}" srcOrd="1" destOrd="0" presId="urn:microsoft.com/office/officeart/2005/8/layout/hList1"/>
    <dgm:cxn modelId="{B2177EF2-5223-4E0B-91B7-68A56330708E}" type="presParOf" srcId="{923D0137-C089-A04F-ACD3-0F8B0DF7385A}" destId="{CE15681F-F85C-43C4-8EF9-79DE85533FB5}" srcOrd="3" destOrd="0" presId="urn:microsoft.com/office/officeart/2005/8/layout/hList1"/>
    <dgm:cxn modelId="{9A1D3D2E-5EDD-4C9D-8C05-E18E40D893F4}" type="presParOf" srcId="{923D0137-C089-A04F-ACD3-0F8B0DF7385A}" destId="{346E83AE-D204-A744-A000-FC154DF20A37}" srcOrd="4" destOrd="0" presId="urn:microsoft.com/office/officeart/2005/8/layout/hList1"/>
    <dgm:cxn modelId="{BD93CFD9-214C-415F-A424-08B5866A3345}" type="presParOf" srcId="{346E83AE-D204-A744-A000-FC154DF20A37}" destId="{1A2854BD-7A5E-C943-9AAF-9A30960B3CD1}" srcOrd="0" destOrd="0" presId="urn:microsoft.com/office/officeart/2005/8/layout/hList1"/>
    <dgm:cxn modelId="{76666120-1DD4-43D8-8623-C5307FBD8B3C}" type="presParOf" srcId="{346E83AE-D204-A744-A000-FC154DF20A37}" destId="{48A8AD7B-AFD9-2344-9FA1-4056B87E59E2}" srcOrd="1" destOrd="0" presId="urn:microsoft.com/office/officeart/2005/8/layout/hList1"/>
    <dgm:cxn modelId="{DDFE068E-C3B6-46EA-BEA7-81BD3CD515D6}" type="presParOf" srcId="{923D0137-C089-A04F-ACD3-0F8B0DF7385A}" destId="{C328E2D0-7DAD-BF41-98FE-868C489F1C0C}" srcOrd="5" destOrd="0" presId="urn:microsoft.com/office/officeart/2005/8/layout/hList1"/>
    <dgm:cxn modelId="{BA7A13B6-810E-412F-879F-B679A8893E99}" type="presParOf" srcId="{923D0137-C089-A04F-ACD3-0F8B0DF7385A}" destId="{60585880-1B76-CC41-B940-AE5184DA590A}" srcOrd="6" destOrd="0" presId="urn:microsoft.com/office/officeart/2005/8/layout/hList1"/>
    <dgm:cxn modelId="{057FAC09-189E-45B6-970F-C49AF17BDB17}" type="presParOf" srcId="{60585880-1B76-CC41-B940-AE5184DA590A}" destId="{1E452D7B-AE4B-8F43-A770-400E75FF3519}" srcOrd="0" destOrd="0" presId="urn:microsoft.com/office/officeart/2005/8/layout/hList1"/>
    <dgm:cxn modelId="{5F399473-0173-47AD-87A6-598428972D0E}" type="presParOf" srcId="{60585880-1B76-CC41-B940-AE5184DA590A}" destId="{5C032F18-E4CB-BF49-9213-9EAD24C72A8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D61619-4BF8-0A44-B033-6039094F69E3}">
      <dsp:nvSpPr>
        <dsp:cNvPr id="0" name=""/>
        <dsp:cNvSpPr/>
      </dsp:nvSpPr>
      <dsp:spPr>
        <a:xfrm>
          <a:off x="3266" y="446120"/>
          <a:ext cx="1963861" cy="681268"/>
        </a:xfrm>
        <a:prstGeom prst="rect">
          <a:avLst/>
        </a:prstGeom>
        <a:solidFill>
          <a:schemeClr val="tx1">
            <a:lumMod val="75000"/>
            <a:alpha val="90000"/>
          </a:schemeClr>
        </a:solidFill>
        <a:ln w="6350" cap="flat" cmpd="sng" algn="ctr">
          <a:no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b="1" kern="1200" dirty="0" smtClean="0"/>
            <a:t>HIGH QUALITY ACADEMICS</a:t>
          </a:r>
          <a:endParaRPr lang="en-US" sz="1900" b="1" kern="1200" dirty="0"/>
        </a:p>
      </dsp:txBody>
      <dsp:txXfrm>
        <a:off x="3266" y="446120"/>
        <a:ext cx="1963861" cy="681268"/>
      </dsp:txXfrm>
    </dsp:sp>
    <dsp:sp modelId="{537D29E5-B290-6640-8497-8DDE70882E8B}">
      <dsp:nvSpPr>
        <dsp:cNvPr id="0" name=""/>
        <dsp:cNvSpPr/>
      </dsp:nvSpPr>
      <dsp:spPr>
        <a:xfrm>
          <a:off x="3266" y="1127389"/>
          <a:ext cx="1963861" cy="3227090"/>
        </a:xfrm>
        <a:prstGeom prst="rect">
          <a:avLst/>
        </a:prstGeom>
        <a:solidFill>
          <a:schemeClr val="tx1">
            <a:lumMod val="20000"/>
            <a:lumOff val="8000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solidFill>
                <a:srgbClr val="000000"/>
              </a:solidFill>
            </a:rPr>
            <a:t>Support schools in offering CTE programs with Common Core-aligned academically integrated curricula and rigorous pedagogy</a:t>
          </a:r>
          <a:endParaRPr lang="en-US" sz="1900" kern="1200" dirty="0">
            <a:solidFill>
              <a:srgbClr val="000000"/>
            </a:solidFill>
          </a:endParaRPr>
        </a:p>
      </dsp:txBody>
      <dsp:txXfrm>
        <a:off x="3266" y="1127389"/>
        <a:ext cx="1963861" cy="3227090"/>
      </dsp:txXfrm>
    </dsp:sp>
    <dsp:sp modelId="{33BC0401-80A1-406E-A33F-DEABA510F0DB}">
      <dsp:nvSpPr>
        <dsp:cNvPr id="0" name=""/>
        <dsp:cNvSpPr/>
      </dsp:nvSpPr>
      <dsp:spPr>
        <a:xfrm>
          <a:off x="2242068" y="446120"/>
          <a:ext cx="1963861" cy="681268"/>
        </a:xfrm>
        <a:prstGeom prst="rect">
          <a:avLst/>
        </a:prstGeom>
        <a:solidFill>
          <a:schemeClr val="accent5">
            <a:lumMod val="75000"/>
            <a:alpha val="90000"/>
          </a:schemeClr>
        </a:solidFill>
        <a:ln w="6350" cap="flat" cmpd="sng" algn="ctr">
          <a:no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b="1" kern="1200" dirty="0" smtClean="0"/>
            <a:t>PROGRAM QUALITY</a:t>
          </a:r>
          <a:endParaRPr lang="en-US" sz="1900" b="1" kern="1200" dirty="0"/>
        </a:p>
      </dsp:txBody>
      <dsp:txXfrm>
        <a:off x="2242068" y="446120"/>
        <a:ext cx="1963861" cy="681268"/>
      </dsp:txXfrm>
    </dsp:sp>
    <dsp:sp modelId="{30C57E2C-5E7E-427E-B887-58989A08CC00}">
      <dsp:nvSpPr>
        <dsp:cNvPr id="0" name=""/>
        <dsp:cNvSpPr/>
      </dsp:nvSpPr>
      <dsp:spPr>
        <a:xfrm>
          <a:off x="2242068" y="1127389"/>
          <a:ext cx="1963861" cy="3227090"/>
        </a:xfrm>
        <a:prstGeom prst="rect">
          <a:avLst/>
        </a:prstGeom>
        <a:solidFill>
          <a:schemeClr val="accent1">
            <a:lumMod val="20000"/>
            <a:lumOff val="8000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solidFill>
                <a:srgbClr val="666666"/>
              </a:solidFill>
            </a:rPr>
            <a:t>Support school efforts to offer NYSED program approved high-quality CTE programs</a:t>
          </a:r>
          <a:endParaRPr lang="en-US" sz="1900" kern="1200" dirty="0">
            <a:solidFill>
              <a:srgbClr val="666666"/>
            </a:solidFill>
          </a:endParaRPr>
        </a:p>
        <a:p>
          <a:pPr marL="171450" lvl="1" indent="-171450" algn="l" defTabSz="844550">
            <a:lnSpc>
              <a:spcPct val="90000"/>
            </a:lnSpc>
            <a:spcBef>
              <a:spcPct val="0"/>
            </a:spcBef>
            <a:spcAft>
              <a:spcPct val="15000"/>
            </a:spcAft>
            <a:buChar char="••"/>
          </a:pPr>
          <a:r>
            <a:rPr lang="en-US" sz="1900" kern="1200" dirty="0" smtClean="0">
              <a:solidFill>
                <a:srgbClr val="666666"/>
              </a:solidFill>
            </a:rPr>
            <a:t>Program  sequences are two to three years (Grades 10, 11, and 12)</a:t>
          </a:r>
          <a:endParaRPr lang="en-US" sz="1900" kern="1200" dirty="0">
            <a:solidFill>
              <a:srgbClr val="666666"/>
            </a:solidFill>
          </a:endParaRPr>
        </a:p>
      </dsp:txBody>
      <dsp:txXfrm>
        <a:off x="2242068" y="1127389"/>
        <a:ext cx="1963861" cy="3227090"/>
      </dsp:txXfrm>
    </dsp:sp>
    <dsp:sp modelId="{1A2854BD-7A5E-C943-9AAF-9A30960B3CD1}">
      <dsp:nvSpPr>
        <dsp:cNvPr id="0" name=""/>
        <dsp:cNvSpPr/>
      </dsp:nvSpPr>
      <dsp:spPr>
        <a:xfrm>
          <a:off x="4480870" y="446120"/>
          <a:ext cx="1963861" cy="681268"/>
        </a:xfrm>
        <a:prstGeom prst="rect">
          <a:avLst/>
        </a:prstGeom>
        <a:solidFill>
          <a:schemeClr val="accent2"/>
        </a:solidFill>
        <a:ln w="6350" cap="flat" cmpd="sng" algn="ctr">
          <a:no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b="1" kern="1200" dirty="0" smtClean="0"/>
            <a:t>WORK-BASED LEARNING</a:t>
          </a:r>
          <a:endParaRPr lang="en-US" sz="1900" b="1" kern="1200" dirty="0"/>
        </a:p>
      </dsp:txBody>
      <dsp:txXfrm>
        <a:off x="4480870" y="446120"/>
        <a:ext cx="1963861" cy="681268"/>
      </dsp:txXfrm>
    </dsp:sp>
    <dsp:sp modelId="{48A8AD7B-AFD9-2344-9FA1-4056B87E59E2}">
      <dsp:nvSpPr>
        <dsp:cNvPr id="0" name=""/>
        <dsp:cNvSpPr/>
      </dsp:nvSpPr>
      <dsp:spPr>
        <a:xfrm>
          <a:off x="4480870" y="1127389"/>
          <a:ext cx="1963861" cy="3227090"/>
        </a:xfrm>
        <a:prstGeom prst="rect">
          <a:avLst/>
        </a:prstGeom>
        <a:solidFill>
          <a:schemeClr val="accent2">
            <a:lumMod val="20000"/>
            <a:lumOff val="8000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solidFill>
                <a:schemeClr val="tx1"/>
              </a:solidFill>
            </a:rPr>
            <a:t>Support school efforts to offer a range of meaningful academic and real world experiences outside classroom</a:t>
          </a:r>
          <a:endParaRPr lang="en-US" sz="1900" kern="1200" dirty="0">
            <a:solidFill>
              <a:schemeClr val="tx1"/>
            </a:solidFill>
          </a:endParaRPr>
        </a:p>
      </dsp:txBody>
      <dsp:txXfrm>
        <a:off x="4480870" y="1127389"/>
        <a:ext cx="1963861" cy="3227090"/>
      </dsp:txXfrm>
    </dsp:sp>
    <dsp:sp modelId="{1E452D7B-AE4B-8F43-A770-400E75FF3519}">
      <dsp:nvSpPr>
        <dsp:cNvPr id="0" name=""/>
        <dsp:cNvSpPr/>
      </dsp:nvSpPr>
      <dsp:spPr>
        <a:xfrm>
          <a:off x="6719672" y="446120"/>
          <a:ext cx="1963861" cy="681268"/>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no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b="1" kern="1200" dirty="0" smtClean="0"/>
            <a:t>INDUSTRY ENGAGEMENT</a:t>
          </a:r>
          <a:endParaRPr lang="en-US" sz="1900" b="1" kern="1200" dirty="0"/>
        </a:p>
      </dsp:txBody>
      <dsp:txXfrm>
        <a:off x="6719672" y="446120"/>
        <a:ext cx="1963861" cy="681268"/>
      </dsp:txXfrm>
    </dsp:sp>
    <dsp:sp modelId="{5C032F18-E4CB-BF49-9213-9EAD24C72A85}">
      <dsp:nvSpPr>
        <dsp:cNvPr id="0" name=""/>
        <dsp:cNvSpPr/>
      </dsp:nvSpPr>
      <dsp:spPr>
        <a:xfrm>
          <a:off x="6719672" y="1127389"/>
          <a:ext cx="1963861" cy="3227090"/>
        </a:xfrm>
        <a:prstGeom prst="rect">
          <a:avLst/>
        </a:prstGeom>
        <a:solidFill>
          <a:schemeClr val="tx2">
            <a:lumMod val="20000"/>
            <a:lumOff val="8000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solidFill>
                <a:srgbClr val="666666"/>
              </a:solidFill>
            </a:rPr>
            <a:t>Support school efforts to form meaningful connections to industry partners</a:t>
          </a:r>
          <a:endParaRPr lang="en-US" sz="1900" kern="1200" dirty="0">
            <a:solidFill>
              <a:srgbClr val="666666"/>
            </a:solidFill>
          </a:endParaRPr>
        </a:p>
      </dsp:txBody>
      <dsp:txXfrm>
        <a:off x="6719672" y="1127389"/>
        <a:ext cx="1963861" cy="322709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36463" cy="465620"/>
          </a:xfrm>
          <a:prstGeom prst="rect">
            <a:avLst/>
          </a:prstGeom>
        </p:spPr>
        <p:txBody>
          <a:bodyPr vert="horz" lIns="93031" tIns="46516" rIns="93031" bIns="46516" rtlCol="0"/>
          <a:lstStyle>
            <a:lvl1pPr algn="l">
              <a:defRPr sz="1200">
                <a:latin typeface="Arial" pitchFamily="34" charset="0"/>
                <a:ea typeface="ＭＳ Ｐゴシック" pitchFamily="34" charset="-128"/>
                <a:cs typeface="+mn-cs"/>
              </a:defRPr>
            </a:lvl1pPr>
          </a:lstStyle>
          <a:p>
            <a:pPr>
              <a:defRPr/>
            </a:pPr>
            <a:endParaRPr lang="en-US"/>
          </a:p>
        </p:txBody>
      </p:sp>
      <p:sp>
        <p:nvSpPr>
          <p:cNvPr id="3" name="Date Placeholder 2"/>
          <p:cNvSpPr>
            <a:spLocks noGrp="1"/>
          </p:cNvSpPr>
          <p:nvPr>
            <p:ph type="dt" sz="quarter" idx="1"/>
          </p:nvPr>
        </p:nvSpPr>
        <p:spPr>
          <a:xfrm>
            <a:off x="3972349" y="1"/>
            <a:ext cx="3036463" cy="465620"/>
          </a:xfrm>
          <a:prstGeom prst="rect">
            <a:avLst/>
          </a:prstGeom>
        </p:spPr>
        <p:txBody>
          <a:bodyPr vert="horz" wrap="square" lIns="93031" tIns="46516" rIns="93031" bIns="46516" numCol="1" anchor="t" anchorCtr="0" compatLnSpc="1">
            <a:prstTxWarp prst="textNoShape">
              <a:avLst/>
            </a:prstTxWarp>
          </a:bodyPr>
          <a:lstStyle>
            <a:lvl1pPr algn="r">
              <a:defRPr sz="1200" smtClean="0"/>
            </a:lvl1pPr>
          </a:lstStyle>
          <a:p>
            <a:pPr>
              <a:defRPr/>
            </a:pPr>
            <a:fld id="{16D21937-E48B-42B8-81CA-A045E2BA56E7}" type="datetimeFigureOut">
              <a:rPr lang="en-US" altLang="en-US"/>
              <a:pPr>
                <a:defRPr/>
              </a:pPr>
              <a:t>9/26/17</a:t>
            </a:fld>
            <a:endParaRPr lang="en-US" altLang="en-US"/>
          </a:p>
        </p:txBody>
      </p:sp>
      <p:sp>
        <p:nvSpPr>
          <p:cNvPr id="4" name="Footer Placeholder 3"/>
          <p:cNvSpPr>
            <a:spLocks noGrp="1"/>
          </p:cNvSpPr>
          <p:nvPr>
            <p:ph type="ftr" sz="quarter" idx="2"/>
          </p:nvPr>
        </p:nvSpPr>
        <p:spPr>
          <a:xfrm>
            <a:off x="2" y="8830781"/>
            <a:ext cx="3036463" cy="464020"/>
          </a:xfrm>
          <a:prstGeom prst="rect">
            <a:avLst/>
          </a:prstGeom>
        </p:spPr>
        <p:txBody>
          <a:bodyPr vert="horz" lIns="93031" tIns="46516" rIns="93031" bIns="46516" rtlCol="0" anchor="b"/>
          <a:lstStyle>
            <a:lvl1pPr algn="l">
              <a:defRPr sz="1200">
                <a:latin typeface="Arial" pitchFamily="34" charset="0"/>
                <a:ea typeface="ＭＳ Ｐゴシック" pitchFamily="34" charset="-128"/>
                <a:cs typeface="+mn-cs"/>
              </a:defRPr>
            </a:lvl1pPr>
          </a:lstStyle>
          <a:p>
            <a:pPr>
              <a:defRPr/>
            </a:pPr>
            <a:endParaRPr lang="en-US"/>
          </a:p>
        </p:txBody>
      </p:sp>
      <p:sp>
        <p:nvSpPr>
          <p:cNvPr id="5" name="Slide Number Placeholder 4"/>
          <p:cNvSpPr>
            <a:spLocks noGrp="1"/>
          </p:cNvSpPr>
          <p:nvPr>
            <p:ph type="sldNum" sz="quarter" idx="3"/>
          </p:nvPr>
        </p:nvSpPr>
        <p:spPr>
          <a:xfrm>
            <a:off x="3972349" y="8830781"/>
            <a:ext cx="3036463" cy="464020"/>
          </a:xfrm>
          <a:prstGeom prst="rect">
            <a:avLst/>
          </a:prstGeom>
        </p:spPr>
        <p:txBody>
          <a:bodyPr vert="horz" wrap="square" lIns="93031" tIns="46516" rIns="93031" bIns="46516" numCol="1" anchor="b" anchorCtr="0" compatLnSpc="1">
            <a:prstTxWarp prst="textNoShape">
              <a:avLst/>
            </a:prstTxWarp>
          </a:bodyPr>
          <a:lstStyle>
            <a:lvl1pPr algn="r">
              <a:defRPr sz="1200" smtClean="0"/>
            </a:lvl1pPr>
          </a:lstStyle>
          <a:p>
            <a:pPr>
              <a:defRPr/>
            </a:pPr>
            <a:fld id="{6C874B87-7233-4E52-8A70-BF9A18F6A1E6}" type="slidenum">
              <a:rPr lang="en-US" altLang="en-US"/>
              <a:pPr>
                <a:defRPr/>
              </a:pPr>
              <a:t>‹#›</a:t>
            </a:fld>
            <a:endParaRPr lang="en-US" altLang="en-US"/>
          </a:p>
        </p:txBody>
      </p:sp>
    </p:spTree>
    <p:extLst>
      <p:ext uri="{BB962C8B-B14F-4D97-AF65-F5344CB8AC3E}">
        <p14:creationId xmlns:p14="http://schemas.microsoft.com/office/powerpoint/2010/main" val="3091156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2" y="1"/>
            <a:ext cx="3036463" cy="465620"/>
          </a:xfrm>
          <a:prstGeom prst="rect">
            <a:avLst/>
          </a:prstGeom>
          <a:noFill/>
          <a:ln w="9525">
            <a:noFill/>
            <a:miter lim="800000"/>
            <a:headEnd/>
            <a:tailEnd/>
          </a:ln>
        </p:spPr>
        <p:txBody>
          <a:bodyPr vert="horz" wrap="square" lIns="93031" tIns="46516" rIns="93031" bIns="46516" numCol="1" anchor="t" anchorCtr="0" compatLnSpc="1">
            <a:prstTxWarp prst="textNoShape">
              <a:avLst/>
            </a:prstTxWarp>
          </a:bodyPr>
          <a:lstStyle>
            <a:lvl1pPr eaLnBrk="0" hangingPunct="0">
              <a:defRPr sz="1200">
                <a:latin typeface="Arial" charset="0"/>
                <a:ea typeface="ＭＳ Ｐゴシック" pitchFamily="1" charset="-128"/>
                <a:cs typeface="+mn-cs"/>
              </a:defRPr>
            </a:lvl1pPr>
          </a:lstStyle>
          <a:p>
            <a:pPr>
              <a:defRPr/>
            </a:pPr>
            <a:endParaRPr lang="en-US"/>
          </a:p>
        </p:txBody>
      </p:sp>
      <p:sp>
        <p:nvSpPr>
          <p:cNvPr id="9219" name="Rectangle 3"/>
          <p:cNvSpPr>
            <a:spLocks noGrp="1" noChangeArrowheads="1"/>
          </p:cNvSpPr>
          <p:nvPr>
            <p:ph type="dt" idx="1"/>
          </p:nvPr>
        </p:nvSpPr>
        <p:spPr bwMode="auto">
          <a:xfrm>
            <a:off x="3973938" y="1"/>
            <a:ext cx="3036462" cy="465620"/>
          </a:xfrm>
          <a:prstGeom prst="rect">
            <a:avLst/>
          </a:prstGeom>
          <a:noFill/>
          <a:ln w="9525">
            <a:noFill/>
            <a:miter lim="800000"/>
            <a:headEnd/>
            <a:tailEnd/>
          </a:ln>
        </p:spPr>
        <p:txBody>
          <a:bodyPr vert="horz" wrap="square" lIns="93031" tIns="46516" rIns="93031" bIns="46516" numCol="1" anchor="t" anchorCtr="0" compatLnSpc="1">
            <a:prstTxWarp prst="textNoShape">
              <a:avLst/>
            </a:prstTxWarp>
          </a:bodyPr>
          <a:lstStyle>
            <a:lvl1pPr algn="r" eaLnBrk="0" hangingPunct="0">
              <a:defRPr sz="1200">
                <a:latin typeface="Arial" charset="0"/>
                <a:ea typeface="ＭＳ Ｐゴシック" pitchFamily="1" charset="-128"/>
                <a:cs typeface="+mn-cs"/>
              </a:defRPr>
            </a:lvl1pPr>
          </a:lstStyle>
          <a:p>
            <a:pPr>
              <a:defRPr/>
            </a:pPr>
            <a:endParaRPr lang="en-US"/>
          </a:p>
        </p:txBody>
      </p:sp>
      <p:sp>
        <p:nvSpPr>
          <p:cNvPr id="25604"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p:cNvSpPr>
            <a:spLocks noGrp="1" noChangeArrowheads="1"/>
          </p:cNvSpPr>
          <p:nvPr>
            <p:ph type="body" sz="quarter" idx="3"/>
          </p:nvPr>
        </p:nvSpPr>
        <p:spPr bwMode="auto">
          <a:xfrm>
            <a:off x="934298" y="4416190"/>
            <a:ext cx="5141807" cy="4180981"/>
          </a:xfrm>
          <a:prstGeom prst="rect">
            <a:avLst/>
          </a:prstGeom>
          <a:noFill/>
          <a:ln w="9525">
            <a:noFill/>
            <a:miter lim="800000"/>
            <a:headEnd/>
            <a:tailEnd/>
          </a:ln>
        </p:spPr>
        <p:txBody>
          <a:bodyPr vert="horz" wrap="square" lIns="93031" tIns="46516" rIns="93031" bIns="46516"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9222" name="Rectangle 6"/>
          <p:cNvSpPr>
            <a:spLocks noGrp="1" noChangeArrowheads="1"/>
          </p:cNvSpPr>
          <p:nvPr>
            <p:ph type="ftr" sz="quarter" idx="4"/>
          </p:nvPr>
        </p:nvSpPr>
        <p:spPr bwMode="auto">
          <a:xfrm>
            <a:off x="2" y="8830781"/>
            <a:ext cx="3036463" cy="465619"/>
          </a:xfrm>
          <a:prstGeom prst="rect">
            <a:avLst/>
          </a:prstGeom>
          <a:noFill/>
          <a:ln w="9525">
            <a:noFill/>
            <a:miter lim="800000"/>
            <a:headEnd/>
            <a:tailEnd/>
          </a:ln>
        </p:spPr>
        <p:txBody>
          <a:bodyPr vert="horz" wrap="square" lIns="93031" tIns="46516" rIns="93031" bIns="46516" numCol="1" anchor="b" anchorCtr="0" compatLnSpc="1">
            <a:prstTxWarp prst="textNoShape">
              <a:avLst/>
            </a:prstTxWarp>
          </a:bodyPr>
          <a:lstStyle>
            <a:lvl1pPr eaLnBrk="0" hangingPunct="0">
              <a:defRPr sz="1200">
                <a:latin typeface="Arial" charset="0"/>
                <a:ea typeface="ＭＳ Ｐゴシック" pitchFamily="1" charset="-128"/>
                <a:cs typeface="+mn-cs"/>
              </a:defRPr>
            </a:lvl1pPr>
          </a:lstStyle>
          <a:p>
            <a:pPr>
              <a:defRPr/>
            </a:pPr>
            <a:endParaRPr lang="en-US"/>
          </a:p>
        </p:txBody>
      </p:sp>
      <p:sp>
        <p:nvSpPr>
          <p:cNvPr id="9223" name="Rectangle 7"/>
          <p:cNvSpPr>
            <a:spLocks noGrp="1" noChangeArrowheads="1"/>
          </p:cNvSpPr>
          <p:nvPr>
            <p:ph type="sldNum" sz="quarter" idx="5"/>
          </p:nvPr>
        </p:nvSpPr>
        <p:spPr bwMode="auto">
          <a:xfrm>
            <a:off x="3973938" y="8830781"/>
            <a:ext cx="3036462" cy="465619"/>
          </a:xfrm>
          <a:prstGeom prst="rect">
            <a:avLst/>
          </a:prstGeom>
          <a:noFill/>
          <a:ln w="9525">
            <a:noFill/>
            <a:miter lim="800000"/>
            <a:headEnd/>
            <a:tailEnd/>
          </a:ln>
        </p:spPr>
        <p:txBody>
          <a:bodyPr vert="horz" wrap="square" lIns="93031" tIns="46516" rIns="93031" bIns="46516" numCol="1" anchor="b" anchorCtr="0" compatLnSpc="1">
            <a:prstTxWarp prst="textNoShape">
              <a:avLst/>
            </a:prstTxWarp>
          </a:bodyPr>
          <a:lstStyle>
            <a:lvl1pPr algn="r" eaLnBrk="0" hangingPunct="0">
              <a:defRPr sz="1200" smtClean="0"/>
            </a:lvl1pPr>
          </a:lstStyle>
          <a:p>
            <a:pPr>
              <a:defRPr/>
            </a:pPr>
            <a:fld id="{DDD7A38E-399C-42AC-9D98-9473DEC08321}" type="slidenum">
              <a:rPr lang="en-US" altLang="en-US"/>
              <a:pPr>
                <a:defRPr/>
              </a:pPr>
              <a:t>‹#›</a:t>
            </a:fld>
            <a:endParaRPr lang="en-US" altLang="en-US"/>
          </a:p>
        </p:txBody>
      </p:sp>
    </p:spTree>
    <p:extLst>
      <p:ext uri="{BB962C8B-B14F-4D97-AF65-F5344CB8AC3E}">
        <p14:creationId xmlns:p14="http://schemas.microsoft.com/office/powerpoint/2010/main" val="18032353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MS PGothic"/>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S PGothic"/>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S PGothic"/>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S PGothic"/>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S PGothic"/>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Presenter introduces themselves</a:t>
            </a:r>
            <a:r>
              <a:rPr lang="en-US" baseline="0" dirty="0" smtClean="0"/>
              <a:t> and  starts out with a question:</a:t>
            </a:r>
          </a:p>
          <a:p>
            <a:r>
              <a:rPr lang="en-US" baseline="0" dirty="0" smtClean="0"/>
              <a:t>How many in the audience held a job as a teenager? How many of feel like if the job was related to learning in school and vice versa, you </a:t>
            </a:r>
            <a:r>
              <a:rPr lang="en-US" baseline="0" dirty="0" err="1" smtClean="0"/>
              <a:t>wouldve</a:t>
            </a:r>
            <a:r>
              <a:rPr lang="en-US" baseline="0" dirty="0" smtClean="0"/>
              <a:t> stayed more engaged? How many of you want to your students to enroll and graduate college with entry into good paying jobs? CTE is your answer to all of the above- winning strategy for college and career success </a:t>
            </a:r>
            <a:endParaRPr lang="en-US" dirty="0"/>
          </a:p>
        </p:txBody>
      </p:sp>
      <p:sp>
        <p:nvSpPr>
          <p:cNvPr id="4" name="Slide Number Placeholder 3"/>
          <p:cNvSpPr>
            <a:spLocks noGrp="1"/>
          </p:cNvSpPr>
          <p:nvPr>
            <p:ph type="sldNum" sz="quarter" idx="10"/>
          </p:nvPr>
        </p:nvSpPr>
        <p:spPr/>
        <p:txBody>
          <a:bodyPr/>
          <a:lstStyle/>
          <a:p>
            <a:fld id="{CD00F247-5991-4D02-BDBE-DC80DB9D8050}" type="slidenum">
              <a:rPr lang="en-US" smtClean="0"/>
              <a:pPr/>
              <a:t>1</a:t>
            </a:fld>
            <a:endParaRPr lang="en-US"/>
          </a:p>
        </p:txBody>
      </p:sp>
    </p:spTree>
    <p:extLst>
      <p:ext uri="{BB962C8B-B14F-4D97-AF65-F5344CB8AC3E}">
        <p14:creationId xmlns:p14="http://schemas.microsoft.com/office/powerpoint/2010/main" val="2813959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1179513" y="693738"/>
            <a:ext cx="4651375" cy="3487737"/>
          </a:xfrm>
          <a:ln/>
        </p:spPr>
      </p:sp>
      <p:sp>
        <p:nvSpPr>
          <p:cNvPr id="27651" name="Notes Placeholder 2"/>
          <p:cNvSpPr>
            <a:spLocks noGrp="1"/>
          </p:cNvSpPr>
          <p:nvPr>
            <p:ph type="body" idx="1"/>
          </p:nvPr>
        </p:nvSpPr>
        <p:spPr>
          <a:xfrm>
            <a:off x="700723" y="4416191"/>
            <a:ext cx="5608957" cy="41841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09" tIns="46154" rIns="92309" bIns="46154"/>
          <a:lstStyle/>
          <a:p>
            <a:pPr eaLnBrk="1" hangingPunct="1">
              <a:spcBef>
                <a:spcPct val="0"/>
              </a:spcBef>
            </a:pPr>
            <a:r>
              <a:rPr lang="en-US" altLang="en-US" dirty="0" smtClean="0">
                <a:latin typeface="Arial" pitchFamily="34" charset="0"/>
              </a:rPr>
              <a:t>Secret sauce to these successful</a:t>
            </a:r>
            <a:r>
              <a:rPr lang="en-US" altLang="en-US" baseline="0" dirty="0" smtClean="0">
                <a:latin typeface="Arial" pitchFamily="34" charset="0"/>
              </a:rPr>
              <a:t> outcomes= core building blocks to CTE </a:t>
            </a:r>
            <a:endParaRPr lang="en-US" altLang="en-US" dirty="0" smtClean="0">
              <a:latin typeface="Arial" pitchFamily="34" charset="0"/>
            </a:endParaRPr>
          </a:p>
        </p:txBody>
      </p:sp>
      <p:sp>
        <p:nvSpPr>
          <p:cNvPr id="27652" name="Slide Number Placeholder 3"/>
          <p:cNvSpPr txBox="1">
            <a:spLocks noGrp="1"/>
          </p:cNvSpPr>
          <p:nvPr/>
        </p:nvSpPr>
        <p:spPr bwMode="auto">
          <a:xfrm>
            <a:off x="3970761" y="8829181"/>
            <a:ext cx="3038052" cy="465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09" tIns="46154" rIns="92309" bIns="46154" anchor="b"/>
          <a:lstStyle>
            <a:lvl1pPr defTabSz="911225" eaLnBrk="0" hangingPunct="0">
              <a:spcBef>
                <a:spcPct val="30000"/>
              </a:spcBef>
              <a:defRPr sz="1200">
                <a:solidFill>
                  <a:schemeClr val="tx1"/>
                </a:solidFill>
                <a:latin typeface="Arial" pitchFamily="34" charset="0"/>
                <a:ea typeface="MS PGothic" pitchFamily="34" charset="-128"/>
              </a:defRPr>
            </a:lvl1pPr>
            <a:lvl2pPr marL="742950" indent="-285750" defTabSz="911225" eaLnBrk="0" hangingPunct="0">
              <a:spcBef>
                <a:spcPct val="30000"/>
              </a:spcBef>
              <a:defRPr sz="1200">
                <a:solidFill>
                  <a:schemeClr val="tx1"/>
                </a:solidFill>
                <a:latin typeface="Arial" pitchFamily="34" charset="0"/>
                <a:ea typeface="MS PGothic" pitchFamily="34" charset="-128"/>
              </a:defRPr>
            </a:lvl2pPr>
            <a:lvl3pPr marL="1143000" indent="-228600" defTabSz="911225" eaLnBrk="0" hangingPunct="0">
              <a:spcBef>
                <a:spcPct val="30000"/>
              </a:spcBef>
              <a:defRPr sz="1200">
                <a:solidFill>
                  <a:schemeClr val="tx1"/>
                </a:solidFill>
                <a:latin typeface="Arial" pitchFamily="34" charset="0"/>
                <a:ea typeface="MS PGothic" pitchFamily="34" charset="-128"/>
              </a:defRPr>
            </a:lvl3pPr>
            <a:lvl4pPr marL="1600200" indent="-228600" defTabSz="911225" eaLnBrk="0" hangingPunct="0">
              <a:spcBef>
                <a:spcPct val="30000"/>
              </a:spcBef>
              <a:defRPr sz="1200">
                <a:solidFill>
                  <a:schemeClr val="tx1"/>
                </a:solidFill>
                <a:latin typeface="Arial" pitchFamily="34" charset="0"/>
                <a:ea typeface="MS PGothic" pitchFamily="34" charset="-128"/>
              </a:defRPr>
            </a:lvl4pPr>
            <a:lvl5pPr marL="2057400" indent="-228600" defTabSz="911225" eaLnBrk="0" hangingPunct="0">
              <a:spcBef>
                <a:spcPct val="30000"/>
              </a:spcBef>
              <a:defRPr sz="1200">
                <a:solidFill>
                  <a:schemeClr val="tx1"/>
                </a:solidFill>
                <a:latin typeface="Arial" pitchFamily="34" charset="0"/>
                <a:ea typeface="MS PGothic" pitchFamily="34" charset="-128"/>
              </a:defRPr>
            </a:lvl5pPr>
            <a:lvl6pPr marL="2514600" indent="-228600" defTabSz="911225"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defTabSz="911225"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defTabSz="911225"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defTabSz="911225"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algn="r" eaLnBrk="1" hangingPunct="1">
              <a:spcBef>
                <a:spcPct val="0"/>
              </a:spcBef>
            </a:pPr>
            <a:fld id="{C6B658D0-80F3-4FA4-9C7C-DC12428E31B5}" type="slidenum">
              <a:rPr lang="en-US" altLang="en-US" b="1">
                <a:solidFill>
                  <a:srgbClr val="000000"/>
                </a:solidFill>
                <a:latin typeface="Calibri" pitchFamily="34" charset="0"/>
              </a:rPr>
              <a:pPr algn="r" eaLnBrk="1" hangingPunct="1">
                <a:spcBef>
                  <a:spcPct val="0"/>
                </a:spcBef>
              </a:pPr>
              <a:t>4</a:t>
            </a:fld>
            <a:endParaRPr lang="en-US" altLang="en-US" b="1">
              <a:solidFill>
                <a:srgbClr val="000000"/>
              </a:solidFill>
              <a:latin typeface="Calibri" pitchFamily="34" charset="0"/>
            </a:endParaRPr>
          </a:p>
        </p:txBody>
      </p:sp>
    </p:spTree>
    <p:extLst>
      <p:ext uri="{BB962C8B-B14F-4D97-AF65-F5344CB8AC3E}">
        <p14:creationId xmlns:p14="http://schemas.microsoft.com/office/powerpoint/2010/main" val="2393211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1179513" y="693738"/>
            <a:ext cx="4651375" cy="3487737"/>
          </a:xfrm>
          <a:ln/>
        </p:spPr>
      </p:sp>
      <p:sp>
        <p:nvSpPr>
          <p:cNvPr id="33795" name="Notes Placeholder 2"/>
          <p:cNvSpPr>
            <a:spLocks noGrp="1"/>
          </p:cNvSpPr>
          <p:nvPr>
            <p:ph type="body" idx="1"/>
          </p:nvPr>
        </p:nvSpPr>
        <p:spPr>
          <a:xfrm>
            <a:off x="700723" y="4416191"/>
            <a:ext cx="5608957" cy="41841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09" tIns="46154" rIns="92309" bIns="46154"/>
          <a:lstStyle/>
          <a:p>
            <a:pPr eaLnBrk="1" hangingPunct="1">
              <a:spcBef>
                <a:spcPct val="0"/>
              </a:spcBef>
            </a:pPr>
            <a:endParaRPr lang="en-US" altLang="en-US" dirty="0" smtClean="0">
              <a:latin typeface="Arial" pitchFamily="34" charset="0"/>
            </a:endParaRPr>
          </a:p>
        </p:txBody>
      </p:sp>
      <p:sp>
        <p:nvSpPr>
          <p:cNvPr id="33796" name="Slide Number Placeholder 3"/>
          <p:cNvSpPr txBox="1">
            <a:spLocks noGrp="1"/>
          </p:cNvSpPr>
          <p:nvPr/>
        </p:nvSpPr>
        <p:spPr bwMode="auto">
          <a:xfrm>
            <a:off x="3970761" y="8829181"/>
            <a:ext cx="3038052" cy="465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09" tIns="46154" rIns="92309" bIns="46154" anchor="b"/>
          <a:lstStyle>
            <a:lvl1pPr defTabSz="911225" eaLnBrk="0" hangingPunct="0">
              <a:spcBef>
                <a:spcPct val="30000"/>
              </a:spcBef>
              <a:defRPr sz="1200">
                <a:solidFill>
                  <a:schemeClr val="tx1"/>
                </a:solidFill>
                <a:latin typeface="Arial" pitchFamily="34" charset="0"/>
                <a:ea typeface="MS PGothic" pitchFamily="34" charset="-128"/>
              </a:defRPr>
            </a:lvl1pPr>
            <a:lvl2pPr marL="742950" indent="-285750" defTabSz="911225" eaLnBrk="0" hangingPunct="0">
              <a:spcBef>
                <a:spcPct val="30000"/>
              </a:spcBef>
              <a:defRPr sz="1200">
                <a:solidFill>
                  <a:schemeClr val="tx1"/>
                </a:solidFill>
                <a:latin typeface="Arial" pitchFamily="34" charset="0"/>
                <a:ea typeface="MS PGothic" pitchFamily="34" charset="-128"/>
              </a:defRPr>
            </a:lvl2pPr>
            <a:lvl3pPr marL="1143000" indent="-228600" defTabSz="911225" eaLnBrk="0" hangingPunct="0">
              <a:spcBef>
                <a:spcPct val="30000"/>
              </a:spcBef>
              <a:defRPr sz="1200">
                <a:solidFill>
                  <a:schemeClr val="tx1"/>
                </a:solidFill>
                <a:latin typeface="Arial" pitchFamily="34" charset="0"/>
                <a:ea typeface="MS PGothic" pitchFamily="34" charset="-128"/>
              </a:defRPr>
            </a:lvl3pPr>
            <a:lvl4pPr marL="1600200" indent="-228600" defTabSz="911225" eaLnBrk="0" hangingPunct="0">
              <a:spcBef>
                <a:spcPct val="30000"/>
              </a:spcBef>
              <a:defRPr sz="1200">
                <a:solidFill>
                  <a:schemeClr val="tx1"/>
                </a:solidFill>
                <a:latin typeface="Arial" pitchFamily="34" charset="0"/>
                <a:ea typeface="MS PGothic" pitchFamily="34" charset="-128"/>
              </a:defRPr>
            </a:lvl4pPr>
            <a:lvl5pPr marL="2057400" indent="-228600" defTabSz="911225" eaLnBrk="0" hangingPunct="0">
              <a:spcBef>
                <a:spcPct val="30000"/>
              </a:spcBef>
              <a:defRPr sz="1200">
                <a:solidFill>
                  <a:schemeClr val="tx1"/>
                </a:solidFill>
                <a:latin typeface="Arial" pitchFamily="34" charset="0"/>
                <a:ea typeface="MS PGothic" pitchFamily="34" charset="-128"/>
              </a:defRPr>
            </a:lvl5pPr>
            <a:lvl6pPr marL="2514600" indent="-228600" defTabSz="911225"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defTabSz="911225"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defTabSz="911225"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defTabSz="911225"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algn="r" eaLnBrk="1" hangingPunct="1">
              <a:spcBef>
                <a:spcPct val="0"/>
              </a:spcBef>
            </a:pPr>
            <a:fld id="{38FAF07B-DCDC-4E25-B33C-923E84AB4A92}" type="slidenum">
              <a:rPr lang="en-US" altLang="en-US" b="1">
                <a:solidFill>
                  <a:srgbClr val="000000"/>
                </a:solidFill>
                <a:latin typeface="Calibri" pitchFamily="34" charset="0"/>
              </a:rPr>
              <a:pPr algn="r" eaLnBrk="1" hangingPunct="1">
                <a:spcBef>
                  <a:spcPct val="0"/>
                </a:spcBef>
              </a:pPr>
              <a:t>5</a:t>
            </a:fld>
            <a:endParaRPr lang="en-US" altLang="en-US" b="1">
              <a:solidFill>
                <a:srgbClr val="000000"/>
              </a:solidFill>
              <a:latin typeface="Calibri" pitchFamily="34" charset="0"/>
            </a:endParaRPr>
          </a:p>
        </p:txBody>
      </p:sp>
    </p:spTree>
    <p:extLst>
      <p:ext uri="{BB962C8B-B14F-4D97-AF65-F5344CB8AC3E}">
        <p14:creationId xmlns:p14="http://schemas.microsoft.com/office/powerpoint/2010/main" val="2617511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3EC262-36D1-4866-B537-8C522D5477A4}" type="datetime1">
              <a:rPr lang="en-US" smtClean="0"/>
              <a:t>9/26/17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A2C582-A199-4051-BE1A-EB064BF24192}" type="slidenum">
              <a:rPr lang="en-US" smtClean="0"/>
              <a:pPr/>
              <a:t>‹#›</a:t>
            </a:fld>
            <a:endParaRPr lang="en-US"/>
          </a:p>
        </p:txBody>
      </p:sp>
    </p:spTree>
    <p:extLst>
      <p:ext uri="{BB962C8B-B14F-4D97-AF65-F5344CB8AC3E}">
        <p14:creationId xmlns:p14="http://schemas.microsoft.com/office/powerpoint/2010/main" val="2110061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B394D0-20A6-4930-A30D-66D811891382}" type="datetimeFigureOut">
              <a:rPr lang="en-US" smtClean="0"/>
              <a:t>9/26/17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4B923B-243F-45D0-AA54-307ED5233923}" type="slidenum">
              <a:rPr lang="en-US" smtClean="0"/>
              <a:t>‹#›</a:t>
            </a:fld>
            <a:endParaRPr lang="en-US"/>
          </a:p>
        </p:txBody>
      </p:sp>
    </p:spTree>
    <p:extLst>
      <p:ext uri="{BB962C8B-B14F-4D97-AF65-F5344CB8AC3E}">
        <p14:creationId xmlns:p14="http://schemas.microsoft.com/office/powerpoint/2010/main" val="3548093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B394D0-20A6-4930-A30D-66D811891382}" type="datetimeFigureOut">
              <a:rPr lang="en-US" smtClean="0"/>
              <a:t>9/26/17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4B923B-243F-45D0-AA54-307ED5233923}" type="slidenum">
              <a:rPr lang="en-US" smtClean="0"/>
              <a:t>‹#›</a:t>
            </a:fld>
            <a:endParaRPr lang="en-US"/>
          </a:p>
        </p:txBody>
      </p:sp>
    </p:spTree>
    <p:extLst>
      <p:ext uri="{BB962C8B-B14F-4D97-AF65-F5344CB8AC3E}">
        <p14:creationId xmlns:p14="http://schemas.microsoft.com/office/powerpoint/2010/main" val="291267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8375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noChangeArrowheads="1"/>
          </p:cNvSpPr>
          <p:nvPr>
            <p:ph type="sldNum" sz="quarter" idx="10"/>
          </p:nvPr>
        </p:nvSpPr>
        <p:spPr>
          <a:xfrm>
            <a:off x="8040688" y="6529388"/>
            <a:ext cx="990600" cy="2286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5D84FFEB-A67D-4B6C-BFB1-AE4014FA6497}" type="slidenum">
              <a:rPr lang="en-US" altLang="en-US"/>
              <a:pPr>
                <a:defRPr/>
              </a:pPr>
              <a:t>‹#›</a:t>
            </a:fld>
            <a:endParaRPr lang="en-US" altLang="en-US" sz="1400"/>
          </a:p>
        </p:txBody>
      </p:sp>
    </p:spTree>
    <p:extLst>
      <p:ext uri="{BB962C8B-B14F-4D97-AF65-F5344CB8AC3E}">
        <p14:creationId xmlns:p14="http://schemas.microsoft.com/office/powerpoint/2010/main" val="25619333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noChangeArrowheads="1"/>
          </p:cNvSpPr>
          <p:nvPr>
            <p:ph type="sldNum" sz="quarter" idx="10"/>
          </p:nvPr>
        </p:nvSpPr>
        <p:spPr>
          <a:xfrm>
            <a:off x="8040688" y="6529388"/>
            <a:ext cx="990600" cy="2286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C7986E09-61CA-4EFD-BE97-973AB2DA7C1A}" type="slidenum">
              <a:rPr lang="en-US" altLang="en-US"/>
              <a:pPr>
                <a:defRPr/>
              </a:pPr>
              <a:t>‹#›</a:t>
            </a:fld>
            <a:endParaRPr lang="en-US" altLang="en-US" sz="1400"/>
          </a:p>
        </p:txBody>
      </p:sp>
    </p:spTree>
    <p:extLst>
      <p:ext uri="{BB962C8B-B14F-4D97-AF65-F5344CB8AC3E}">
        <p14:creationId xmlns:p14="http://schemas.microsoft.com/office/powerpoint/2010/main" val="28596200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noChangeArrowheads="1"/>
          </p:cNvSpPr>
          <p:nvPr>
            <p:ph type="sldNum" sz="quarter" idx="10"/>
          </p:nvPr>
        </p:nvSpPr>
        <p:spPr>
          <a:xfrm>
            <a:off x="8040688" y="6529388"/>
            <a:ext cx="990600" cy="2286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D4940910-2E9B-4467-98C8-0A9989C83975}" type="slidenum">
              <a:rPr lang="en-US" altLang="en-US"/>
              <a:pPr>
                <a:defRPr/>
              </a:pPr>
              <a:t>‹#›</a:t>
            </a:fld>
            <a:endParaRPr lang="en-US" altLang="en-US" sz="1400"/>
          </a:p>
        </p:txBody>
      </p:sp>
    </p:spTree>
    <p:extLst>
      <p:ext uri="{BB962C8B-B14F-4D97-AF65-F5344CB8AC3E}">
        <p14:creationId xmlns:p14="http://schemas.microsoft.com/office/powerpoint/2010/main" val="446244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noChangeArrowheads="1"/>
          </p:cNvSpPr>
          <p:nvPr>
            <p:ph type="sldNum" sz="quarter" idx="10"/>
          </p:nvPr>
        </p:nvSpPr>
        <p:spPr>
          <a:xfrm>
            <a:off x="8040688" y="6529388"/>
            <a:ext cx="990600" cy="2286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73A56D34-7896-4FFF-8117-730A337B9182}" type="slidenum">
              <a:rPr lang="en-US" altLang="en-US"/>
              <a:pPr>
                <a:defRPr/>
              </a:pPr>
              <a:t>‹#›</a:t>
            </a:fld>
            <a:endParaRPr lang="en-US" altLang="en-US" sz="1400"/>
          </a:p>
        </p:txBody>
      </p:sp>
    </p:spTree>
    <p:extLst>
      <p:ext uri="{BB962C8B-B14F-4D97-AF65-F5344CB8AC3E}">
        <p14:creationId xmlns:p14="http://schemas.microsoft.com/office/powerpoint/2010/main" val="639786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B394D0-20A6-4930-A30D-66D811891382}" type="datetimeFigureOut">
              <a:rPr lang="en-US" smtClean="0"/>
              <a:t>9/26/17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4B923B-243F-45D0-AA54-307ED5233923}" type="slidenum">
              <a:rPr lang="en-US" smtClean="0"/>
              <a:t>‹#›</a:t>
            </a:fld>
            <a:endParaRPr lang="en-US"/>
          </a:p>
        </p:txBody>
      </p:sp>
    </p:spTree>
    <p:extLst>
      <p:ext uri="{BB962C8B-B14F-4D97-AF65-F5344CB8AC3E}">
        <p14:creationId xmlns:p14="http://schemas.microsoft.com/office/powerpoint/2010/main" val="1280154867"/>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B394D0-20A6-4930-A30D-66D811891382}" type="datetimeFigureOut">
              <a:rPr lang="en-US" smtClean="0"/>
              <a:t>9/26/17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4B923B-243F-45D0-AA54-307ED5233923}" type="slidenum">
              <a:rPr lang="en-US" smtClean="0"/>
              <a:t>‹#›</a:t>
            </a:fld>
            <a:endParaRPr lang="en-US"/>
          </a:p>
        </p:txBody>
      </p:sp>
    </p:spTree>
    <p:extLst>
      <p:ext uri="{BB962C8B-B14F-4D97-AF65-F5344CB8AC3E}">
        <p14:creationId xmlns:p14="http://schemas.microsoft.com/office/powerpoint/2010/main" val="691011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B394D0-20A6-4930-A30D-66D811891382}" type="datetimeFigureOut">
              <a:rPr lang="en-US" smtClean="0"/>
              <a:t>9/26/17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4B923B-243F-45D0-AA54-307ED5233923}" type="slidenum">
              <a:rPr lang="en-US" smtClean="0"/>
              <a:t>‹#›</a:t>
            </a:fld>
            <a:endParaRPr lang="en-US"/>
          </a:p>
        </p:txBody>
      </p:sp>
    </p:spTree>
    <p:extLst>
      <p:ext uri="{BB962C8B-B14F-4D97-AF65-F5344CB8AC3E}">
        <p14:creationId xmlns:p14="http://schemas.microsoft.com/office/powerpoint/2010/main" val="2435544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B394D0-20A6-4930-A30D-66D811891382}" type="datetimeFigureOut">
              <a:rPr lang="en-US" smtClean="0"/>
              <a:t>9/26/17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4B923B-243F-45D0-AA54-307ED5233923}" type="slidenum">
              <a:rPr lang="en-US" smtClean="0"/>
              <a:t>‹#›</a:t>
            </a:fld>
            <a:endParaRPr lang="en-US"/>
          </a:p>
        </p:txBody>
      </p:sp>
    </p:spTree>
    <p:extLst>
      <p:ext uri="{BB962C8B-B14F-4D97-AF65-F5344CB8AC3E}">
        <p14:creationId xmlns:p14="http://schemas.microsoft.com/office/powerpoint/2010/main" val="3736016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B394D0-20A6-4930-A30D-66D811891382}" type="datetimeFigureOut">
              <a:rPr lang="en-US" smtClean="0"/>
              <a:t>9/26/17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4B923B-243F-45D0-AA54-307ED5233923}" type="slidenum">
              <a:rPr lang="en-US" smtClean="0"/>
              <a:t>‹#›</a:t>
            </a:fld>
            <a:endParaRPr lang="en-US"/>
          </a:p>
        </p:txBody>
      </p:sp>
    </p:spTree>
    <p:extLst>
      <p:ext uri="{BB962C8B-B14F-4D97-AF65-F5344CB8AC3E}">
        <p14:creationId xmlns:p14="http://schemas.microsoft.com/office/powerpoint/2010/main" val="3037698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B394D0-20A6-4930-A30D-66D811891382}" type="datetimeFigureOut">
              <a:rPr lang="en-US" smtClean="0"/>
              <a:t>9/26/17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4B923B-243F-45D0-AA54-307ED5233923}" type="slidenum">
              <a:rPr lang="en-US" smtClean="0"/>
              <a:t>‹#›</a:t>
            </a:fld>
            <a:endParaRPr lang="en-US"/>
          </a:p>
        </p:txBody>
      </p:sp>
    </p:spTree>
    <p:extLst>
      <p:ext uri="{BB962C8B-B14F-4D97-AF65-F5344CB8AC3E}">
        <p14:creationId xmlns:p14="http://schemas.microsoft.com/office/powerpoint/2010/main" val="2193547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B394D0-20A6-4930-A30D-66D811891382}" type="datetimeFigureOut">
              <a:rPr lang="en-US" smtClean="0"/>
              <a:t>9/26/17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4B923B-243F-45D0-AA54-307ED5233923}" type="slidenum">
              <a:rPr lang="en-US" smtClean="0"/>
              <a:t>‹#›</a:t>
            </a:fld>
            <a:endParaRPr lang="en-US"/>
          </a:p>
        </p:txBody>
      </p:sp>
    </p:spTree>
    <p:extLst>
      <p:ext uri="{BB962C8B-B14F-4D97-AF65-F5344CB8AC3E}">
        <p14:creationId xmlns:p14="http://schemas.microsoft.com/office/powerpoint/2010/main" val="1025775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B394D0-20A6-4930-A30D-66D811891382}" type="datetimeFigureOut">
              <a:rPr lang="en-US" smtClean="0"/>
              <a:t>9/26/17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4B923B-243F-45D0-AA54-307ED5233923}" type="slidenum">
              <a:rPr lang="en-US" smtClean="0"/>
              <a:t>‹#›</a:t>
            </a:fld>
            <a:endParaRPr lang="en-US"/>
          </a:p>
        </p:txBody>
      </p:sp>
    </p:spTree>
    <p:extLst>
      <p:ext uri="{BB962C8B-B14F-4D97-AF65-F5344CB8AC3E}">
        <p14:creationId xmlns:p14="http://schemas.microsoft.com/office/powerpoint/2010/main" val="293362252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0B394D0-20A6-4930-A30D-66D811891382}" type="datetimeFigureOut">
              <a:rPr lang="en-US" smtClean="0"/>
              <a:t>9/26/17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64B923B-243F-45D0-AA54-307ED5233923}" type="slidenum">
              <a:rPr lang="en-US" smtClean="0"/>
              <a:t>‹#›</a:t>
            </a:fld>
            <a:endParaRPr lang="en-US"/>
          </a:p>
        </p:txBody>
      </p:sp>
      <p:sp>
        <p:nvSpPr>
          <p:cNvPr id="7" name="Rectangle 10"/>
          <p:cNvSpPr>
            <a:spLocks noChangeArrowheads="1"/>
          </p:cNvSpPr>
          <p:nvPr userDrawn="1"/>
        </p:nvSpPr>
        <p:spPr bwMode="auto">
          <a:xfrm>
            <a:off x="1362075" y="6477000"/>
            <a:ext cx="7781925" cy="3810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defRPr/>
            </a:pPr>
            <a:endParaRPr lang="en-US" altLang="en-US" smtClean="0"/>
          </a:p>
        </p:txBody>
      </p:sp>
      <p:sp>
        <p:nvSpPr>
          <p:cNvPr id="8" name="AutoShape 11"/>
          <p:cNvSpPr>
            <a:spLocks noChangeArrowheads="1"/>
          </p:cNvSpPr>
          <p:nvPr userDrawn="1"/>
        </p:nvSpPr>
        <p:spPr bwMode="auto">
          <a:xfrm flipH="1">
            <a:off x="958850" y="6477000"/>
            <a:ext cx="407988" cy="381000"/>
          </a:xfrm>
          <a:prstGeom prst="rtTriangle">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defRPr/>
            </a:pPr>
            <a:endParaRPr lang="en-US" altLang="en-US" smtClean="0"/>
          </a:p>
        </p:txBody>
      </p:sp>
      <p:sp>
        <p:nvSpPr>
          <p:cNvPr id="9" name="Rectangle 17"/>
          <p:cNvSpPr>
            <a:spLocks noChangeArrowheads="1"/>
          </p:cNvSpPr>
          <p:nvPr userDrawn="1"/>
        </p:nvSpPr>
        <p:spPr bwMode="auto">
          <a:xfrm>
            <a:off x="0" y="0"/>
            <a:ext cx="9144000" cy="22860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defRPr/>
            </a:pPr>
            <a:endParaRPr lang="en-US" altLang="en-US" smtClean="0"/>
          </a:p>
        </p:txBody>
      </p:sp>
      <p:pic>
        <p:nvPicPr>
          <p:cNvPr id="10" name="Picture 2" descr="C:\Users\tskeete\Desktop\DOE_Logo-HiRe-blue-v.png"/>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76200" y="5949950"/>
            <a:ext cx="1141413"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563483"/>
      </p:ext>
    </p:extLst>
  </p:cSld>
  <p:clrMap bg1="lt1" tx1="dk1" bg2="lt2" tx2="dk2" accent1="accent1" accent2="accent2" accent3="accent3" accent4="accent4" accent5="accent5" accent6="accent6" hlink="hlink" folHlink="folHlink"/>
  <p:sldLayoutIdLst>
    <p:sldLayoutId id="2147487626" r:id="rId1"/>
    <p:sldLayoutId id="2147487627" r:id="rId2"/>
    <p:sldLayoutId id="2147487628" r:id="rId3"/>
    <p:sldLayoutId id="2147487629" r:id="rId4"/>
    <p:sldLayoutId id="2147487630" r:id="rId5"/>
    <p:sldLayoutId id="2147487631" r:id="rId6"/>
    <p:sldLayoutId id="2147487632" r:id="rId7"/>
    <p:sldLayoutId id="2147487633" r:id="rId8"/>
    <p:sldLayoutId id="2147487634" r:id="rId9"/>
    <p:sldLayoutId id="2147487635" r:id="rId10"/>
    <p:sldLayoutId id="2147487636" r:id="rId11"/>
    <p:sldLayoutId id="2147487607" r:id="rId12"/>
    <p:sldLayoutId id="2147487617" r:id="rId13"/>
    <p:sldLayoutId id="2147487618" r:id="rId14"/>
    <p:sldLayoutId id="2147487619" r:id="rId15"/>
    <p:sldLayoutId id="2147487620" r:id="rId16"/>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png"/><Relationship Id="rId7" Type="http://schemas.openxmlformats.org/officeDocument/2006/relationships/hyperlink" Target="http://www.cte.nyc/"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te.nyc/" TargetMode="Externa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6.xml"/><Relationship Id="rId2"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0" y="3099062"/>
            <a:ext cx="3886200" cy="1409701"/>
          </a:xfrm>
        </p:spPr>
        <p:txBody>
          <a:bodyPr>
            <a:noAutofit/>
          </a:bodyPr>
          <a:lstStyle/>
          <a:p>
            <a:pPr algn="ctr"/>
            <a:r>
              <a:rPr lang="en-US" sz="2400" b="1" dirty="0"/>
              <a:t>NYC Department of Education</a:t>
            </a:r>
            <a:br>
              <a:rPr lang="en-US" sz="2400" b="1" dirty="0"/>
            </a:br>
            <a:r>
              <a:rPr lang="en-US" sz="2200" b="1" dirty="0"/>
              <a:t>Division of Teaching &amp; Learning</a:t>
            </a:r>
            <a:r>
              <a:rPr lang="en-US" sz="2000" b="1" dirty="0"/>
              <a:t/>
            </a:r>
            <a:br>
              <a:rPr lang="en-US" sz="2000" b="1" dirty="0"/>
            </a:br>
            <a:r>
              <a:rPr lang="en-US" sz="2000" b="1" dirty="0" smtClean="0"/>
              <a:t>Office of Postsecondary Readiness</a:t>
            </a:r>
            <a:br>
              <a:rPr lang="en-US" sz="2000" b="1" dirty="0" smtClean="0"/>
            </a:br>
            <a:endParaRPr lang="en-US" sz="1400" b="1"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309" y="230777"/>
            <a:ext cx="2438401" cy="17145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09" y="3758527"/>
            <a:ext cx="2438401" cy="1489490"/>
          </a:xfrm>
          <a:prstGeom prst="rect">
            <a:avLst/>
          </a:prstGeom>
        </p:spPr>
      </p:pic>
      <p:sp>
        <p:nvSpPr>
          <p:cNvPr id="4" name="Rectangle 3"/>
          <p:cNvSpPr/>
          <p:nvPr/>
        </p:nvSpPr>
        <p:spPr>
          <a:xfrm>
            <a:off x="2667000" y="1295400"/>
            <a:ext cx="6096000" cy="1200329"/>
          </a:xfrm>
          <a:prstGeom prst="rect">
            <a:avLst/>
          </a:prstGeom>
        </p:spPr>
        <p:txBody>
          <a:bodyPr wrap="square">
            <a:spAutoFit/>
          </a:bodyPr>
          <a:lstStyle/>
          <a:p>
            <a:pPr algn="ctr"/>
            <a:r>
              <a:rPr lang="en-US" sz="3600" b="1" dirty="0" smtClean="0"/>
              <a:t>Career and Technical Education</a:t>
            </a: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929565"/>
            <a:ext cx="2440710" cy="1830533"/>
          </a:xfrm>
          <a:prstGeom prst="rect">
            <a:avLst/>
          </a:prstGeom>
        </p:spPr>
      </p:pic>
      <p:sp>
        <p:nvSpPr>
          <p:cNvPr id="8" name="object 9"/>
          <p:cNvSpPr/>
          <p:nvPr/>
        </p:nvSpPr>
        <p:spPr>
          <a:xfrm>
            <a:off x="1447800" y="6477000"/>
            <a:ext cx="7467600" cy="381000"/>
          </a:xfrm>
          <a:prstGeom prst="rect">
            <a:avLst/>
          </a:prstGeom>
          <a:blipFill>
            <a:blip r:embed="rId6" cstate="print"/>
            <a:stretch>
              <a:fillRect/>
            </a:stretch>
          </a:blipFill>
        </p:spPr>
        <p:txBody>
          <a:bodyPr wrap="square" lIns="0" tIns="0" rIns="0" bIns="0" rtlCol="0"/>
          <a:lstStyle/>
          <a:p>
            <a:endParaRPr sz="1588" b="1" dirty="0"/>
          </a:p>
        </p:txBody>
      </p:sp>
      <p:sp>
        <p:nvSpPr>
          <p:cNvPr id="10" name="object 11"/>
          <p:cNvSpPr txBox="1"/>
          <p:nvPr/>
        </p:nvSpPr>
        <p:spPr>
          <a:xfrm>
            <a:off x="4419600" y="4419600"/>
            <a:ext cx="2548778" cy="258084"/>
          </a:xfrm>
          <a:prstGeom prst="rect">
            <a:avLst/>
          </a:prstGeom>
        </p:spPr>
        <p:txBody>
          <a:bodyPr vert="horz" wrap="square" lIns="0" tIns="0" rIns="0" bIns="0" rtlCol="0">
            <a:spAutoFit/>
          </a:bodyPr>
          <a:lstStyle/>
          <a:p>
            <a:pPr marL="11206"/>
            <a:r>
              <a:rPr lang="en-US" sz="1677" spc="13" dirty="0">
                <a:solidFill>
                  <a:schemeClr val="tx2">
                    <a:lumMod val="75000"/>
                  </a:schemeClr>
                </a:solidFill>
                <a:latin typeface="Arial"/>
                <a:cs typeface="Arial"/>
              </a:rPr>
              <a:t>@</a:t>
            </a:r>
            <a:r>
              <a:rPr sz="1677" spc="13" dirty="0" smtClean="0">
                <a:solidFill>
                  <a:schemeClr val="tx2">
                    <a:lumMod val="75000"/>
                  </a:schemeClr>
                </a:solidFill>
                <a:latin typeface="Arial"/>
                <a:cs typeface="Arial"/>
              </a:rPr>
              <a:t>NYCCTE </a:t>
            </a:r>
            <a:r>
              <a:rPr sz="1677" dirty="0">
                <a:solidFill>
                  <a:schemeClr val="tx2">
                    <a:lumMod val="75000"/>
                  </a:schemeClr>
                </a:solidFill>
                <a:latin typeface="Wingdings"/>
                <a:cs typeface="Wingdings"/>
              </a:rPr>
              <a:t></a:t>
            </a:r>
            <a:r>
              <a:rPr sz="1677" spc="-53" dirty="0">
                <a:solidFill>
                  <a:schemeClr val="tx2">
                    <a:lumMod val="75000"/>
                  </a:schemeClr>
                </a:solidFill>
                <a:latin typeface="Times New Roman"/>
                <a:cs typeface="Times New Roman"/>
              </a:rPr>
              <a:t> </a:t>
            </a:r>
            <a:r>
              <a:rPr sz="1677" spc="4" dirty="0">
                <a:solidFill>
                  <a:schemeClr val="tx2">
                    <a:lumMod val="75000"/>
                  </a:schemeClr>
                </a:solidFill>
                <a:latin typeface="Arial"/>
                <a:cs typeface="Arial"/>
                <a:hlinkClick r:id="rId7"/>
              </a:rPr>
              <a:t>www.cte.nyc</a:t>
            </a:r>
            <a:endParaRPr sz="1677" dirty="0">
              <a:solidFill>
                <a:schemeClr val="tx2">
                  <a:lumMod val="75000"/>
                </a:schemeClr>
              </a:solidFill>
              <a:latin typeface="Arial"/>
              <a:cs typeface="Arial"/>
            </a:endParaRPr>
          </a:p>
        </p:txBody>
      </p:sp>
    </p:spTree>
    <p:extLst>
      <p:ext uri="{BB962C8B-B14F-4D97-AF65-F5344CB8AC3E}">
        <p14:creationId xmlns:p14="http://schemas.microsoft.com/office/powerpoint/2010/main" val="412929823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4800"/>
            <a:ext cx="7886700" cy="1325563"/>
          </a:xfrm>
        </p:spPr>
        <p:txBody>
          <a:bodyPr>
            <a:normAutofit/>
          </a:bodyPr>
          <a:lstStyle/>
          <a:p>
            <a:r>
              <a:rPr lang="en-US" sz="2800" b="1" dirty="0" smtClean="0"/>
              <a:t>How can students and families learn more about CTE?</a:t>
            </a:r>
            <a:endParaRPr lang="en-US" sz="2800" b="1" dirty="0"/>
          </a:p>
        </p:txBody>
      </p:sp>
      <p:sp>
        <p:nvSpPr>
          <p:cNvPr id="3" name="Content Placeholder 2"/>
          <p:cNvSpPr>
            <a:spLocks noGrp="1"/>
          </p:cNvSpPr>
          <p:nvPr>
            <p:ph idx="1"/>
          </p:nvPr>
        </p:nvSpPr>
        <p:spPr>
          <a:xfrm>
            <a:off x="734350" y="1686761"/>
            <a:ext cx="4019550" cy="3962400"/>
          </a:xfrm>
        </p:spPr>
        <p:txBody>
          <a:bodyPr>
            <a:normAutofit/>
          </a:bodyPr>
          <a:lstStyle/>
          <a:p>
            <a:pPr>
              <a:buFont typeface="Wingdings" panose="05000000000000000000" pitchFamily="2" charset="2"/>
              <a:buChar char="Ø"/>
            </a:pPr>
            <a:r>
              <a:rPr lang="en-US" sz="2400" dirty="0" smtClean="0"/>
              <a:t>Attend High School Fairs</a:t>
            </a:r>
          </a:p>
          <a:p>
            <a:pPr>
              <a:buFont typeface="Wingdings" panose="05000000000000000000" pitchFamily="2" charset="2"/>
              <a:buChar char="Ø"/>
            </a:pPr>
            <a:r>
              <a:rPr lang="en-US" sz="2400" dirty="0" smtClean="0"/>
              <a:t>Work with middle and high school counselors</a:t>
            </a:r>
          </a:p>
          <a:p>
            <a:pPr>
              <a:buFont typeface="Wingdings" panose="05000000000000000000" pitchFamily="2" charset="2"/>
              <a:buChar char="Ø"/>
            </a:pPr>
            <a:r>
              <a:rPr lang="en-US" sz="2400" dirty="0" smtClean="0"/>
              <a:t>Participate in Middle School events</a:t>
            </a:r>
          </a:p>
          <a:p>
            <a:pPr>
              <a:buFont typeface="Wingdings" panose="05000000000000000000" pitchFamily="2" charset="2"/>
              <a:buChar char="Ø"/>
            </a:pPr>
            <a:r>
              <a:rPr lang="en-US" sz="2400" dirty="0" smtClean="0"/>
              <a:t>Join us and send counselors to our CTE High School Fair</a:t>
            </a:r>
          </a:p>
          <a:p>
            <a:pPr>
              <a:buFont typeface="Wingdings" panose="05000000000000000000" pitchFamily="2" charset="2"/>
              <a:buChar char="Ø"/>
            </a:pPr>
            <a:r>
              <a:rPr lang="en-US" sz="2400" dirty="0" smtClean="0"/>
              <a:t>Schedule a visit to one of our schools and programs</a:t>
            </a:r>
          </a:p>
          <a:p>
            <a:pPr>
              <a:buFont typeface="Wingdings" panose="05000000000000000000" pitchFamily="2" charset="2"/>
              <a:buChar char="Ø"/>
            </a:pPr>
            <a:r>
              <a:rPr lang="en-US" sz="2400" dirty="0" smtClean="0"/>
              <a:t>Visit us online at </a:t>
            </a:r>
            <a:r>
              <a:rPr lang="en-US" sz="1800" dirty="0" smtClean="0">
                <a:hlinkClick r:id="rId2"/>
              </a:rPr>
              <a:t>WWW.CTE.NYC</a:t>
            </a:r>
            <a:endParaRPr lang="en-US" sz="2400" dirty="0"/>
          </a:p>
          <a:p>
            <a:pPr>
              <a:buFont typeface="Wingdings" panose="05000000000000000000" pitchFamily="2" charset="2"/>
              <a:buChar char="Ø"/>
            </a:pPr>
            <a:endParaRPr lang="en-US" sz="2400" dirty="0"/>
          </a:p>
        </p:txBody>
      </p:sp>
      <p:sp>
        <p:nvSpPr>
          <p:cNvPr id="4" name="Slide Number Placeholder 3"/>
          <p:cNvSpPr>
            <a:spLocks noGrp="1"/>
          </p:cNvSpPr>
          <p:nvPr>
            <p:ph type="sldNum" sz="quarter" idx="12"/>
          </p:nvPr>
        </p:nvSpPr>
        <p:spPr>
          <a:xfrm>
            <a:off x="8458200" y="6553200"/>
            <a:ext cx="1148195" cy="365125"/>
          </a:xfrm>
        </p:spPr>
        <p:txBody>
          <a:bodyPr/>
          <a:lstStyle/>
          <a:p>
            <a:fld id="{D6A2C582-A199-4051-BE1A-EB064BF24192}" type="slidenum">
              <a:rPr lang="en-US" sz="1000" smtClean="0">
                <a:solidFill>
                  <a:schemeClr val="accent3"/>
                </a:solidFill>
              </a:rPr>
              <a:pPr/>
              <a:t>10</a:t>
            </a:fld>
            <a:endParaRPr lang="en-US" sz="1000" dirty="0">
              <a:solidFill>
                <a:schemeClr val="accent3"/>
              </a:solidFill>
            </a:endParaRPr>
          </a:p>
        </p:txBody>
      </p:sp>
      <p:pic>
        <p:nvPicPr>
          <p:cNvPr id="6"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7750" y="1371599"/>
            <a:ext cx="3761450" cy="48357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2827005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916" y="345048"/>
            <a:ext cx="8533484" cy="838200"/>
          </a:xfrm>
        </p:spPr>
        <p:txBody>
          <a:bodyPr>
            <a:normAutofit fontScale="90000"/>
          </a:bodyPr>
          <a:lstStyle/>
          <a:p>
            <a:pPr algn="ctr"/>
            <a:r>
              <a:rPr lang="en-US" sz="3000" b="1" kern="0" cap="all" dirty="0" smtClean="0">
                <a:solidFill>
                  <a:srgbClr val="003366"/>
                </a:solidFill>
                <a:latin typeface="Arial"/>
                <a:ea typeface="MS PGothic"/>
                <a:cs typeface="Arial" pitchFamily="34" charset="0"/>
              </a:rPr>
              <a:t>Career </a:t>
            </a:r>
            <a:r>
              <a:rPr lang="en-US" sz="3000" b="1" kern="0" cap="all" dirty="0">
                <a:solidFill>
                  <a:srgbClr val="003366"/>
                </a:solidFill>
                <a:latin typeface="Arial"/>
                <a:ea typeface="MS PGothic"/>
                <a:cs typeface="Arial" pitchFamily="34" charset="0"/>
              </a:rPr>
              <a:t>and Technical </a:t>
            </a:r>
            <a:r>
              <a:rPr lang="en-US" sz="3000" b="1" kern="0" cap="all" dirty="0" smtClean="0">
                <a:solidFill>
                  <a:srgbClr val="003366"/>
                </a:solidFill>
                <a:latin typeface="Arial"/>
                <a:ea typeface="MS PGothic"/>
                <a:cs typeface="Arial" pitchFamily="34" charset="0"/>
              </a:rPr>
              <a:t>Education-</a:t>
            </a:r>
            <a:br>
              <a:rPr lang="en-US" sz="3000" b="1" kern="0" cap="all" dirty="0" smtClean="0">
                <a:solidFill>
                  <a:srgbClr val="003366"/>
                </a:solidFill>
                <a:latin typeface="Arial"/>
                <a:ea typeface="MS PGothic"/>
                <a:cs typeface="Arial" pitchFamily="34" charset="0"/>
              </a:rPr>
            </a:br>
            <a:r>
              <a:rPr lang="en-US" sz="3000" b="1" kern="0" cap="all" dirty="0" smtClean="0">
                <a:solidFill>
                  <a:srgbClr val="003366"/>
                </a:solidFill>
                <a:latin typeface="Arial"/>
                <a:ea typeface="MS PGothic"/>
                <a:cs typeface="Arial" pitchFamily="34" charset="0"/>
              </a:rPr>
              <a:t>History</a:t>
            </a:r>
            <a:endParaRPr lang="en-US" sz="3000" b="1" kern="0" cap="all" dirty="0">
              <a:solidFill>
                <a:srgbClr val="003366"/>
              </a:solidFill>
              <a:latin typeface="Arial"/>
              <a:ea typeface="MS PGothic"/>
              <a:cs typeface="Arial" pitchFamily="34" charset="0"/>
            </a:endParaRPr>
          </a:p>
        </p:txBody>
      </p:sp>
      <p:sp>
        <p:nvSpPr>
          <p:cNvPr id="4" name="Slide Number Placeholder 3"/>
          <p:cNvSpPr>
            <a:spLocks noGrp="1"/>
          </p:cNvSpPr>
          <p:nvPr>
            <p:ph type="sldNum" sz="quarter" idx="12"/>
          </p:nvPr>
        </p:nvSpPr>
        <p:spPr/>
        <p:txBody>
          <a:bodyPr/>
          <a:lstStyle/>
          <a:p>
            <a:fld id="{D6A2C582-A199-4051-BE1A-EB064BF24192}" type="slidenum">
              <a:rPr lang="en-US" smtClean="0"/>
              <a:pPr/>
              <a:t>2</a:t>
            </a:fld>
            <a:endParaRPr lang="en-US"/>
          </a:p>
        </p:txBody>
      </p:sp>
      <p:sp>
        <p:nvSpPr>
          <p:cNvPr id="3" name="Content Placeholder 2"/>
          <p:cNvSpPr>
            <a:spLocks noGrp="1"/>
          </p:cNvSpPr>
          <p:nvPr>
            <p:ph idx="1"/>
          </p:nvPr>
        </p:nvSpPr>
        <p:spPr/>
        <p:txBody>
          <a:bodyPr/>
          <a:lstStyle/>
          <a:p>
            <a:pPr marL="0" indent="0">
              <a:buNone/>
            </a:pPr>
            <a:r>
              <a:rPr lang="en-US" dirty="0" smtClean="0"/>
              <a:t>Insert </a:t>
            </a:r>
            <a:r>
              <a:rPr lang="en-US" dirty="0" err="1" smtClean="0"/>
              <a:t>cte</a:t>
            </a:r>
            <a:r>
              <a:rPr lang="en-US" dirty="0" smtClean="0"/>
              <a:t> video </a:t>
            </a:r>
            <a:endParaRPr lang="en-US" dirty="0"/>
          </a:p>
        </p:txBody>
      </p:sp>
    </p:spTree>
    <p:extLst>
      <p:ext uri="{BB962C8B-B14F-4D97-AF65-F5344CB8AC3E}">
        <p14:creationId xmlns:p14="http://schemas.microsoft.com/office/powerpoint/2010/main" val="73565831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79052"/>
            <a:ext cx="8839200" cy="1325563"/>
          </a:xfrm>
        </p:spPr>
        <p:txBody>
          <a:bodyPr>
            <a:normAutofit/>
          </a:bodyPr>
          <a:lstStyle/>
          <a:p>
            <a:pPr algn="ctr"/>
            <a:r>
              <a:rPr lang="en-US" sz="2700" b="1" kern="0" cap="all" dirty="0" smtClean="0">
                <a:solidFill>
                  <a:srgbClr val="003366"/>
                </a:solidFill>
                <a:latin typeface="Arial"/>
                <a:ea typeface="MS PGothic"/>
                <a:cs typeface="Arial" pitchFamily="34" charset="0"/>
              </a:rPr>
              <a:t>Career </a:t>
            </a:r>
            <a:r>
              <a:rPr lang="en-US" sz="2700" b="1" kern="0" cap="all" dirty="0">
                <a:solidFill>
                  <a:srgbClr val="003366"/>
                </a:solidFill>
                <a:latin typeface="Arial"/>
                <a:ea typeface="MS PGothic"/>
                <a:cs typeface="Arial" pitchFamily="34" charset="0"/>
              </a:rPr>
              <a:t>and Technical </a:t>
            </a:r>
            <a:r>
              <a:rPr lang="en-US" sz="2700" b="1" kern="0" cap="all" dirty="0" smtClean="0">
                <a:solidFill>
                  <a:srgbClr val="003366"/>
                </a:solidFill>
                <a:latin typeface="Arial"/>
                <a:ea typeface="MS PGothic"/>
                <a:cs typeface="Arial" pitchFamily="34" charset="0"/>
              </a:rPr>
              <a:t>Education- </a:t>
            </a:r>
            <a:br>
              <a:rPr lang="en-US" sz="2700" b="1" kern="0" cap="all" dirty="0" smtClean="0">
                <a:solidFill>
                  <a:srgbClr val="003366"/>
                </a:solidFill>
                <a:latin typeface="Arial"/>
                <a:ea typeface="MS PGothic"/>
                <a:cs typeface="Arial" pitchFamily="34" charset="0"/>
              </a:rPr>
            </a:br>
            <a:r>
              <a:rPr lang="en-US" sz="2700" b="1" kern="0" cap="all" dirty="0" smtClean="0">
                <a:solidFill>
                  <a:srgbClr val="003366"/>
                </a:solidFill>
                <a:latin typeface="Arial"/>
                <a:ea typeface="MS PGothic"/>
                <a:cs typeface="Arial" pitchFamily="34" charset="0"/>
              </a:rPr>
              <a:t>Vision</a:t>
            </a:r>
            <a:endParaRPr lang="en-US" sz="2700" b="1" kern="0" cap="all" dirty="0">
              <a:solidFill>
                <a:srgbClr val="003366"/>
              </a:solidFill>
              <a:latin typeface="Arial"/>
              <a:ea typeface="MS PGothic"/>
              <a:cs typeface="Arial" pitchFamily="34" charset="0"/>
            </a:endParaRPr>
          </a:p>
        </p:txBody>
      </p:sp>
      <p:sp>
        <p:nvSpPr>
          <p:cNvPr id="4" name="Slide Number Placeholder 3"/>
          <p:cNvSpPr>
            <a:spLocks noGrp="1"/>
          </p:cNvSpPr>
          <p:nvPr>
            <p:ph type="sldNum" sz="quarter" idx="12"/>
          </p:nvPr>
        </p:nvSpPr>
        <p:spPr/>
        <p:txBody>
          <a:bodyPr/>
          <a:lstStyle/>
          <a:p>
            <a:fld id="{664B923B-243F-45D0-AA54-307ED5233923}" type="slidenum">
              <a:rPr lang="en-US" smtClean="0"/>
              <a:t>3</a:t>
            </a:fld>
            <a:endParaRPr lang="en-US"/>
          </a:p>
        </p:txBody>
      </p:sp>
      <p:sp>
        <p:nvSpPr>
          <p:cNvPr id="5" name="Rectangle 4"/>
          <p:cNvSpPr/>
          <p:nvPr/>
        </p:nvSpPr>
        <p:spPr>
          <a:xfrm>
            <a:off x="228600" y="1356479"/>
            <a:ext cx="4800600" cy="3139321"/>
          </a:xfrm>
          <a:prstGeom prst="rect">
            <a:avLst/>
          </a:prstGeom>
        </p:spPr>
        <p:txBody>
          <a:bodyPr wrap="square">
            <a:spAutoFit/>
          </a:bodyPr>
          <a:lstStyle/>
          <a:p>
            <a:pPr lvl="0"/>
            <a:r>
              <a:rPr lang="en-US" sz="1800" spc="25" dirty="0">
                <a:solidFill>
                  <a:srgbClr val="000000"/>
                </a:solidFill>
                <a:latin typeface="inherit"/>
                <a:ea typeface="Times New Roman" panose="02020603050405020304" pitchFamily="18" charset="0"/>
                <a:cs typeface="Helvetica" panose="020B0604020202020204" pitchFamily="34" charset="0"/>
              </a:rPr>
              <a:t>CTE is a program of study through which students graduate high school with </a:t>
            </a:r>
            <a:r>
              <a:rPr lang="en-US" sz="1800" b="1" spc="25" dirty="0">
                <a:solidFill>
                  <a:srgbClr val="000000"/>
                </a:solidFill>
                <a:latin typeface="inherit"/>
                <a:ea typeface="Times New Roman" panose="02020603050405020304" pitchFamily="18" charset="0"/>
                <a:cs typeface="Helvetica" panose="020B0604020202020204" pitchFamily="34" charset="0"/>
              </a:rPr>
              <a:t>academic and industry-recognized</a:t>
            </a:r>
            <a:r>
              <a:rPr lang="en-US" sz="1800" spc="25" dirty="0">
                <a:solidFill>
                  <a:srgbClr val="000000"/>
                </a:solidFill>
                <a:latin typeface="inherit"/>
                <a:ea typeface="Times New Roman" panose="02020603050405020304" pitchFamily="18" charset="0"/>
                <a:cs typeface="Helvetica" panose="020B0604020202020204" pitchFamily="34" charset="0"/>
              </a:rPr>
              <a:t> (technical and employability) skills leading to a </a:t>
            </a:r>
            <a:r>
              <a:rPr lang="en-US" sz="1800" b="1" spc="25" dirty="0">
                <a:solidFill>
                  <a:srgbClr val="000000"/>
                </a:solidFill>
                <a:latin typeface="inherit"/>
                <a:ea typeface="Times New Roman" panose="02020603050405020304" pitchFamily="18" charset="0"/>
                <a:cs typeface="Helvetica" panose="020B0604020202020204" pitchFamily="34" charset="0"/>
              </a:rPr>
              <a:t>high quality college and career pathway </a:t>
            </a:r>
            <a:r>
              <a:rPr lang="en-US" sz="1800" spc="25" dirty="0">
                <a:solidFill>
                  <a:srgbClr val="000000"/>
                </a:solidFill>
                <a:latin typeface="inherit"/>
                <a:ea typeface="Times New Roman" panose="02020603050405020304" pitchFamily="18" charset="0"/>
                <a:cs typeface="Helvetica" panose="020B0604020202020204" pitchFamily="34" charset="0"/>
              </a:rPr>
              <a:t>(in-demand jobs, growing wages) that includes: </a:t>
            </a:r>
          </a:p>
          <a:p>
            <a:pPr marL="285750" lvl="0" indent="-285750">
              <a:buFont typeface="Arial" panose="020B0604020202020204" pitchFamily="34" charset="0"/>
              <a:buChar char="•"/>
            </a:pPr>
            <a:r>
              <a:rPr lang="en-US" sz="1800" spc="25" dirty="0" smtClean="0">
                <a:solidFill>
                  <a:srgbClr val="000000"/>
                </a:solidFill>
                <a:latin typeface="inherit"/>
                <a:ea typeface="Times New Roman" panose="02020603050405020304" pitchFamily="18" charset="0"/>
                <a:cs typeface="Helvetica" panose="020B0604020202020204" pitchFamily="34" charset="0"/>
              </a:rPr>
              <a:t>Persisting </a:t>
            </a:r>
            <a:r>
              <a:rPr lang="en-US" sz="1800" spc="25" dirty="0">
                <a:solidFill>
                  <a:srgbClr val="000000"/>
                </a:solidFill>
                <a:latin typeface="inherit"/>
                <a:ea typeface="Times New Roman" panose="02020603050405020304" pitchFamily="18" charset="0"/>
                <a:cs typeface="Helvetica" panose="020B0604020202020204" pitchFamily="34" charset="0"/>
              </a:rPr>
              <a:t>in post-secondary education / training; and </a:t>
            </a:r>
          </a:p>
          <a:p>
            <a:pPr marL="285750" lvl="0" indent="-285750">
              <a:buFont typeface="Arial" panose="020B0604020202020204" pitchFamily="34" charset="0"/>
              <a:buChar char="•"/>
            </a:pPr>
            <a:r>
              <a:rPr lang="en-US" sz="1800" spc="25" dirty="0">
                <a:solidFill>
                  <a:srgbClr val="000000"/>
                </a:solidFill>
                <a:latin typeface="inherit"/>
                <a:ea typeface="Times New Roman" panose="02020603050405020304" pitchFamily="18" charset="0"/>
                <a:cs typeface="Helvetica" panose="020B0604020202020204" pitchFamily="34" charset="0"/>
              </a:rPr>
              <a:t>Finding employment based on industry-recognized skills</a:t>
            </a:r>
          </a:p>
        </p:txBody>
      </p:sp>
      <p:pic>
        <p:nvPicPr>
          <p:cNvPr id="4098" name="Picture 2" descr="Full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28854" y="1380307"/>
            <a:ext cx="3847511" cy="28796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3"/>
          <a:srcRect t="44243" b="17391"/>
          <a:stretch/>
        </p:blipFill>
        <p:spPr>
          <a:xfrm>
            <a:off x="1447800" y="4495800"/>
            <a:ext cx="7620364" cy="1949063"/>
          </a:xfrm>
          <a:prstGeom prst="rect">
            <a:avLst/>
          </a:prstGeom>
        </p:spPr>
      </p:pic>
    </p:spTree>
    <p:extLst>
      <p:ext uri="{BB962C8B-B14F-4D97-AF65-F5344CB8AC3E}">
        <p14:creationId xmlns:p14="http://schemas.microsoft.com/office/powerpoint/2010/main" val="293831763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txBox="1">
            <a:spLocks noGrp="1"/>
          </p:cNvSpPr>
          <p:nvPr/>
        </p:nvSpPr>
        <p:spPr bwMode="auto">
          <a:xfrm>
            <a:off x="8040688" y="6529388"/>
            <a:ext cx="990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60000"/>
              </a:spcBef>
              <a:defRPr sz="2200">
                <a:solidFill>
                  <a:schemeClr val="tx1"/>
                </a:solidFill>
                <a:latin typeface="Calibri" pitchFamily="34" charset="0"/>
                <a:ea typeface="MS PGothic" pitchFamily="34" charset="-128"/>
              </a:defRPr>
            </a:lvl1pPr>
            <a:lvl2pPr marL="742950" indent="-285750" eaLnBrk="0" hangingPunct="0">
              <a:lnSpc>
                <a:spcPct val="95000"/>
              </a:lnSpc>
              <a:spcBef>
                <a:spcPct val="20000"/>
              </a:spcBef>
              <a:buClr>
                <a:schemeClr val="hlink"/>
              </a:buClr>
              <a:buChar char="&gt;"/>
              <a:defRPr sz="2000">
                <a:solidFill>
                  <a:schemeClr val="tx1"/>
                </a:solidFill>
                <a:latin typeface="Calibri" pitchFamily="34" charset="0"/>
                <a:ea typeface="MS PGothic" pitchFamily="34" charset="-128"/>
              </a:defRPr>
            </a:lvl2pPr>
            <a:lvl3pPr marL="1143000" indent="-228600" eaLnBrk="0" hangingPunct="0">
              <a:lnSpc>
                <a:spcPct val="95000"/>
              </a:lnSpc>
              <a:spcBef>
                <a:spcPct val="20000"/>
              </a:spcBef>
              <a:buClr>
                <a:schemeClr val="accent1"/>
              </a:buClr>
              <a:buFont typeface="Wingdings" pitchFamily="2" charset="2"/>
              <a:buChar char="§"/>
              <a:defRPr sz="2000">
                <a:solidFill>
                  <a:schemeClr val="tx1"/>
                </a:solidFill>
                <a:latin typeface="Calibri" pitchFamily="34" charset="0"/>
                <a:ea typeface="MS PGothic" pitchFamily="34" charset="-128"/>
              </a:defRPr>
            </a:lvl3pPr>
            <a:lvl4pPr marL="1600200" indent="-228600" eaLnBrk="0" hangingPunct="0">
              <a:lnSpc>
                <a:spcPct val="95000"/>
              </a:lnSpc>
              <a:spcBef>
                <a:spcPct val="20000"/>
              </a:spcBef>
              <a:buClr>
                <a:schemeClr val="accent2"/>
              </a:buClr>
              <a:buFont typeface="Times" charset="0"/>
              <a:buChar char="•"/>
              <a:defRPr>
                <a:solidFill>
                  <a:schemeClr val="tx1"/>
                </a:solidFill>
                <a:latin typeface="Calibri" pitchFamily="34" charset="0"/>
                <a:ea typeface="MS PGothic" pitchFamily="34" charset="-128"/>
              </a:defRPr>
            </a:lvl4pPr>
            <a:lvl5pPr marL="2057400" indent="-228600" eaLnBrk="0" hangingPunct="0">
              <a:lnSpc>
                <a:spcPct val="95000"/>
              </a:lnSpc>
              <a:spcBef>
                <a:spcPct val="20000"/>
              </a:spcBef>
              <a:buClr>
                <a:schemeClr val="folHlink"/>
              </a:buClr>
              <a:buChar char="»"/>
              <a:defRPr>
                <a:solidFill>
                  <a:schemeClr val="tx1"/>
                </a:solidFill>
                <a:latin typeface="Calibri" pitchFamily="34" charset="0"/>
                <a:ea typeface="MS PGothic" pitchFamily="34" charset="-128"/>
              </a:defRPr>
            </a:lvl5pPr>
            <a:lvl6pPr marL="2514600" indent="-228600" eaLnBrk="0" fontAlgn="base" hangingPunct="0">
              <a:lnSpc>
                <a:spcPct val="95000"/>
              </a:lnSpc>
              <a:spcBef>
                <a:spcPct val="20000"/>
              </a:spcBef>
              <a:spcAft>
                <a:spcPct val="0"/>
              </a:spcAft>
              <a:buClr>
                <a:schemeClr val="folHlink"/>
              </a:buClr>
              <a:buChar char="»"/>
              <a:defRPr>
                <a:solidFill>
                  <a:schemeClr val="tx1"/>
                </a:solidFill>
                <a:latin typeface="Calibri" pitchFamily="34" charset="0"/>
                <a:ea typeface="MS PGothic" pitchFamily="34" charset="-128"/>
              </a:defRPr>
            </a:lvl6pPr>
            <a:lvl7pPr marL="2971800" indent="-228600" eaLnBrk="0" fontAlgn="base" hangingPunct="0">
              <a:lnSpc>
                <a:spcPct val="95000"/>
              </a:lnSpc>
              <a:spcBef>
                <a:spcPct val="20000"/>
              </a:spcBef>
              <a:spcAft>
                <a:spcPct val="0"/>
              </a:spcAft>
              <a:buClr>
                <a:schemeClr val="folHlink"/>
              </a:buClr>
              <a:buChar char="»"/>
              <a:defRPr>
                <a:solidFill>
                  <a:schemeClr val="tx1"/>
                </a:solidFill>
                <a:latin typeface="Calibri" pitchFamily="34" charset="0"/>
                <a:ea typeface="MS PGothic" pitchFamily="34" charset="-128"/>
              </a:defRPr>
            </a:lvl7pPr>
            <a:lvl8pPr marL="3429000" indent="-228600" eaLnBrk="0" fontAlgn="base" hangingPunct="0">
              <a:lnSpc>
                <a:spcPct val="95000"/>
              </a:lnSpc>
              <a:spcBef>
                <a:spcPct val="20000"/>
              </a:spcBef>
              <a:spcAft>
                <a:spcPct val="0"/>
              </a:spcAft>
              <a:buClr>
                <a:schemeClr val="folHlink"/>
              </a:buClr>
              <a:buChar char="»"/>
              <a:defRPr>
                <a:solidFill>
                  <a:schemeClr val="tx1"/>
                </a:solidFill>
                <a:latin typeface="Calibri" pitchFamily="34" charset="0"/>
                <a:ea typeface="MS PGothic" pitchFamily="34" charset="-128"/>
              </a:defRPr>
            </a:lvl8pPr>
            <a:lvl9pPr marL="3886200" indent="-228600" eaLnBrk="0" fontAlgn="base" hangingPunct="0">
              <a:lnSpc>
                <a:spcPct val="95000"/>
              </a:lnSpc>
              <a:spcBef>
                <a:spcPct val="20000"/>
              </a:spcBef>
              <a:spcAft>
                <a:spcPct val="0"/>
              </a:spcAft>
              <a:buClr>
                <a:schemeClr val="folHlink"/>
              </a:buClr>
              <a:buChar char="»"/>
              <a:defRPr>
                <a:solidFill>
                  <a:schemeClr val="tx1"/>
                </a:solidFill>
                <a:latin typeface="Calibri" pitchFamily="34" charset="0"/>
                <a:ea typeface="MS PGothic" pitchFamily="34" charset="-128"/>
              </a:defRPr>
            </a:lvl9pPr>
          </a:lstStyle>
          <a:p>
            <a:pPr algn="r">
              <a:spcBef>
                <a:spcPct val="0"/>
              </a:spcBef>
            </a:pPr>
            <a:fld id="{19C8199A-D65C-475B-AFFB-E07ED378E7F7}" type="slidenum">
              <a:rPr lang="en-US" altLang="en-US" sz="1200" b="1">
                <a:solidFill>
                  <a:srgbClr val="FFFFFF"/>
                </a:solidFill>
                <a:latin typeface="Arial" pitchFamily="34" charset="0"/>
              </a:rPr>
              <a:pPr algn="r">
                <a:spcBef>
                  <a:spcPct val="0"/>
                </a:spcBef>
              </a:pPr>
              <a:t>4</a:t>
            </a:fld>
            <a:endParaRPr lang="en-US" altLang="en-US" sz="1400" b="1">
              <a:solidFill>
                <a:srgbClr val="FFFFFF"/>
              </a:solidFill>
              <a:latin typeface="Arial" pitchFamily="34" charset="0"/>
            </a:endParaRPr>
          </a:p>
        </p:txBody>
      </p:sp>
      <p:sp>
        <p:nvSpPr>
          <p:cNvPr id="5" name="Title 4"/>
          <p:cNvSpPr>
            <a:spLocks noGrp="1"/>
          </p:cNvSpPr>
          <p:nvPr>
            <p:ph type="title"/>
          </p:nvPr>
        </p:nvSpPr>
        <p:spPr>
          <a:xfrm>
            <a:off x="74612" y="1038573"/>
            <a:ext cx="9069388" cy="838200"/>
          </a:xfrm>
        </p:spPr>
        <p:txBody>
          <a:bodyPr>
            <a:noAutofit/>
          </a:bodyPr>
          <a:lstStyle/>
          <a:p>
            <a:pPr algn="ctr"/>
            <a:r>
              <a:rPr lang="en-US" sz="2400" i="1" dirty="0" smtClean="0">
                <a:latin typeface="+mn-lt"/>
              </a:rPr>
              <a:t>Almost half of NYC DOE High Schools offer CTE</a:t>
            </a:r>
            <a:endParaRPr lang="en-US" sz="2400" dirty="0">
              <a:latin typeface="+mn-lt"/>
            </a:endParaRPr>
          </a:p>
        </p:txBody>
      </p:sp>
      <p:graphicFrame>
        <p:nvGraphicFramePr>
          <p:cNvPr id="7" name="Chart 6"/>
          <p:cNvGraphicFramePr/>
          <p:nvPr>
            <p:extLst>
              <p:ext uri="{D42A27DB-BD31-4B8C-83A1-F6EECF244321}">
                <p14:modId xmlns:p14="http://schemas.microsoft.com/office/powerpoint/2010/main" val="249922206"/>
              </p:ext>
            </p:extLst>
          </p:nvPr>
        </p:nvGraphicFramePr>
        <p:xfrm>
          <a:off x="2057400" y="1600200"/>
          <a:ext cx="5486400" cy="3276600"/>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txBox="1">
            <a:spLocks/>
          </p:cNvSpPr>
          <p:nvPr/>
        </p:nvSpPr>
        <p:spPr bwMode="auto">
          <a:xfrm>
            <a:off x="0" y="457200"/>
            <a:ext cx="9144000" cy="739775"/>
          </a:xfrm>
          <a:prstGeom prst="rect">
            <a:avLst/>
          </a:prstGeom>
          <a:noFill/>
          <a:ln w="9525">
            <a:noFill/>
            <a:miter lim="800000"/>
            <a:headEnd/>
            <a:tailEnd/>
          </a:ln>
        </p:spPr>
        <p:txBody>
          <a:bodyPr/>
          <a:lstStyle/>
          <a:p>
            <a:pPr algn="ctr" fontAlgn="auto">
              <a:spcBef>
                <a:spcPts val="0"/>
              </a:spcBef>
              <a:spcAft>
                <a:spcPts val="0"/>
              </a:spcAft>
              <a:defRPr/>
            </a:pPr>
            <a:r>
              <a:rPr lang="en-US" sz="3000" b="1" kern="0" cap="all" dirty="0" smtClean="0">
                <a:solidFill>
                  <a:srgbClr val="003366"/>
                </a:solidFill>
                <a:latin typeface="Arial"/>
                <a:ea typeface="MS PGothic"/>
                <a:cs typeface="Arial" pitchFamily="34" charset="0"/>
              </a:rPr>
              <a:t>CTE by the numbers</a:t>
            </a:r>
            <a:endParaRPr lang="en-US" sz="3000" b="1" kern="0" cap="all" dirty="0">
              <a:solidFill>
                <a:srgbClr val="003366"/>
              </a:solidFill>
              <a:latin typeface="Arial"/>
              <a:ea typeface="MS PGothic"/>
              <a:cs typeface="Arial" pitchFamily="34" charset="0"/>
            </a:endParaRPr>
          </a:p>
          <a:p>
            <a:pPr fontAlgn="auto">
              <a:spcBef>
                <a:spcPts val="0"/>
              </a:spcBef>
              <a:spcAft>
                <a:spcPts val="0"/>
              </a:spcAft>
              <a:defRPr/>
            </a:pPr>
            <a:endParaRPr lang="en-US" b="1" kern="0" cap="all" dirty="0">
              <a:solidFill>
                <a:srgbClr val="003366"/>
              </a:solidFill>
              <a:latin typeface="Arial"/>
              <a:ea typeface="MS PGothic"/>
              <a:cs typeface="Arial" pitchFamily="34" charset="0"/>
            </a:endParaRPr>
          </a:p>
        </p:txBody>
      </p:sp>
      <p:sp>
        <p:nvSpPr>
          <p:cNvPr id="2" name="TextBox 1"/>
          <p:cNvSpPr txBox="1"/>
          <p:nvPr/>
        </p:nvSpPr>
        <p:spPr>
          <a:xfrm>
            <a:off x="0" y="5029200"/>
            <a:ext cx="9144000" cy="830997"/>
          </a:xfrm>
          <a:prstGeom prst="rect">
            <a:avLst/>
          </a:prstGeom>
          <a:noFill/>
        </p:spPr>
        <p:txBody>
          <a:bodyPr wrap="square" rtlCol="0">
            <a:spAutoFit/>
          </a:bodyPr>
          <a:lstStyle/>
          <a:p>
            <a:r>
              <a:rPr lang="en-US" i="1" dirty="0">
                <a:latin typeface="Calibri" panose="020F0502020204030204" pitchFamily="34" charset="0"/>
                <a:ea typeface="Calibri" panose="020F0502020204030204" pitchFamily="34" charset="0"/>
                <a:cs typeface="Times New Roman" panose="02020603050405020304" pitchFamily="18" charset="0"/>
              </a:rPr>
              <a:t>CTE-designated schools had a 4-year NYC graduation rate of </a:t>
            </a:r>
            <a:r>
              <a:rPr lang="en-US" b="1" i="1" dirty="0">
                <a:latin typeface="Calibri" panose="020F0502020204030204" pitchFamily="34" charset="0"/>
                <a:ea typeface="Calibri" panose="020F0502020204030204" pitchFamily="34" charset="0"/>
                <a:cs typeface="Times New Roman" panose="02020603050405020304" pitchFamily="18" charset="0"/>
              </a:rPr>
              <a:t>82 %</a:t>
            </a:r>
            <a:r>
              <a:rPr lang="en-US" i="1" dirty="0">
                <a:latin typeface="Calibri" panose="020F0502020204030204" pitchFamily="34" charset="0"/>
                <a:ea typeface="Calibri" panose="020F0502020204030204" pitchFamily="34" charset="0"/>
                <a:cs typeface="Times New Roman" panose="02020603050405020304" pitchFamily="18" charset="0"/>
              </a:rPr>
              <a:t> in 2015-</a:t>
            </a:r>
            <a:r>
              <a:rPr lang="en-US" i="1" dirty="0" smtClean="0">
                <a:latin typeface="Calibri" panose="020F0502020204030204" pitchFamily="34" charset="0"/>
                <a:ea typeface="Calibri" panose="020F0502020204030204" pitchFamily="34" charset="0"/>
                <a:cs typeface="Times New Roman" panose="02020603050405020304" pitchFamily="18" charset="0"/>
              </a:rPr>
              <a:t>16 ~ 10% higher than citywide graduation rate </a:t>
            </a:r>
            <a:endParaRPr lang="en-US" i="1" dirty="0"/>
          </a:p>
        </p:txBody>
      </p:sp>
    </p:spTree>
    <p:extLst>
      <p:ext uri="{BB962C8B-B14F-4D97-AF65-F5344CB8AC3E}">
        <p14:creationId xmlns:p14="http://schemas.microsoft.com/office/powerpoint/2010/main" val="270855420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txBox="1">
            <a:spLocks noGrp="1"/>
          </p:cNvSpPr>
          <p:nvPr/>
        </p:nvSpPr>
        <p:spPr bwMode="auto">
          <a:xfrm>
            <a:off x="8040688" y="6529388"/>
            <a:ext cx="990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60000"/>
              </a:spcBef>
              <a:defRPr sz="2200">
                <a:solidFill>
                  <a:schemeClr val="tx1"/>
                </a:solidFill>
                <a:latin typeface="Calibri" pitchFamily="34" charset="0"/>
                <a:ea typeface="MS PGothic" pitchFamily="34" charset="-128"/>
              </a:defRPr>
            </a:lvl1pPr>
            <a:lvl2pPr marL="742950" indent="-285750" eaLnBrk="0" hangingPunct="0">
              <a:lnSpc>
                <a:spcPct val="95000"/>
              </a:lnSpc>
              <a:spcBef>
                <a:spcPct val="20000"/>
              </a:spcBef>
              <a:buClr>
                <a:schemeClr val="hlink"/>
              </a:buClr>
              <a:buChar char="&gt;"/>
              <a:defRPr sz="2000">
                <a:solidFill>
                  <a:schemeClr val="tx1"/>
                </a:solidFill>
                <a:latin typeface="Calibri" pitchFamily="34" charset="0"/>
                <a:ea typeface="MS PGothic" pitchFamily="34" charset="-128"/>
              </a:defRPr>
            </a:lvl2pPr>
            <a:lvl3pPr marL="1143000" indent="-228600" eaLnBrk="0" hangingPunct="0">
              <a:lnSpc>
                <a:spcPct val="95000"/>
              </a:lnSpc>
              <a:spcBef>
                <a:spcPct val="20000"/>
              </a:spcBef>
              <a:buClr>
                <a:schemeClr val="accent1"/>
              </a:buClr>
              <a:buFont typeface="Wingdings" pitchFamily="2" charset="2"/>
              <a:buChar char="§"/>
              <a:defRPr sz="2000">
                <a:solidFill>
                  <a:schemeClr val="tx1"/>
                </a:solidFill>
                <a:latin typeface="Calibri" pitchFamily="34" charset="0"/>
                <a:ea typeface="MS PGothic" pitchFamily="34" charset="-128"/>
              </a:defRPr>
            </a:lvl3pPr>
            <a:lvl4pPr marL="1600200" indent="-228600" eaLnBrk="0" hangingPunct="0">
              <a:lnSpc>
                <a:spcPct val="95000"/>
              </a:lnSpc>
              <a:spcBef>
                <a:spcPct val="20000"/>
              </a:spcBef>
              <a:buClr>
                <a:schemeClr val="accent2"/>
              </a:buClr>
              <a:buFont typeface="Times" charset="0"/>
              <a:buChar char="•"/>
              <a:defRPr>
                <a:solidFill>
                  <a:schemeClr val="tx1"/>
                </a:solidFill>
                <a:latin typeface="Calibri" pitchFamily="34" charset="0"/>
                <a:ea typeface="MS PGothic" pitchFamily="34" charset="-128"/>
              </a:defRPr>
            </a:lvl4pPr>
            <a:lvl5pPr marL="2057400" indent="-228600" eaLnBrk="0" hangingPunct="0">
              <a:lnSpc>
                <a:spcPct val="95000"/>
              </a:lnSpc>
              <a:spcBef>
                <a:spcPct val="20000"/>
              </a:spcBef>
              <a:buClr>
                <a:schemeClr val="folHlink"/>
              </a:buClr>
              <a:buChar char="»"/>
              <a:defRPr>
                <a:solidFill>
                  <a:schemeClr val="tx1"/>
                </a:solidFill>
                <a:latin typeface="Calibri" pitchFamily="34" charset="0"/>
                <a:ea typeface="MS PGothic" pitchFamily="34" charset="-128"/>
              </a:defRPr>
            </a:lvl5pPr>
            <a:lvl6pPr marL="2514600" indent="-228600" eaLnBrk="0" fontAlgn="base" hangingPunct="0">
              <a:lnSpc>
                <a:spcPct val="95000"/>
              </a:lnSpc>
              <a:spcBef>
                <a:spcPct val="20000"/>
              </a:spcBef>
              <a:spcAft>
                <a:spcPct val="0"/>
              </a:spcAft>
              <a:buClr>
                <a:schemeClr val="folHlink"/>
              </a:buClr>
              <a:buChar char="»"/>
              <a:defRPr>
                <a:solidFill>
                  <a:schemeClr val="tx1"/>
                </a:solidFill>
                <a:latin typeface="Calibri" pitchFamily="34" charset="0"/>
                <a:ea typeface="MS PGothic" pitchFamily="34" charset="-128"/>
              </a:defRPr>
            </a:lvl6pPr>
            <a:lvl7pPr marL="2971800" indent="-228600" eaLnBrk="0" fontAlgn="base" hangingPunct="0">
              <a:lnSpc>
                <a:spcPct val="95000"/>
              </a:lnSpc>
              <a:spcBef>
                <a:spcPct val="20000"/>
              </a:spcBef>
              <a:spcAft>
                <a:spcPct val="0"/>
              </a:spcAft>
              <a:buClr>
                <a:schemeClr val="folHlink"/>
              </a:buClr>
              <a:buChar char="»"/>
              <a:defRPr>
                <a:solidFill>
                  <a:schemeClr val="tx1"/>
                </a:solidFill>
                <a:latin typeface="Calibri" pitchFamily="34" charset="0"/>
                <a:ea typeface="MS PGothic" pitchFamily="34" charset="-128"/>
              </a:defRPr>
            </a:lvl7pPr>
            <a:lvl8pPr marL="3429000" indent="-228600" eaLnBrk="0" fontAlgn="base" hangingPunct="0">
              <a:lnSpc>
                <a:spcPct val="95000"/>
              </a:lnSpc>
              <a:spcBef>
                <a:spcPct val="20000"/>
              </a:spcBef>
              <a:spcAft>
                <a:spcPct val="0"/>
              </a:spcAft>
              <a:buClr>
                <a:schemeClr val="folHlink"/>
              </a:buClr>
              <a:buChar char="»"/>
              <a:defRPr>
                <a:solidFill>
                  <a:schemeClr val="tx1"/>
                </a:solidFill>
                <a:latin typeface="Calibri" pitchFamily="34" charset="0"/>
                <a:ea typeface="MS PGothic" pitchFamily="34" charset="-128"/>
              </a:defRPr>
            </a:lvl8pPr>
            <a:lvl9pPr marL="3886200" indent="-228600" eaLnBrk="0" fontAlgn="base" hangingPunct="0">
              <a:lnSpc>
                <a:spcPct val="95000"/>
              </a:lnSpc>
              <a:spcBef>
                <a:spcPct val="20000"/>
              </a:spcBef>
              <a:spcAft>
                <a:spcPct val="0"/>
              </a:spcAft>
              <a:buClr>
                <a:schemeClr val="folHlink"/>
              </a:buClr>
              <a:buChar char="»"/>
              <a:defRPr>
                <a:solidFill>
                  <a:schemeClr val="tx1"/>
                </a:solidFill>
                <a:latin typeface="Calibri" pitchFamily="34" charset="0"/>
                <a:ea typeface="MS PGothic" pitchFamily="34" charset="-128"/>
              </a:defRPr>
            </a:lvl9pPr>
          </a:lstStyle>
          <a:p>
            <a:pPr algn="r">
              <a:spcBef>
                <a:spcPct val="0"/>
              </a:spcBef>
            </a:pPr>
            <a:fld id="{5E144306-ADED-4A70-B231-F06E4E2C9F32}" type="slidenum">
              <a:rPr lang="en-US" altLang="en-US" sz="1200" b="1">
                <a:solidFill>
                  <a:srgbClr val="FFFFFF"/>
                </a:solidFill>
                <a:latin typeface="Arial" pitchFamily="34" charset="0"/>
              </a:rPr>
              <a:pPr algn="r">
                <a:spcBef>
                  <a:spcPct val="0"/>
                </a:spcBef>
              </a:pPr>
              <a:t>5</a:t>
            </a:fld>
            <a:endParaRPr lang="en-US" altLang="en-US" sz="1400" b="1">
              <a:solidFill>
                <a:srgbClr val="FFFFFF"/>
              </a:solidFill>
              <a:latin typeface="Arial" pitchFamily="34" charset="0"/>
            </a:endParaRPr>
          </a:p>
        </p:txBody>
      </p:sp>
      <p:sp>
        <p:nvSpPr>
          <p:cNvPr id="8" name="Title 1"/>
          <p:cNvSpPr txBox="1">
            <a:spLocks/>
          </p:cNvSpPr>
          <p:nvPr/>
        </p:nvSpPr>
        <p:spPr bwMode="auto">
          <a:xfrm>
            <a:off x="76200" y="457200"/>
            <a:ext cx="8955088" cy="587375"/>
          </a:xfrm>
          <a:prstGeom prst="rect">
            <a:avLst/>
          </a:prstGeom>
          <a:noFill/>
          <a:ln w="9525">
            <a:noFill/>
            <a:miter lim="800000"/>
            <a:headEnd/>
            <a:tailEnd/>
          </a:ln>
        </p:spPr>
        <p:txBody>
          <a:bodyPr/>
          <a:lstStyle/>
          <a:p>
            <a:pPr algn="ctr" defTabSz="685800" fontAlgn="auto">
              <a:lnSpc>
                <a:spcPct val="90000"/>
              </a:lnSpc>
              <a:spcAft>
                <a:spcPts val="0"/>
              </a:spcAft>
              <a:defRPr/>
            </a:pPr>
            <a:r>
              <a:rPr lang="en-US" sz="3000" b="1" kern="0" cap="all" dirty="0">
                <a:solidFill>
                  <a:srgbClr val="003366"/>
                </a:solidFill>
                <a:latin typeface="Arial"/>
                <a:ea typeface="MS PGothic"/>
                <a:cs typeface="Arial" pitchFamily="34" charset="0"/>
              </a:rPr>
              <a:t>Four</a:t>
            </a:r>
            <a:r>
              <a:rPr lang="en-US" sz="3300" b="1" dirty="0" smtClean="0">
                <a:latin typeface="+mj-lt"/>
                <a:ea typeface="+mj-ea"/>
                <a:cs typeface="+mj-cs"/>
              </a:rPr>
              <a:t> </a:t>
            </a:r>
            <a:r>
              <a:rPr lang="en-US" sz="3000" b="1" kern="0" cap="all" dirty="0">
                <a:solidFill>
                  <a:srgbClr val="003366"/>
                </a:solidFill>
                <a:latin typeface="Arial"/>
                <a:ea typeface="MS PGothic"/>
                <a:cs typeface="Arial" pitchFamily="34" charset="0"/>
              </a:rPr>
              <a:t>Pillars of CTE</a:t>
            </a:r>
          </a:p>
        </p:txBody>
      </p:sp>
      <p:graphicFrame>
        <p:nvGraphicFramePr>
          <p:cNvPr id="5" name="Diagram 4"/>
          <p:cNvGraphicFramePr/>
          <p:nvPr>
            <p:extLst>
              <p:ext uri="{D42A27DB-BD31-4B8C-83A1-F6EECF244321}">
                <p14:modId xmlns:p14="http://schemas.microsoft.com/office/powerpoint/2010/main" val="3986852265"/>
              </p:ext>
            </p:extLst>
          </p:nvPr>
        </p:nvGraphicFramePr>
        <p:xfrm>
          <a:off x="319088" y="940117"/>
          <a:ext cx="86868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7415337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19200"/>
            <a:ext cx="2511353" cy="2898775"/>
          </a:xfrm>
          <a:prstGeom prst="rect">
            <a:avLst/>
          </a:prstGeom>
        </p:spPr>
      </p:pic>
      <p:sp>
        <p:nvSpPr>
          <p:cNvPr id="6" name="Title 1"/>
          <p:cNvSpPr txBox="1">
            <a:spLocks/>
          </p:cNvSpPr>
          <p:nvPr/>
        </p:nvSpPr>
        <p:spPr>
          <a:xfrm>
            <a:off x="152400" y="381000"/>
            <a:ext cx="8915400" cy="609600"/>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n-US" sz="3000" b="1" kern="0" cap="all" dirty="0" smtClean="0">
                <a:solidFill>
                  <a:srgbClr val="003366"/>
                </a:solidFill>
                <a:latin typeface="Arial"/>
                <a:ea typeface="MS PGothic"/>
                <a:cs typeface="Arial" pitchFamily="34" charset="0"/>
              </a:rPr>
              <a:t>The work-Based Learning in action</a:t>
            </a:r>
            <a:endParaRPr lang="en-US" sz="3000" b="1" kern="0" cap="all" dirty="0">
              <a:solidFill>
                <a:srgbClr val="003366"/>
              </a:solidFill>
              <a:latin typeface="Arial"/>
              <a:ea typeface="MS PGothic"/>
              <a:cs typeface="Arial" pitchFamily="34" charset="0"/>
            </a:endParaRPr>
          </a:p>
        </p:txBody>
      </p:sp>
      <p:pic>
        <p:nvPicPr>
          <p:cNvPr id="10" name="Picture 9"/>
          <p:cNvPicPr>
            <a:picLocks noChangeAspect="1"/>
          </p:cNvPicPr>
          <p:nvPr/>
        </p:nvPicPr>
        <p:blipFill rotWithShape="1">
          <a:blip r:embed="rId3"/>
          <a:srcRect t="25319" r="6209" b="16375"/>
          <a:stretch/>
        </p:blipFill>
        <p:spPr>
          <a:xfrm>
            <a:off x="1561353" y="3505200"/>
            <a:ext cx="7582647" cy="3144024"/>
          </a:xfrm>
          <a:prstGeom prst="rect">
            <a:avLst/>
          </a:prstGeom>
        </p:spPr>
      </p:pic>
      <p:pic>
        <p:nvPicPr>
          <p:cNvPr id="11" name="Picture 10"/>
          <p:cNvPicPr>
            <a:picLocks noChangeAspect="1"/>
          </p:cNvPicPr>
          <p:nvPr/>
        </p:nvPicPr>
        <p:blipFill rotWithShape="1">
          <a:blip r:embed="rId4"/>
          <a:srcRect l="2447" t="9989" r="23880" b="-1552"/>
          <a:stretch/>
        </p:blipFill>
        <p:spPr>
          <a:xfrm>
            <a:off x="5362850" y="1219200"/>
            <a:ext cx="3781150" cy="2644062"/>
          </a:xfrm>
          <a:prstGeom prst="rect">
            <a:avLst/>
          </a:prstGeom>
        </p:spPr>
      </p:pic>
      <p:pic>
        <p:nvPicPr>
          <p:cNvPr id="5" name="Picture 4"/>
          <p:cNvPicPr>
            <a:picLocks noChangeAspect="1"/>
          </p:cNvPicPr>
          <p:nvPr/>
        </p:nvPicPr>
        <p:blipFill>
          <a:blip r:embed="rId5"/>
          <a:stretch>
            <a:fillRect/>
          </a:stretch>
        </p:blipFill>
        <p:spPr>
          <a:xfrm>
            <a:off x="2349338" y="1447800"/>
            <a:ext cx="3899062" cy="2590800"/>
          </a:xfrm>
          <a:prstGeom prst="rect">
            <a:avLst/>
          </a:prstGeom>
        </p:spPr>
      </p:pic>
    </p:spTree>
    <p:extLst>
      <p:ext uri="{BB962C8B-B14F-4D97-AF65-F5344CB8AC3E}">
        <p14:creationId xmlns:p14="http://schemas.microsoft.com/office/powerpoint/2010/main" val="379912657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22237"/>
            <a:ext cx="8286750" cy="1325563"/>
          </a:xfrm>
        </p:spPr>
        <p:txBody>
          <a:bodyPr/>
          <a:lstStyle/>
          <a:p>
            <a:r>
              <a:rPr lang="en-US" sz="3000" b="1" kern="0" cap="all" dirty="0">
                <a:solidFill>
                  <a:srgbClr val="003366"/>
                </a:solidFill>
                <a:latin typeface="Arial"/>
                <a:ea typeface="MS PGothic"/>
                <a:cs typeface="Arial" pitchFamily="34" charset="0"/>
              </a:rPr>
              <a:t>Our </a:t>
            </a:r>
            <a:r>
              <a:rPr lang="en-US" sz="3000" b="1" kern="0" cap="all" dirty="0" smtClean="0">
                <a:solidFill>
                  <a:srgbClr val="003366"/>
                </a:solidFill>
                <a:latin typeface="Arial"/>
                <a:ea typeface="MS PGothic"/>
                <a:cs typeface="Arial" pitchFamily="34" charset="0"/>
              </a:rPr>
              <a:t>Programs at a Glance</a:t>
            </a:r>
            <a:endParaRPr lang="en-US" sz="3000" b="1" kern="0" cap="all" dirty="0">
              <a:solidFill>
                <a:srgbClr val="003366"/>
              </a:solidFill>
              <a:latin typeface="Arial"/>
              <a:ea typeface="MS PGothic"/>
              <a:cs typeface="Arial"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77860534"/>
              </p:ext>
            </p:extLst>
          </p:nvPr>
        </p:nvGraphicFramePr>
        <p:xfrm>
          <a:off x="228599" y="1143000"/>
          <a:ext cx="8610601" cy="4703717"/>
        </p:xfrm>
        <a:graphic>
          <a:graphicData uri="http://schemas.openxmlformats.org/drawingml/2006/table">
            <a:tbl>
              <a:tblPr firstRow="1" bandRow="1">
                <a:tableStyleId>{5C22544A-7EE6-4342-B048-85BDC9FD1C3A}</a:tableStyleId>
              </a:tblPr>
              <a:tblGrid>
                <a:gridCol w="1554873"/>
                <a:gridCol w="2038321"/>
                <a:gridCol w="2404174"/>
                <a:gridCol w="2613233"/>
              </a:tblGrid>
              <a:tr h="589462">
                <a:tc>
                  <a:txBody>
                    <a:bodyPr/>
                    <a:lstStyle/>
                    <a:p>
                      <a:pPr algn="ctr"/>
                      <a:r>
                        <a:rPr lang="en-US" sz="1600" dirty="0" smtClean="0"/>
                        <a:t>Program Area</a:t>
                      </a:r>
                      <a:endParaRPr lang="en-US" sz="1600" dirty="0"/>
                    </a:p>
                  </a:txBody>
                  <a:tcPr/>
                </a:tc>
                <a:tc>
                  <a:txBody>
                    <a:bodyPr/>
                    <a:lstStyle/>
                    <a:p>
                      <a:pPr algn="ctr"/>
                      <a:r>
                        <a:rPr lang="en-US" sz="1600" dirty="0" smtClean="0"/>
                        <a:t>Key Sector Trends</a:t>
                      </a:r>
                      <a:endParaRPr lang="en-US" sz="1600" dirty="0"/>
                    </a:p>
                  </a:txBody>
                  <a:tcPr/>
                </a:tc>
                <a:tc>
                  <a:txBody>
                    <a:bodyPr/>
                    <a:lstStyle/>
                    <a:p>
                      <a:pPr algn="ctr"/>
                      <a:r>
                        <a:rPr lang="en-US" sz="1600" dirty="0" err="1" smtClean="0"/>
                        <a:t>Subtracks</a:t>
                      </a:r>
                      <a:endParaRPr lang="en-US" sz="1600" dirty="0"/>
                    </a:p>
                  </a:txBody>
                  <a:tcPr/>
                </a:tc>
                <a:tc>
                  <a:txBody>
                    <a:bodyPr/>
                    <a:lstStyle/>
                    <a:p>
                      <a:pPr algn="ctr"/>
                      <a:r>
                        <a:rPr lang="en-US" sz="1600" dirty="0" smtClean="0"/>
                        <a:t>Key credentials</a:t>
                      </a:r>
                      <a:r>
                        <a:rPr lang="en-US" sz="1600" baseline="0" dirty="0" smtClean="0"/>
                        <a:t> presently offered</a:t>
                      </a:r>
                      <a:endParaRPr lang="en-US" sz="1600" dirty="0"/>
                    </a:p>
                  </a:txBody>
                  <a:tcPr/>
                </a:tc>
              </a:tr>
              <a:tr h="1396093">
                <a:tc>
                  <a:txBody>
                    <a:bodyPr/>
                    <a:lstStyle/>
                    <a:p>
                      <a:r>
                        <a:rPr lang="en-US" sz="1400" dirty="0" smtClean="0"/>
                        <a:t>Healthcare</a:t>
                      </a:r>
                    </a:p>
                    <a:p>
                      <a:r>
                        <a:rPr lang="en-US" sz="1400" i="1" dirty="0" smtClean="0"/>
                        <a:t>(33 programs)</a:t>
                      </a:r>
                      <a:endParaRPr lang="en-US" sz="1400" i="1" dirty="0"/>
                    </a:p>
                  </a:txBody>
                  <a:tcPr/>
                </a:tc>
                <a:tc>
                  <a:txBody>
                    <a:bodyPr/>
                    <a:lstStyle/>
                    <a:p>
                      <a:r>
                        <a:rPr lang="en-US" sz="1400" dirty="0" smtClean="0"/>
                        <a:t>Healthcare now accounts for 1 in 7 jobs in New York City. </a:t>
                      </a:r>
                      <a:endParaRPr lang="en-US" sz="1400" dirty="0"/>
                    </a:p>
                  </a:txBody>
                  <a:tcPr/>
                </a:tc>
                <a:tc>
                  <a:txBody>
                    <a:bodyPr/>
                    <a:lstStyle/>
                    <a:p>
                      <a:pPr marL="285750" indent="-285750">
                        <a:buFont typeface="Arial" panose="020B0604020202020204" pitchFamily="34" charset="0"/>
                        <a:buChar char="•"/>
                      </a:pPr>
                      <a:r>
                        <a:rPr lang="en-US" sz="1400" dirty="0" smtClean="0"/>
                        <a:t>Bio Med Technology</a:t>
                      </a:r>
                    </a:p>
                    <a:p>
                      <a:pPr marL="285750" indent="-285750">
                        <a:buFont typeface="Arial" panose="020B0604020202020204" pitchFamily="34" charset="0"/>
                        <a:buChar char="•"/>
                      </a:pPr>
                      <a:r>
                        <a:rPr lang="en-US" sz="1400" dirty="0" smtClean="0"/>
                        <a:t>Emergency Management</a:t>
                      </a:r>
                    </a:p>
                    <a:p>
                      <a:pPr marL="285750" indent="-285750">
                        <a:buFont typeface="Arial" panose="020B0604020202020204" pitchFamily="34" charset="0"/>
                        <a:buChar char="•"/>
                      </a:pPr>
                      <a:r>
                        <a:rPr lang="en-US" sz="1400" dirty="0" smtClean="0"/>
                        <a:t>Medical</a:t>
                      </a:r>
                      <a:r>
                        <a:rPr lang="en-US" sz="1400" baseline="0" dirty="0" smtClean="0"/>
                        <a:t> Assistant</a:t>
                      </a:r>
                    </a:p>
                    <a:p>
                      <a:pPr marL="285750" indent="-285750">
                        <a:buFont typeface="Arial" panose="020B0604020202020204" pitchFamily="34" charset="0"/>
                        <a:buChar char="•"/>
                      </a:pPr>
                      <a:r>
                        <a:rPr lang="en-US" sz="1400" baseline="0" dirty="0" smtClean="0"/>
                        <a:t>Pharmacy</a:t>
                      </a:r>
                    </a:p>
                    <a:p>
                      <a:pPr marL="285750" indent="-285750">
                        <a:buFont typeface="Arial" panose="020B0604020202020204" pitchFamily="34" charset="0"/>
                        <a:buChar char="•"/>
                      </a:pPr>
                      <a:r>
                        <a:rPr lang="en-US" sz="1400" baseline="0" dirty="0" smtClean="0"/>
                        <a:t>Vision Technology</a:t>
                      </a:r>
                    </a:p>
                    <a:p>
                      <a:pPr marL="285750" indent="-285750">
                        <a:buFont typeface="Arial" panose="020B0604020202020204" pitchFamily="34" charset="0"/>
                        <a:buChar char="•"/>
                      </a:pPr>
                      <a:r>
                        <a:rPr lang="en-US" sz="1400" dirty="0" smtClean="0"/>
                        <a:t>Veterinary Science</a:t>
                      </a:r>
                      <a:endParaRPr lang="en-US" sz="1400" dirty="0"/>
                    </a:p>
                  </a:txBody>
                  <a:tcPr/>
                </a:tc>
                <a:tc>
                  <a:txBody>
                    <a:bodyPr/>
                    <a:lstStyle/>
                    <a:p>
                      <a:pPr marL="285750" indent="-285750">
                        <a:buFont typeface="Arial" panose="020B0604020202020204" pitchFamily="34" charset="0"/>
                        <a:buChar char="•"/>
                      </a:pPr>
                      <a:r>
                        <a:rPr lang="en-US" sz="1400" dirty="0" smtClean="0"/>
                        <a:t>Certified Nurse Aid,</a:t>
                      </a:r>
                    </a:p>
                    <a:p>
                      <a:pPr marL="285750" indent="-285750">
                        <a:buFont typeface="Arial" panose="020B0604020202020204" pitchFamily="34" charset="0"/>
                        <a:buChar char="•"/>
                      </a:pPr>
                      <a:r>
                        <a:rPr lang="en-US" sz="1400" dirty="0" smtClean="0"/>
                        <a:t>Certified Medical Administrative</a:t>
                      </a:r>
                      <a:r>
                        <a:rPr lang="en-US" sz="1400" baseline="0" dirty="0" smtClean="0"/>
                        <a:t> </a:t>
                      </a:r>
                      <a:r>
                        <a:rPr lang="en-US" sz="1400" dirty="0" smtClean="0"/>
                        <a:t>Assistant</a:t>
                      </a:r>
                    </a:p>
                    <a:p>
                      <a:pPr marL="285750" indent="-285750">
                        <a:buFont typeface="Arial" panose="020B0604020202020204" pitchFamily="34" charset="0"/>
                        <a:buChar char="•"/>
                      </a:pPr>
                      <a:r>
                        <a:rPr lang="en-US" sz="1400" dirty="0" smtClean="0"/>
                        <a:t>Certified Clinical Medical Assistant</a:t>
                      </a:r>
                    </a:p>
                    <a:p>
                      <a:pPr marL="285750" indent="-285750">
                        <a:buFont typeface="Arial" panose="020B0604020202020204" pitchFamily="34" charset="0"/>
                        <a:buChar char="•"/>
                      </a:pPr>
                      <a:r>
                        <a:rPr lang="en-US" sz="1400" dirty="0" smtClean="0"/>
                        <a:t>Certified Pharm Tech</a:t>
                      </a:r>
                      <a:endParaRPr lang="en-US" sz="1400" dirty="0"/>
                    </a:p>
                  </a:txBody>
                  <a:tcPr/>
                </a:tc>
              </a:tr>
              <a:tr h="1178922">
                <a:tc>
                  <a:txBody>
                    <a:bodyPr/>
                    <a:lstStyle/>
                    <a:p>
                      <a:r>
                        <a:rPr lang="en-US" sz="1400" dirty="0" smtClean="0"/>
                        <a:t>Culinary,</a:t>
                      </a:r>
                      <a:r>
                        <a:rPr lang="en-US" sz="1400" baseline="0" dirty="0" smtClean="0"/>
                        <a:t> Hospitality and Tourism</a:t>
                      </a:r>
                    </a:p>
                    <a:p>
                      <a:r>
                        <a:rPr lang="en-US" sz="1400" i="1" baseline="0" dirty="0" smtClean="0"/>
                        <a:t>(19 programs)</a:t>
                      </a:r>
                      <a:endParaRPr lang="en-US" sz="1400" i="1" dirty="0"/>
                    </a:p>
                  </a:txBody>
                  <a:tcPr/>
                </a:tc>
                <a:tc>
                  <a:txBody>
                    <a:bodyPr/>
                    <a:lstStyle/>
                    <a:p>
                      <a:pPr marL="0" indent="0">
                        <a:buFont typeface="Arial"/>
                        <a:buNone/>
                      </a:pPr>
                      <a:r>
                        <a:rPr lang="en-US" sz="1400" dirty="0" smtClean="0"/>
                        <a:t>This is the fastest growing sector in NYC economy and accounts for one in eight jobs.</a:t>
                      </a:r>
                      <a:endParaRPr lang="en-US" sz="1400" dirty="0"/>
                    </a:p>
                  </a:txBody>
                  <a:tcPr/>
                </a:tc>
                <a:tc>
                  <a:txBody>
                    <a:bodyPr/>
                    <a:lstStyle/>
                    <a:p>
                      <a:pPr marL="285750" indent="-285750">
                        <a:buFont typeface="Arial"/>
                        <a:buChar char="•"/>
                      </a:pPr>
                      <a:r>
                        <a:rPr lang="en-US" sz="1400" dirty="0" smtClean="0"/>
                        <a:t>Culinary </a:t>
                      </a:r>
                    </a:p>
                    <a:p>
                      <a:pPr marL="285750" indent="-285750">
                        <a:buFont typeface="Arial"/>
                        <a:buChar char="•"/>
                      </a:pPr>
                      <a:r>
                        <a:rPr lang="en-US" sz="1400" dirty="0" smtClean="0"/>
                        <a:t>Hospitality</a:t>
                      </a:r>
                      <a:r>
                        <a:rPr lang="en-US" sz="1400" baseline="0" dirty="0" smtClean="0"/>
                        <a:t> and Tourism </a:t>
                      </a:r>
                      <a:endParaRPr lang="en-US" sz="1400" dirty="0"/>
                    </a:p>
                  </a:txBody>
                  <a:tcPr/>
                </a:tc>
                <a:tc>
                  <a:txBody>
                    <a:bodyPr/>
                    <a:lstStyle/>
                    <a:p>
                      <a:pPr marL="285750" indent="-285750">
                        <a:buFont typeface="Arial"/>
                        <a:buChar char="•"/>
                      </a:pPr>
                      <a:r>
                        <a:rPr lang="en-US" sz="1400" dirty="0" smtClean="0"/>
                        <a:t>NYC</a:t>
                      </a:r>
                      <a:r>
                        <a:rPr lang="en-US" sz="1400" baseline="0" dirty="0" smtClean="0"/>
                        <a:t> Food Handlers Certification</a:t>
                      </a:r>
                    </a:p>
                    <a:p>
                      <a:pPr marL="285750" indent="-285750">
                        <a:buFont typeface="Arial"/>
                        <a:buChar char="•"/>
                      </a:pPr>
                      <a:r>
                        <a:rPr lang="en-US" sz="1400" baseline="0" dirty="0" err="1" smtClean="0"/>
                        <a:t>Servsafe</a:t>
                      </a:r>
                      <a:r>
                        <a:rPr lang="en-US" sz="1400" baseline="0" dirty="0" smtClean="0"/>
                        <a:t> Food Protection Manager Certification</a:t>
                      </a:r>
                    </a:p>
                    <a:p>
                      <a:pPr marL="285750" indent="-285750">
                        <a:buFont typeface="Arial"/>
                        <a:buChar char="•"/>
                      </a:pPr>
                      <a:r>
                        <a:rPr lang="en-US" sz="1400" baseline="0" dirty="0" smtClean="0"/>
                        <a:t>Microsoft Office Specialist</a:t>
                      </a:r>
                    </a:p>
                  </a:txBody>
                  <a:tcPr/>
                </a:tc>
              </a:tr>
              <a:tr h="1178922">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400" dirty="0" smtClean="0"/>
                        <a:t>Construction and Sustainability  </a:t>
                      </a:r>
                    </a:p>
                    <a:p>
                      <a:pPr marL="0" marR="0" indent="0" algn="l" defTabSz="685800" rtl="0" eaLnBrk="1" fontAlgn="auto" latinLnBrk="0" hangingPunct="1">
                        <a:lnSpc>
                          <a:spcPct val="100000"/>
                        </a:lnSpc>
                        <a:spcBef>
                          <a:spcPts val="0"/>
                        </a:spcBef>
                        <a:spcAft>
                          <a:spcPts val="0"/>
                        </a:spcAft>
                        <a:buClrTx/>
                        <a:buSzTx/>
                        <a:buFontTx/>
                        <a:buNone/>
                        <a:tabLst/>
                        <a:defRPr/>
                      </a:pPr>
                      <a:r>
                        <a:rPr lang="en-US" sz="1400" i="1" dirty="0" smtClean="0"/>
                        <a:t>(21 Programs)</a:t>
                      </a:r>
                      <a:endParaRPr lang="en-US" sz="1400" i="1" dirty="0"/>
                    </a:p>
                  </a:txBody>
                  <a:tcPr/>
                </a:tc>
                <a:tc>
                  <a:txBody>
                    <a:bodyPr/>
                    <a:lstStyle/>
                    <a:p>
                      <a:r>
                        <a:rPr lang="en-US" sz="1400" dirty="0" smtClean="0"/>
                        <a:t>Construction is sensitive to the general business cycle, but is likely to be stable over the next few years. </a:t>
                      </a:r>
                      <a:endParaRPr lang="en-US" sz="1400" dirty="0"/>
                    </a:p>
                  </a:txBody>
                  <a:tcPr/>
                </a:tc>
                <a:tc>
                  <a:txBody>
                    <a:bodyPr/>
                    <a:lstStyle/>
                    <a:p>
                      <a:pPr marL="285750" indent="-285750">
                        <a:buFont typeface="Arial"/>
                        <a:buChar char="•"/>
                      </a:pPr>
                      <a:r>
                        <a:rPr lang="en-US" sz="1400" dirty="0" smtClean="0"/>
                        <a:t>Carpentry</a:t>
                      </a:r>
                    </a:p>
                    <a:p>
                      <a:pPr marL="285750" indent="-285750">
                        <a:buFont typeface="Arial"/>
                        <a:buChar char="•"/>
                      </a:pPr>
                      <a:r>
                        <a:rPr lang="en-US" sz="1400" dirty="0" smtClean="0"/>
                        <a:t>Electrical</a:t>
                      </a:r>
                    </a:p>
                    <a:p>
                      <a:pPr marL="285750" indent="-285750">
                        <a:buFont typeface="Arial"/>
                        <a:buChar char="•"/>
                      </a:pPr>
                      <a:r>
                        <a:rPr lang="en-US" sz="1400" dirty="0" smtClean="0"/>
                        <a:t>Energy Technology</a:t>
                      </a:r>
                    </a:p>
                    <a:p>
                      <a:pPr marL="285750" indent="-285750">
                        <a:buFont typeface="Arial"/>
                        <a:buChar char="•"/>
                      </a:pPr>
                      <a:r>
                        <a:rPr lang="en-US" sz="1400" dirty="0" smtClean="0"/>
                        <a:t>HVAC</a:t>
                      </a:r>
                    </a:p>
                    <a:p>
                      <a:pPr marL="285750" indent="-285750">
                        <a:buFont typeface="Arial"/>
                        <a:buChar char="•"/>
                      </a:pPr>
                      <a:r>
                        <a:rPr lang="en-US" sz="1400" dirty="0" smtClean="0"/>
                        <a:t>Plumbing </a:t>
                      </a:r>
                      <a:endParaRPr lang="en-US" sz="1400" dirty="0"/>
                    </a:p>
                  </a:txBody>
                  <a:tcPr/>
                </a:tc>
                <a:tc>
                  <a:txBody>
                    <a:bodyPr/>
                    <a:lstStyle/>
                    <a:p>
                      <a:pPr marL="285750" indent="-285750">
                        <a:buFont typeface="Arial"/>
                        <a:buChar char="•"/>
                      </a:pPr>
                      <a:r>
                        <a:rPr lang="en-US" sz="1350" kern="1200" dirty="0" smtClean="0">
                          <a:solidFill>
                            <a:schemeClr val="dk1"/>
                          </a:solidFill>
                          <a:effectLst/>
                          <a:latin typeface="+mn-lt"/>
                          <a:ea typeface="+mn-ea"/>
                          <a:cs typeface="+mn-cs"/>
                        </a:rPr>
                        <a:t>NCCER-Core</a:t>
                      </a:r>
                    </a:p>
                    <a:p>
                      <a:pPr marL="285750" indent="-285750">
                        <a:buFont typeface="Arial"/>
                        <a:buChar char="•"/>
                      </a:pPr>
                      <a:r>
                        <a:rPr lang="en-US" sz="1350" kern="1200" dirty="0" smtClean="0">
                          <a:solidFill>
                            <a:schemeClr val="dk1"/>
                          </a:solidFill>
                          <a:effectLst/>
                          <a:latin typeface="+mn-lt"/>
                          <a:ea typeface="+mn-ea"/>
                          <a:cs typeface="+mn-cs"/>
                        </a:rPr>
                        <a:t>Green Professional-Fundamentals of Building Green</a:t>
                      </a:r>
                    </a:p>
                    <a:p>
                      <a:pPr marL="285750" indent="-285750">
                        <a:buFont typeface="Arial"/>
                        <a:buChar char="•"/>
                      </a:pPr>
                      <a:r>
                        <a:rPr lang="en-US" sz="1350" kern="1200" dirty="0" smtClean="0">
                          <a:solidFill>
                            <a:schemeClr val="dk1"/>
                          </a:solidFill>
                          <a:effectLst/>
                          <a:latin typeface="+mn-lt"/>
                          <a:ea typeface="+mn-ea"/>
                          <a:cs typeface="+mn-cs"/>
                        </a:rPr>
                        <a:t>ETA-Student Electronic Certification </a:t>
                      </a:r>
                    </a:p>
                    <a:p>
                      <a:pPr marL="285750" indent="-285750">
                        <a:buFont typeface="Arial"/>
                        <a:buChar char="•"/>
                      </a:pPr>
                      <a:r>
                        <a:rPr lang="en-US" sz="1350" kern="1200" dirty="0" smtClean="0">
                          <a:solidFill>
                            <a:schemeClr val="dk1"/>
                          </a:solidFill>
                          <a:effectLst/>
                          <a:latin typeface="+mn-lt"/>
                          <a:ea typeface="+mn-ea"/>
                          <a:cs typeface="+mn-cs"/>
                        </a:rPr>
                        <a:t>OSHA 10 and 30</a:t>
                      </a:r>
                      <a:r>
                        <a:rPr lang="en-US" sz="1400" dirty="0" smtClean="0">
                          <a:effectLst/>
                        </a:rPr>
                        <a:t> </a:t>
                      </a:r>
                      <a:endParaRPr lang="en-US" sz="1400" dirty="0"/>
                    </a:p>
                  </a:txBody>
                  <a:tcPr/>
                </a:tc>
              </a:tr>
            </a:tbl>
          </a:graphicData>
        </a:graphic>
      </p:graphicFrame>
      <p:sp>
        <p:nvSpPr>
          <p:cNvPr id="4" name="Slide Number Placeholder 3"/>
          <p:cNvSpPr>
            <a:spLocks noGrp="1"/>
          </p:cNvSpPr>
          <p:nvPr>
            <p:ph type="sldNum" sz="quarter" idx="12"/>
          </p:nvPr>
        </p:nvSpPr>
        <p:spPr/>
        <p:txBody>
          <a:bodyPr/>
          <a:lstStyle/>
          <a:p>
            <a:fld id="{D6A2C582-A199-4051-BE1A-EB064BF24192}" type="slidenum">
              <a:rPr lang="en-US" smtClean="0"/>
              <a:pPr/>
              <a:t>7</a:t>
            </a:fld>
            <a:endParaRPr lang="en-US"/>
          </a:p>
        </p:txBody>
      </p:sp>
    </p:spTree>
    <p:extLst>
      <p:ext uri="{BB962C8B-B14F-4D97-AF65-F5344CB8AC3E}">
        <p14:creationId xmlns:p14="http://schemas.microsoft.com/office/powerpoint/2010/main" val="176960412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22237"/>
            <a:ext cx="8286750" cy="1325563"/>
          </a:xfrm>
        </p:spPr>
        <p:txBody>
          <a:bodyPr/>
          <a:lstStyle/>
          <a:p>
            <a:r>
              <a:rPr lang="en-US" sz="3000" b="1" kern="0" cap="all" dirty="0">
                <a:solidFill>
                  <a:srgbClr val="003366"/>
                </a:solidFill>
                <a:latin typeface="Arial"/>
                <a:ea typeface="MS PGothic"/>
                <a:cs typeface="Arial" pitchFamily="34" charset="0"/>
              </a:rPr>
              <a:t>Our </a:t>
            </a:r>
            <a:r>
              <a:rPr lang="en-US" sz="3000" b="1" kern="0" cap="all" dirty="0" smtClean="0">
                <a:solidFill>
                  <a:srgbClr val="003366"/>
                </a:solidFill>
                <a:latin typeface="Arial"/>
                <a:ea typeface="MS PGothic"/>
                <a:cs typeface="Arial" pitchFamily="34" charset="0"/>
              </a:rPr>
              <a:t>Programs at a Glance</a:t>
            </a:r>
            <a:endParaRPr lang="en-US" sz="3000" b="1" kern="0" cap="all" dirty="0">
              <a:solidFill>
                <a:srgbClr val="003366"/>
              </a:solidFill>
              <a:latin typeface="Arial"/>
              <a:ea typeface="MS PGothic"/>
              <a:cs typeface="Arial"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42821382"/>
              </p:ext>
            </p:extLst>
          </p:nvPr>
        </p:nvGraphicFramePr>
        <p:xfrm>
          <a:off x="228599" y="1143000"/>
          <a:ext cx="8610601" cy="4800600"/>
        </p:xfrm>
        <a:graphic>
          <a:graphicData uri="http://schemas.openxmlformats.org/drawingml/2006/table">
            <a:tbl>
              <a:tblPr firstRow="1" bandRow="1">
                <a:tableStyleId>{5C22544A-7EE6-4342-B048-85BDC9FD1C3A}</a:tableStyleId>
              </a:tblPr>
              <a:tblGrid>
                <a:gridCol w="1554873"/>
                <a:gridCol w="2038321"/>
                <a:gridCol w="2404174"/>
                <a:gridCol w="2613233"/>
              </a:tblGrid>
              <a:tr h="589462">
                <a:tc>
                  <a:txBody>
                    <a:bodyPr/>
                    <a:lstStyle/>
                    <a:p>
                      <a:pPr algn="ctr"/>
                      <a:r>
                        <a:rPr lang="en-US" sz="1600" dirty="0" smtClean="0"/>
                        <a:t>Program Area</a:t>
                      </a:r>
                      <a:endParaRPr lang="en-US" sz="1600" dirty="0"/>
                    </a:p>
                  </a:txBody>
                  <a:tcPr/>
                </a:tc>
                <a:tc>
                  <a:txBody>
                    <a:bodyPr/>
                    <a:lstStyle/>
                    <a:p>
                      <a:pPr algn="ctr"/>
                      <a:r>
                        <a:rPr lang="en-US" sz="1600" dirty="0" smtClean="0"/>
                        <a:t>Key Sector Trends</a:t>
                      </a:r>
                      <a:endParaRPr lang="en-US" sz="1600" dirty="0"/>
                    </a:p>
                  </a:txBody>
                  <a:tcPr/>
                </a:tc>
                <a:tc>
                  <a:txBody>
                    <a:bodyPr/>
                    <a:lstStyle/>
                    <a:p>
                      <a:pPr algn="ctr"/>
                      <a:r>
                        <a:rPr lang="en-US" sz="1600" dirty="0" err="1" smtClean="0"/>
                        <a:t>Subtracks</a:t>
                      </a:r>
                      <a:endParaRPr lang="en-US" sz="1600" dirty="0"/>
                    </a:p>
                  </a:txBody>
                  <a:tcPr/>
                </a:tc>
                <a:tc>
                  <a:txBody>
                    <a:bodyPr/>
                    <a:lstStyle/>
                    <a:p>
                      <a:pPr algn="ctr"/>
                      <a:r>
                        <a:rPr lang="en-US" sz="1600" dirty="0" smtClean="0"/>
                        <a:t>Key credentials</a:t>
                      </a:r>
                      <a:r>
                        <a:rPr lang="en-US" sz="1600" baseline="0" dirty="0" smtClean="0"/>
                        <a:t> presently offered</a:t>
                      </a:r>
                      <a:endParaRPr lang="en-US" sz="1600" dirty="0"/>
                    </a:p>
                  </a:txBody>
                  <a:tcPr/>
                </a:tc>
              </a:tr>
              <a:tr h="1086938">
                <a:tc>
                  <a:txBody>
                    <a:bodyPr/>
                    <a:lstStyle/>
                    <a:p>
                      <a:r>
                        <a:rPr lang="en-US" sz="1400" dirty="0" smtClean="0"/>
                        <a:t>Business and Finance</a:t>
                      </a:r>
                    </a:p>
                    <a:p>
                      <a:r>
                        <a:rPr lang="en-US" sz="1400" i="1" dirty="0" smtClean="0"/>
                        <a:t>(35 programs)</a:t>
                      </a:r>
                      <a:endParaRPr lang="en-US" sz="1400" i="1" dirty="0"/>
                    </a:p>
                  </a:txBody>
                  <a:tcPr/>
                </a:tc>
                <a:tc>
                  <a:txBody>
                    <a:bodyPr/>
                    <a:lstStyle/>
                    <a:p>
                      <a:r>
                        <a:rPr lang="en-US" sz="1400" dirty="0" smtClean="0"/>
                        <a:t>This sector comprises 12 percent, or 1 in</a:t>
                      </a:r>
                    </a:p>
                    <a:p>
                      <a:r>
                        <a:rPr lang="en-US" sz="1400" dirty="0" smtClean="0"/>
                        <a:t>every 8 jobs, in the NYC economy.</a:t>
                      </a:r>
                      <a:endParaRPr lang="en-US" sz="1400" dirty="0"/>
                    </a:p>
                  </a:txBody>
                  <a:tcPr/>
                </a:tc>
                <a:tc>
                  <a:txBody>
                    <a:bodyPr/>
                    <a:lstStyle/>
                    <a:p>
                      <a:pPr marL="285750" indent="-285750">
                        <a:buFont typeface="Arial" panose="020B0604020202020204" pitchFamily="34" charset="0"/>
                        <a:buChar char="•"/>
                      </a:pPr>
                      <a:r>
                        <a:rPr lang="en-US" sz="1400" dirty="0" smtClean="0"/>
                        <a:t>Academy of Finance</a:t>
                      </a:r>
                    </a:p>
                    <a:p>
                      <a:pPr marL="285750" indent="-285750">
                        <a:buFont typeface="Arial" panose="020B0604020202020204" pitchFamily="34" charset="0"/>
                        <a:buChar char="•"/>
                      </a:pPr>
                      <a:r>
                        <a:rPr lang="en-US" sz="1400" dirty="0" smtClean="0"/>
                        <a:t>Entrepreneurship</a:t>
                      </a:r>
                    </a:p>
                    <a:p>
                      <a:pPr marL="285750" indent="-285750">
                        <a:buFont typeface="Arial" panose="020B0604020202020204" pitchFamily="34" charset="0"/>
                        <a:buChar char="•"/>
                      </a:pPr>
                      <a:r>
                        <a:rPr lang="en-US" sz="1400" dirty="0" smtClean="0"/>
                        <a:t>Marketing</a:t>
                      </a:r>
                    </a:p>
                    <a:p>
                      <a:pPr marL="285750" indent="-285750">
                        <a:buFont typeface="Arial" panose="020B0604020202020204" pitchFamily="34" charset="0"/>
                        <a:buChar char="•"/>
                      </a:pPr>
                      <a:r>
                        <a:rPr lang="en-US" sz="1400" dirty="0" smtClean="0"/>
                        <a:t>E-Commerce</a:t>
                      </a:r>
                      <a:endParaRPr lang="en-US" sz="1400" dirty="0"/>
                    </a:p>
                  </a:txBody>
                  <a:tcPr/>
                </a:tc>
                <a:tc>
                  <a:txBody>
                    <a:bodyPr/>
                    <a:lstStyle/>
                    <a:p>
                      <a:pPr marL="285750" lvl="0" indent="-285750">
                        <a:buFont typeface="Arial"/>
                        <a:buChar char="•"/>
                      </a:pPr>
                      <a:r>
                        <a:rPr lang="en-US" sz="1350" u="none" strike="noStrike" kern="1200" dirty="0" smtClean="0">
                          <a:solidFill>
                            <a:schemeClr val="dk1"/>
                          </a:solidFill>
                          <a:effectLst/>
                          <a:latin typeface="+mn-lt"/>
                          <a:ea typeface="+mn-ea"/>
                          <a:cs typeface="+mn-cs"/>
                        </a:rPr>
                        <a:t>NOCTI-Basic Accounting</a:t>
                      </a:r>
                    </a:p>
                    <a:p>
                      <a:pPr marL="285750" lvl="0" indent="-285750">
                        <a:buFont typeface="Arial"/>
                        <a:buChar char="•"/>
                      </a:pPr>
                      <a:r>
                        <a:rPr lang="en-US" sz="1350" u="none" strike="noStrike" kern="1200" dirty="0" smtClean="0">
                          <a:solidFill>
                            <a:schemeClr val="dk1"/>
                          </a:solidFill>
                          <a:effectLst/>
                          <a:latin typeface="+mn-lt"/>
                          <a:ea typeface="+mn-ea"/>
                          <a:cs typeface="+mn-cs"/>
                        </a:rPr>
                        <a:t>Microsoft Office Specialist-Expert</a:t>
                      </a:r>
                      <a:endParaRPr lang="en-US" sz="1400" dirty="0"/>
                    </a:p>
                  </a:txBody>
                  <a:tcPr/>
                </a:tc>
              </a:tr>
              <a:tr h="1178922">
                <a:tc>
                  <a:txBody>
                    <a:bodyPr/>
                    <a:lstStyle/>
                    <a:p>
                      <a:r>
                        <a:rPr lang="en-US" sz="1400" dirty="0" smtClean="0"/>
                        <a:t>Information</a:t>
                      </a:r>
                      <a:r>
                        <a:rPr lang="en-US" sz="1400" baseline="0" dirty="0" smtClean="0"/>
                        <a:t> Technology</a:t>
                      </a:r>
                    </a:p>
                    <a:p>
                      <a:r>
                        <a:rPr lang="en-US" sz="1400" i="1" baseline="0" dirty="0" smtClean="0"/>
                        <a:t>(45 programs)</a:t>
                      </a:r>
                      <a:endParaRPr lang="en-US" sz="1400" i="1" dirty="0"/>
                    </a:p>
                  </a:txBody>
                  <a:tcPr/>
                </a:tc>
                <a:tc>
                  <a:txBody>
                    <a:bodyPr/>
                    <a:lstStyle/>
                    <a:p>
                      <a:pPr marL="0" indent="0">
                        <a:buFont typeface="Arial"/>
                        <a:buNone/>
                      </a:pPr>
                      <a:r>
                        <a:rPr lang="en-US" sz="1400" dirty="0" smtClean="0"/>
                        <a:t>Employment</a:t>
                      </a:r>
                    </a:p>
                    <a:p>
                      <a:pPr marL="0" indent="0">
                        <a:buFont typeface="Arial"/>
                        <a:buNone/>
                      </a:pPr>
                      <a:r>
                        <a:rPr lang="en-US" sz="1400" dirty="0" smtClean="0"/>
                        <a:t>growth in this sector has outpaced the economy as a whole.</a:t>
                      </a:r>
                      <a:endParaRPr lang="en-US" sz="1400" dirty="0"/>
                    </a:p>
                  </a:txBody>
                  <a:tcPr/>
                </a:tc>
                <a:tc>
                  <a:txBody>
                    <a:bodyPr/>
                    <a:lstStyle/>
                    <a:p>
                      <a:pPr marL="285750" indent="-285750">
                        <a:buFont typeface="Arial"/>
                        <a:buChar char="•"/>
                      </a:pPr>
                      <a:r>
                        <a:rPr lang="en-US" sz="1400" dirty="0" smtClean="0"/>
                        <a:t>Academy of Information Technology</a:t>
                      </a:r>
                    </a:p>
                    <a:p>
                      <a:pPr marL="285750" indent="-285750">
                        <a:buFont typeface="Arial"/>
                        <a:buChar char="•"/>
                      </a:pPr>
                      <a:r>
                        <a:rPr lang="en-US" sz="1400" dirty="0" smtClean="0"/>
                        <a:t>CISCO Networking Academy </a:t>
                      </a:r>
                    </a:p>
                    <a:p>
                      <a:pPr marL="285750" indent="-285750">
                        <a:buFont typeface="Arial"/>
                        <a:buChar char="•"/>
                      </a:pPr>
                      <a:r>
                        <a:rPr lang="en-US" sz="1400" dirty="0" smtClean="0"/>
                        <a:t>Computer Networking</a:t>
                      </a:r>
                    </a:p>
                    <a:p>
                      <a:pPr marL="285750" indent="-285750">
                        <a:buFont typeface="Arial"/>
                        <a:buChar char="•"/>
                      </a:pPr>
                      <a:r>
                        <a:rPr lang="en-US" sz="1400" dirty="0" smtClean="0"/>
                        <a:t>Computer Repair</a:t>
                      </a:r>
                    </a:p>
                    <a:p>
                      <a:pPr marL="285750" indent="-285750">
                        <a:buFont typeface="Arial"/>
                        <a:buChar char="•"/>
                      </a:pPr>
                      <a:r>
                        <a:rPr lang="en-US" sz="1400" dirty="0" smtClean="0"/>
                        <a:t>Software Engineering</a:t>
                      </a:r>
                      <a:endParaRPr lang="en-US" sz="1400" dirty="0"/>
                    </a:p>
                  </a:txBody>
                  <a:tcPr/>
                </a:tc>
                <a:tc>
                  <a:txBody>
                    <a:bodyPr/>
                    <a:lstStyle/>
                    <a:p>
                      <a:pPr marL="285750" indent="-285750">
                        <a:buFont typeface="Arial"/>
                        <a:buChar char="•"/>
                      </a:pPr>
                      <a:r>
                        <a:rPr lang="en-US" sz="1400" dirty="0" err="1" smtClean="0"/>
                        <a:t>CompTIA</a:t>
                      </a:r>
                      <a:r>
                        <a:rPr lang="en-US" sz="1400" dirty="0" smtClean="0"/>
                        <a:t> A+</a:t>
                      </a:r>
                    </a:p>
                    <a:p>
                      <a:pPr marL="285750" indent="-285750">
                        <a:buFont typeface="Arial"/>
                        <a:buChar char="•"/>
                      </a:pPr>
                      <a:r>
                        <a:rPr lang="en-US" sz="1400" dirty="0" smtClean="0"/>
                        <a:t>Network +</a:t>
                      </a:r>
                    </a:p>
                    <a:p>
                      <a:pPr marL="285750" indent="-285750">
                        <a:buFont typeface="Arial"/>
                        <a:buChar char="•"/>
                      </a:pPr>
                      <a:r>
                        <a:rPr lang="en-US" sz="1400" dirty="0" smtClean="0"/>
                        <a:t>Security +</a:t>
                      </a:r>
                    </a:p>
                    <a:p>
                      <a:pPr marL="285750" indent="-285750">
                        <a:buFont typeface="Arial"/>
                        <a:buChar char="•"/>
                      </a:pPr>
                      <a:r>
                        <a:rPr lang="en-US" sz="1400" dirty="0" smtClean="0"/>
                        <a:t>Mobility + </a:t>
                      </a:r>
                    </a:p>
                    <a:p>
                      <a:pPr marL="285750" indent="-285750">
                        <a:buFont typeface="Arial"/>
                        <a:buChar char="•"/>
                      </a:pPr>
                      <a:r>
                        <a:rPr lang="en-US" sz="1400" dirty="0" smtClean="0"/>
                        <a:t>CISCO- CCENT, CCNA</a:t>
                      </a:r>
                      <a:endParaRPr lang="en-US" sz="1400" baseline="0" dirty="0" smtClean="0"/>
                    </a:p>
                  </a:txBody>
                  <a:tcPr/>
                </a:tc>
              </a:tr>
              <a:tr h="1178922">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400" dirty="0" smtClean="0"/>
                        <a:t>Construction and Sustainability  </a:t>
                      </a:r>
                    </a:p>
                    <a:p>
                      <a:pPr marL="0" marR="0" indent="0" algn="l" defTabSz="685800" rtl="0" eaLnBrk="1" fontAlgn="auto" latinLnBrk="0" hangingPunct="1">
                        <a:lnSpc>
                          <a:spcPct val="100000"/>
                        </a:lnSpc>
                        <a:spcBef>
                          <a:spcPts val="0"/>
                        </a:spcBef>
                        <a:spcAft>
                          <a:spcPts val="0"/>
                        </a:spcAft>
                        <a:buClrTx/>
                        <a:buSzTx/>
                        <a:buFontTx/>
                        <a:buNone/>
                        <a:tabLst/>
                        <a:defRPr/>
                      </a:pPr>
                      <a:r>
                        <a:rPr lang="en-US" sz="1400" i="1" dirty="0" smtClean="0"/>
                        <a:t>(21 Programs)</a:t>
                      </a:r>
                      <a:endParaRPr lang="en-US" sz="1400" i="1" dirty="0"/>
                    </a:p>
                  </a:txBody>
                  <a:tcPr/>
                </a:tc>
                <a:tc>
                  <a:txBody>
                    <a:bodyPr/>
                    <a:lstStyle/>
                    <a:p>
                      <a:r>
                        <a:rPr lang="en-US" sz="1400" dirty="0" smtClean="0"/>
                        <a:t>Construction is sensitive to the general business cycle, but is likely to be stable over the next few years. </a:t>
                      </a:r>
                      <a:endParaRPr lang="en-US" sz="1400" dirty="0"/>
                    </a:p>
                  </a:txBody>
                  <a:tcPr/>
                </a:tc>
                <a:tc>
                  <a:txBody>
                    <a:bodyPr/>
                    <a:lstStyle/>
                    <a:p>
                      <a:pPr marL="285750" indent="-285750">
                        <a:buFont typeface="Arial"/>
                        <a:buChar char="•"/>
                      </a:pPr>
                      <a:r>
                        <a:rPr lang="en-US" sz="1400" dirty="0" smtClean="0"/>
                        <a:t>Carpentry</a:t>
                      </a:r>
                    </a:p>
                    <a:p>
                      <a:pPr marL="285750" indent="-285750">
                        <a:buFont typeface="Arial"/>
                        <a:buChar char="•"/>
                      </a:pPr>
                      <a:r>
                        <a:rPr lang="en-US" sz="1400" dirty="0" smtClean="0"/>
                        <a:t>Electrical</a:t>
                      </a:r>
                    </a:p>
                    <a:p>
                      <a:pPr marL="285750" indent="-285750">
                        <a:buFont typeface="Arial"/>
                        <a:buChar char="•"/>
                      </a:pPr>
                      <a:r>
                        <a:rPr lang="en-US" sz="1400" dirty="0" smtClean="0"/>
                        <a:t>Energy Technology</a:t>
                      </a:r>
                    </a:p>
                    <a:p>
                      <a:pPr marL="285750" indent="-285750">
                        <a:buFont typeface="Arial"/>
                        <a:buChar char="•"/>
                      </a:pPr>
                      <a:r>
                        <a:rPr lang="en-US" sz="1400" dirty="0" smtClean="0"/>
                        <a:t>HVAC</a:t>
                      </a:r>
                    </a:p>
                    <a:p>
                      <a:pPr marL="285750" indent="-285750">
                        <a:buFont typeface="Arial"/>
                        <a:buChar char="•"/>
                      </a:pPr>
                      <a:r>
                        <a:rPr lang="en-US" sz="1400" dirty="0" smtClean="0"/>
                        <a:t>Plumbing </a:t>
                      </a:r>
                      <a:endParaRPr lang="en-US" sz="1400" dirty="0"/>
                    </a:p>
                  </a:txBody>
                  <a:tcPr/>
                </a:tc>
                <a:tc>
                  <a:txBody>
                    <a:bodyPr/>
                    <a:lstStyle/>
                    <a:p>
                      <a:pPr marL="285750" indent="-285750">
                        <a:buFont typeface="Arial"/>
                        <a:buChar char="•"/>
                      </a:pPr>
                      <a:r>
                        <a:rPr lang="en-US" sz="1350" kern="1200" dirty="0" smtClean="0">
                          <a:solidFill>
                            <a:schemeClr val="dk1"/>
                          </a:solidFill>
                          <a:effectLst/>
                          <a:latin typeface="+mn-lt"/>
                          <a:ea typeface="+mn-ea"/>
                          <a:cs typeface="+mn-cs"/>
                        </a:rPr>
                        <a:t>NCCER-Core</a:t>
                      </a:r>
                    </a:p>
                    <a:p>
                      <a:pPr marL="285750" indent="-285750">
                        <a:buFont typeface="Arial"/>
                        <a:buChar char="•"/>
                      </a:pPr>
                      <a:r>
                        <a:rPr lang="en-US" sz="1350" kern="1200" dirty="0" smtClean="0">
                          <a:solidFill>
                            <a:schemeClr val="dk1"/>
                          </a:solidFill>
                          <a:effectLst/>
                          <a:latin typeface="+mn-lt"/>
                          <a:ea typeface="+mn-ea"/>
                          <a:cs typeface="+mn-cs"/>
                        </a:rPr>
                        <a:t>Green Professional-Fundamentals of Building Green</a:t>
                      </a:r>
                    </a:p>
                    <a:p>
                      <a:pPr marL="285750" indent="-285750">
                        <a:buFont typeface="Arial"/>
                        <a:buChar char="•"/>
                      </a:pPr>
                      <a:r>
                        <a:rPr lang="en-US" sz="1350" kern="1200" dirty="0" smtClean="0">
                          <a:solidFill>
                            <a:schemeClr val="dk1"/>
                          </a:solidFill>
                          <a:effectLst/>
                          <a:latin typeface="+mn-lt"/>
                          <a:ea typeface="+mn-ea"/>
                          <a:cs typeface="+mn-cs"/>
                        </a:rPr>
                        <a:t>ETA-Student Electronic Certification </a:t>
                      </a:r>
                    </a:p>
                    <a:p>
                      <a:pPr marL="285750" indent="-285750">
                        <a:buFont typeface="Arial"/>
                        <a:buChar char="•"/>
                      </a:pPr>
                      <a:r>
                        <a:rPr lang="en-US" sz="1350" kern="1200" dirty="0" smtClean="0">
                          <a:solidFill>
                            <a:schemeClr val="dk1"/>
                          </a:solidFill>
                          <a:effectLst/>
                          <a:latin typeface="+mn-lt"/>
                          <a:ea typeface="+mn-ea"/>
                          <a:cs typeface="+mn-cs"/>
                        </a:rPr>
                        <a:t>OSHA 10 and 30</a:t>
                      </a:r>
                      <a:r>
                        <a:rPr lang="en-US" sz="1400" dirty="0" smtClean="0">
                          <a:effectLst/>
                        </a:rPr>
                        <a:t> </a:t>
                      </a:r>
                      <a:endParaRPr lang="en-US" sz="1400" dirty="0"/>
                    </a:p>
                  </a:txBody>
                  <a:tcPr/>
                </a:tc>
              </a:tr>
            </a:tbl>
          </a:graphicData>
        </a:graphic>
      </p:graphicFrame>
      <p:sp>
        <p:nvSpPr>
          <p:cNvPr id="4" name="Slide Number Placeholder 3"/>
          <p:cNvSpPr>
            <a:spLocks noGrp="1"/>
          </p:cNvSpPr>
          <p:nvPr>
            <p:ph type="sldNum" sz="quarter" idx="12"/>
          </p:nvPr>
        </p:nvSpPr>
        <p:spPr/>
        <p:txBody>
          <a:bodyPr/>
          <a:lstStyle/>
          <a:p>
            <a:fld id="{D6A2C582-A199-4051-BE1A-EB064BF24192}" type="slidenum">
              <a:rPr lang="en-US" smtClean="0"/>
              <a:pPr/>
              <a:t>8</a:t>
            </a:fld>
            <a:endParaRPr lang="en-US"/>
          </a:p>
        </p:txBody>
      </p:sp>
    </p:spTree>
    <p:extLst>
      <p:ext uri="{BB962C8B-B14F-4D97-AF65-F5344CB8AC3E}">
        <p14:creationId xmlns:p14="http://schemas.microsoft.com/office/powerpoint/2010/main" val="73605990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22237"/>
            <a:ext cx="8286750" cy="1325563"/>
          </a:xfrm>
        </p:spPr>
        <p:txBody>
          <a:bodyPr/>
          <a:lstStyle/>
          <a:p>
            <a:r>
              <a:rPr lang="en-US" sz="3000" b="1" kern="0" cap="all" dirty="0">
                <a:solidFill>
                  <a:srgbClr val="003366"/>
                </a:solidFill>
                <a:latin typeface="Arial"/>
                <a:ea typeface="MS PGothic"/>
                <a:cs typeface="Arial" pitchFamily="34" charset="0"/>
              </a:rPr>
              <a:t>Our </a:t>
            </a:r>
            <a:r>
              <a:rPr lang="en-US" sz="3000" b="1" kern="0" cap="all" dirty="0" smtClean="0">
                <a:solidFill>
                  <a:srgbClr val="003366"/>
                </a:solidFill>
                <a:latin typeface="Arial"/>
                <a:ea typeface="MS PGothic"/>
                <a:cs typeface="Arial" pitchFamily="34" charset="0"/>
              </a:rPr>
              <a:t>Programs at a Glance</a:t>
            </a:r>
            <a:endParaRPr lang="en-US" sz="3000" b="1" kern="0" cap="all" dirty="0">
              <a:solidFill>
                <a:srgbClr val="003366"/>
              </a:solidFill>
              <a:latin typeface="Arial"/>
              <a:ea typeface="MS PGothic"/>
              <a:cs typeface="Arial"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96386936"/>
              </p:ext>
            </p:extLst>
          </p:nvPr>
        </p:nvGraphicFramePr>
        <p:xfrm>
          <a:off x="228599" y="1143000"/>
          <a:ext cx="8610601" cy="4423955"/>
        </p:xfrm>
        <a:graphic>
          <a:graphicData uri="http://schemas.openxmlformats.org/drawingml/2006/table">
            <a:tbl>
              <a:tblPr firstRow="1" bandRow="1">
                <a:tableStyleId>{5C22544A-7EE6-4342-B048-85BDC9FD1C3A}</a:tableStyleId>
              </a:tblPr>
              <a:tblGrid>
                <a:gridCol w="1554873"/>
                <a:gridCol w="2038321"/>
                <a:gridCol w="2404174"/>
                <a:gridCol w="2613233"/>
              </a:tblGrid>
              <a:tr h="589462">
                <a:tc>
                  <a:txBody>
                    <a:bodyPr/>
                    <a:lstStyle/>
                    <a:p>
                      <a:pPr algn="ctr"/>
                      <a:r>
                        <a:rPr lang="en-US" sz="1600" dirty="0" smtClean="0"/>
                        <a:t>Program Area</a:t>
                      </a:r>
                      <a:endParaRPr lang="en-US" sz="1600" dirty="0"/>
                    </a:p>
                  </a:txBody>
                  <a:tcPr/>
                </a:tc>
                <a:tc>
                  <a:txBody>
                    <a:bodyPr/>
                    <a:lstStyle/>
                    <a:p>
                      <a:pPr algn="ctr"/>
                      <a:r>
                        <a:rPr lang="en-US" sz="1600" dirty="0" smtClean="0"/>
                        <a:t>Key Sector Trends</a:t>
                      </a:r>
                      <a:endParaRPr lang="en-US" sz="1600" dirty="0"/>
                    </a:p>
                  </a:txBody>
                  <a:tcPr/>
                </a:tc>
                <a:tc>
                  <a:txBody>
                    <a:bodyPr/>
                    <a:lstStyle/>
                    <a:p>
                      <a:pPr algn="ctr"/>
                      <a:r>
                        <a:rPr lang="en-US" sz="1600" dirty="0" err="1" smtClean="0"/>
                        <a:t>Subtracks</a:t>
                      </a:r>
                      <a:endParaRPr lang="en-US" sz="1600" dirty="0"/>
                    </a:p>
                  </a:txBody>
                  <a:tcPr/>
                </a:tc>
                <a:tc>
                  <a:txBody>
                    <a:bodyPr/>
                    <a:lstStyle/>
                    <a:p>
                      <a:pPr algn="ctr"/>
                      <a:r>
                        <a:rPr lang="en-US" sz="1600" dirty="0" smtClean="0"/>
                        <a:t>Key credentials</a:t>
                      </a:r>
                      <a:r>
                        <a:rPr lang="en-US" sz="1600" baseline="0" dirty="0" smtClean="0"/>
                        <a:t> presently offered</a:t>
                      </a:r>
                      <a:endParaRPr lang="en-US" sz="1600" dirty="0"/>
                    </a:p>
                  </a:txBody>
                  <a:tcPr/>
                </a:tc>
              </a:tr>
              <a:tr h="1396093">
                <a:tc>
                  <a:txBody>
                    <a:bodyPr/>
                    <a:lstStyle/>
                    <a:p>
                      <a:r>
                        <a:rPr lang="en-US" sz="1400" dirty="0" smtClean="0"/>
                        <a:t>Media Technology and Design</a:t>
                      </a:r>
                    </a:p>
                    <a:p>
                      <a:r>
                        <a:rPr lang="en-US" sz="1400" i="1" dirty="0" smtClean="0"/>
                        <a:t>(37 programs)</a:t>
                      </a:r>
                      <a:endParaRPr lang="en-US" sz="1400" i="1" dirty="0"/>
                    </a:p>
                  </a:txBody>
                  <a:tcPr/>
                </a:tc>
                <a:tc>
                  <a:txBody>
                    <a:bodyPr/>
                    <a:lstStyle/>
                    <a:p>
                      <a:r>
                        <a:rPr lang="en-US" sz="1400" dirty="0" smtClean="0"/>
                        <a:t>All parts of this sector have gained employment growth with the exception of telecommunications. </a:t>
                      </a:r>
                      <a:endParaRPr lang="en-US" sz="1400" dirty="0"/>
                    </a:p>
                  </a:txBody>
                  <a:tcPr/>
                </a:tc>
                <a:tc>
                  <a:txBody>
                    <a:bodyPr/>
                    <a:lstStyle/>
                    <a:p>
                      <a:pPr marL="285750" indent="-285750">
                        <a:buFont typeface="Arial" panose="020B0604020202020204" pitchFamily="34" charset="0"/>
                        <a:buChar char="•"/>
                      </a:pPr>
                      <a:r>
                        <a:rPr lang="en-US" sz="1400" dirty="0" smtClean="0"/>
                        <a:t>Film and Video Production</a:t>
                      </a:r>
                    </a:p>
                    <a:p>
                      <a:pPr marL="285750" indent="-285750">
                        <a:buFont typeface="Arial" panose="020B0604020202020204" pitchFamily="34" charset="0"/>
                        <a:buChar char="•"/>
                      </a:pPr>
                      <a:r>
                        <a:rPr lang="en-US" sz="1400" dirty="0" smtClean="0"/>
                        <a:t>Graphic Design</a:t>
                      </a:r>
                    </a:p>
                    <a:p>
                      <a:pPr marL="285750" indent="-285750">
                        <a:buFont typeface="Arial" panose="020B0604020202020204" pitchFamily="34" charset="0"/>
                        <a:buChar char="•"/>
                      </a:pPr>
                      <a:r>
                        <a:rPr lang="en-US" sz="1400" dirty="0" smtClean="0"/>
                        <a:t>Advertising</a:t>
                      </a:r>
                    </a:p>
                    <a:p>
                      <a:pPr marL="285750" indent="-285750">
                        <a:buFont typeface="Arial" panose="020B0604020202020204" pitchFamily="34" charset="0"/>
                        <a:buChar char="•"/>
                      </a:pPr>
                      <a:r>
                        <a:rPr lang="en-US" sz="1400" dirty="0" smtClean="0"/>
                        <a:t>Broadcast Journalism</a:t>
                      </a:r>
                    </a:p>
                    <a:p>
                      <a:pPr marL="285750" indent="-285750">
                        <a:buFont typeface="Arial" panose="020B0604020202020204" pitchFamily="34" charset="0"/>
                        <a:buChar char="•"/>
                      </a:pPr>
                      <a:r>
                        <a:rPr lang="en-US" sz="1400" dirty="0" smtClean="0"/>
                        <a:t>Fashion Design and Merchandising</a:t>
                      </a:r>
                      <a:endParaRPr lang="en-US" sz="1400" dirty="0"/>
                    </a:p>
                  </a:txBody>
                  <a:tcPr/>
                </a:tc>
                <a:tc>
                  <a:txBody>
                    <a:bodyPr/>
                    <a:lstStyle/>
                    <a:p>
                      <a:pPr marL="285750" lvl="0" indent="-285750">
                        <a:buFont typeface="Arial"/>
                        <a:buChar char="•"/>
                      </a:pPr>
                      <a:r>
                        <a:rPr lang="en-US" sz="1350" u="none" strike="noStrike" kern="1200" dirty="0" smtClean="0">
                          <a:solidFill>
                            <a:schemeClr val="dk1"/>
                          </a:solidFill>
                          <a:effectLst/>
                          <a:latin typeface="+mn-lt"/>
                          <a:ea typeface="+mn-ea"/>
                          <a:cs typeface="+mn-cs"/>
                        </a:rPr>
                        <a:t>Adobe Certified Associate</a:t>
                      </a:r>
                    </a:p>
                    <a:p>
                      <a:pPr marL="285750" lvl="0" indent="-285750">
                        <a:buFont typeface="Arial"/>
                        <a:buChar char="•"/>
                      </a:pPr>
                      <a:r>
                        <a:rPr lang="en-US" sz="1350" u="none" strike="noStrike" kern="1200" dirty="0" smtClean="0">
                          <a:solidFill>
                            <a:schemeClr val="dk1"/>
                          </a:solidFill>
                          <a:effectLst/>
                          <a:latin typeface="+mn-lt"/>
                          <a:ea typeface="+mn-ea"/>
                          <a:cs typeface="+mn-cs"/>
                        </a:rPr>
                        <a:t>Skills USA 3D Visualization and Animation</a:t>
                      </a:r>
                    </a:p>
                    <a:p>
                      <a:pPr marL="285750" lvl="0" indent="-285750">
                        <a:buFont typeface="Arial"/>
                        <a:buChar char="•"/>
                      </a:pPr>
                      <a:r>
                        <a:rPr lang="en-US" sz="1350" u="none" strike="noStrike" kern="1200" dirty="0" smtClean="0">
                          <a:solidFill>
                            <a:schemeClr val="dk1"/>
                          </a:solidFill>
                          <a:effectLst/>
                          <a:latin typeface="+mn-lt"/>
                          <a:ea typeface="+mn-ea"/>
                          <a:cs typeface="+mn-cs"/>
                        </a:rPr>
                        <a:t>Adobe Premiere Pro</a:t>
                      </a:r>
                    </a:p>
                    <a:p>
                      <a:pPr marL="285750" lvl="0" indent="-285750">
                        <a:buFont typeface="Arial"/>
                        <a:buChar char="•"/>
                      </a:pPr>
                      <a:r>
                        <a:rPr lang="en-US" sz="1350" u="none" strike="noStrike" kern="1200" dirty="0" smtClean="0">
                          <a:solidFill>
                            <a:schemeClr val="dk1"/>
                          </a:solidFill>
                          <a:effectLst/>
                          <a:latin typeface="+mn-lt"/>
                          <a:ea typeface="+mn-ea"/>
                          <a:cs typeface="+mn-cs"/>
                        </a:rPr>
                        <a:t>NOCTI- Apparel, Textile Production</a:t>
                      </a:r>
                      <a:endParaRPr lang="en-US" sz="1400" dirty="0"/>
                    </a:p>
                  </a:txBody>
                  <a:tcPr/>
                </a:tc>
              </a:tr>
              <a:tr h="1178922">
                <a:tc>
                  <a:txBody>
                    <a:bodyPr/>
                    <a:lstStyle/>
                    <a:p>
                      <a:r>
                        <a:rPr lang="en-US" sz="1400" dirty="0" smtClean="0"/>
                        <a:t>Engineering Architecture Robotics</a:t>
                      </a:r>
                      <a:endParaRPr lang="en-US" sz="1400" baseline="0" dirty="0" smtClean="0"/>
                    </a:p>
                    <a:p>
                      <a:r>
                        <a:rPr lang="en-US" sz="1400" i="1" baseline="0" dirty="0" smtClean="0"/>
                        <a:t>(24 programs)</a:t>
                      </a:r>
                      <a:endParaRPr lang="en-US" sz="1400" i="1" dirty="0"/>
                    </a:p>
                  </a:txBody>
                  <a:tcPr/>
                </a:tc>
                <a:tc>
                  <a:txBody>
                    <a:bodyPr/>
                    <a:lstStyle/>
                    <a:p>
                      <a:pPr marL="0" indent="0">
                        <a:buFont typeface="Arial"/>
                        <a:buNone/>
                      </a:pPr>
                      <a:r>
                        <a:rPr lang="en-US" sz="1400" dirty="0" smtClean="0"/>
                        <a:t>Employment growth in this sector from 2001 to 2015 grew faster than NYC as a</a:t>
                      </a:r>
                    </a:p>
                    <a:p>
                      <a:pPr marL="0" indent="0">
                        <a:buFont typeface="Arial"/>
                        <a:buNone/>
                      </a:pPr>
                      <a:r>
                        <a:rPr lang="en-US" sz="1400" dirty="0" smtClean="0"/>
                        <a:t>whole.</a:t>
                      </a:r>
                      <a:endParaRPr lang="en-US" sz="1400" dirty="0"/>
                    </a:p>
                  </a:txBody>
                  <a:tcPr/>
                </a:tc>
                <a:tc>
                  <a:txBody>
                    <a:bodyPr/>
                    <a:lstStyle/>
                    <a:p>
                      <a:pPr marL="285750" indent="-285750">
                        <a:buFont typeface="Arial"/>
                        <a:buChar char="•"/>
                      </a:pPr>
                      <a:r>
                        <a:rPr lang="en-US" sz="1400" dirty="0" smtClean="0"/>
                        <a:t>Architectural Design</a:t>
                      </a:r>
                    </a:p>
                    <a:p>
                      <a:pPr marL="285750" indent="-285750">
                        <a:buFont typeface="Arial"/>
                        <a:buChar char="•"/>
                      </a:pPr>
                      <a:r>
                        <a:rPr lang="en-US" sz="1400" dirty="0" smtClean="0"/>
                        <a:t>Civil Drafting and Civil Engineering,</a:t>
                      </a:r>
                    </a:p>
                    <a:p>
                      <a:pPr marL="285750" indent="-285750">
                        <a:buFont typeface="Arial"/>
                        <a:buChar char="•"/>
                      </a:pPr>
                      <a:r>
                        <a:rPr lang="en-US" sz="1400" dirty="0" smtClean="0"/>
                        <a:t>Electromechanical Technology, Engineering, Environmental Engineering and Technology,</a:t>
                      </a:r>
                    </a:p>
                    <a:p>
                      <a:pPr marL="285750" indent="-285750">
                        <a:buFont typeface="Arial"/>
                        <a:buChar char="•"/>
                      </a:pPr>
                      <a:r>
                        <a:rPr lang="en-US" sz="1400" dirty="0" smtClean="0"/>
                        <a:t>Logistics and Materials Management, Marine Maintenance, Robotics</a:t>
                      </a:r>
                      <a:endParaRPr lang="en-US" sz="1400" dirty="0"/>
                    </a:p>
                  </a:txBody>
                  <a:tcPr/>
                </a:tc>
                <a:tc>
                  <a:txBody>
                    <a:bodyPr/>
                    <a:lstStyle/>
                    <a:p>
                      <a:pPr marL="285750" indent="-285750">
                        <a:buFont typeface="Arial"/>
                        <a:buChar char="•"/>
                      </a:pPr>
                      <a:r>
                        <a:rPr lang="en-US" sz="1400" dirty="0" smtClean="0"/>
                        <a:t>Autodesk Certified User</a:t>
                      </a:r>
                    </a:p>
                    <a:p>
                      <a:pPr marL="285750" indent="-285750">
                        <a:buFont typeface="Arial"/>
                        <a:buChar char="•"/>
                      </a:pPr>
                      <a:r>
                        <a:rPr lang="en-US" sz="1400" dirty="0" smtClean="0"/>
                        <a:t>AutoCAD</a:t>
                      </a:r>
                    </a:p>
                    <a:p>
                      <a:pPr marL="285750" indent="-285750">
                        <a:buFont typeface="Arial"/>
                        <a:buChar char="•"/>
                      </a:pPr>
                      <a:r>
                        <a:rPr lang="en-US" sz="1400" dirty="0" smtClean="0"/>
                        <a:t>Inventor</a:t>
                      </a:r>
                    </a:p>
                    <a:p>
                      <a:pPr marL="285750" indent="-285750">
                        <a:buFont typeface="Arial"/>
                        <a:buChar char="•"/>
                      </a:pPr>
                      <a:r>
                        <a:rPr lang="en-US" sz="1400" dirty="0" smtClean="0"/>
                        <a:t>Revit</a:t>
                      </a:r>
                    </a:p>
                    <a:p>
                      <a:pPr marL="285750" indent="-285750">
                        <a:buFont typeface="Arial"/>
                        <a:buChar char="•"/>
                      </a:pPr>
                      <a:r>
                        <a:rPr lang="en-US" sz="1400" dirty="0" smtClean="0"/>
                        <a:t>Maya</a:t>
                      </a:r>
                    </a:p>
                    <a:p>
                      <a:pPr marL="285750" indent="-285750">
                        <a:buFont typeface="Arial"/>
                        <a:buChar char="•"/>
                      </a:pPr>
                      <a:r>
                        <a:rPr lang="en-US" sz="1400" dirty="0" smtClean="0"/>
                        <a:t>NOCTI-Pre Engineering</a:t>
                      </a:r>
                    </a:p>
                    <a:p>
                      <a:pPr marL="285750" indent="-285750">
                        <a:buFont typeface="Arial"/>
                        <a:buChar char="•"/>
                      </a:pPr>
                      <a:r>
                        <a:rPr lang="en-US" sz="1400" dirty="0" smtClean="0"/>
                        <a:t>C-Tech- Copper Based Networking, </a:t>
                      </a:r>
                    </a:p>
                    <a:p>
                      <a:pPr marL="285750" indent="-285750">
                        <a:buFont typeface="Arial"/>
                        <a:buChar char="•"/>
                      </a:pPr>
                      <a:r>
                        <a:rPr lang="en-US" sz="1400" dirty="0" smtClean="0"/>
                        <a:t>Fiber Optics</a:t>
                      </a:r>
                    </a:p>
                    <a:p>
                      <a:pPr marL="285750" indent="-285750">
                        <a:buFont typeface="Arial"/>
                        <a:buChar char="•"/>
                      </a:pPr>
                      <a:r>
                        <a:rPr lang="en-US" sz="1400" dirty="0" smtClean="0"/>
                        <a:t>Certified Solid Works Associate</a:t>
                      </a:r>
                      <a:endParaRPr lang="en-US" sz="1400" baseline="0" dirty="0" smtClean="0"/>
                    </a:p>
                  </a:txBody>
                  <a:tcPr/>
                </a:tc>
              </a:tr>
            </a:tbl>
          </a:graphicData>
        </a:graphic>
      </p:graphicFrame>
    </p:spTree>
    <p:extLst>
      <p:ext uri="{BB962C8B-B14F-4D97-AF65-F5344CB8AC3E}">
        <p14:creationId xmlns:p14="http://schemas.microsoft.com/office/powerpoint/2010/main" val="991487505"/>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69&quot;/&gt;&lt;/object&gt;&lt;object type=&quot;3&quot; unique_id=&quot;10005&quot;&gt;&lt;property id=&quot;20148&quot; value=&quot;5&quot;/&gt;&lt;property id=&quot;20300&quot; value=&quot;Slide 2&quot;/&gt;&lt;property id=&quot;20307&quot; value=&quot;277&quot;/&gt;&lt;/object&gt;&lt;object type=&quot;3&quot; unique_id=&quot;10018&quot;&gt;&lt;property id=&quot;20148&quot; value=&quot;5&quot;/&gt;&lt;property id=&quot;20300&quot; value=&quot;Slide 4&quot;/&gt;&lt;property id=&quot;20307&quot; value=&quot;273&quot;/&gt;&lt;/object&gt;&lt;object type=&quot;3&quot; unique_id=&quot;10019&quot;&gt;&lt;property id=&quot;20148&quot; value=&quot;5&quot;/&gt;&lt;property id=&quot;20300&quot; value=&quot;Slide 5&quot;/&gt;&lt;property id=&quot;20307&quot; value=&quot;321&quot;/&gt;&lt;/object&gt;&lt;object type=&quot;3&quot; unique_id=&quot;10020&quot;&gt;&lt;property id=&quot;20148&quot; value=&quot;5&quot;/&gt;&lt;property id=&quot;20300&quot; value=&quot;Slide 6&quot;/&gt;&lt;property id=&quot;20307&quot; value=&quot;322&quot;/&gt;&lt;/object&gt;&lt;object type=&quot;3&quot; unique_id=&quot;10022&quot;&gt;&lt;property id=&quot;20148&quot; value=&quot;5&quot;/&gt;&lt;property id=&quot;20300&quot; value=&quot;Slide 8&quot;/&gt;&lt;property id=&quot;20307&quot; value=&quot;324&quot;/&gt;&lt;/object&gt;&lt;object type=&quot;3&quot; unique_id=&quot;10028&quot;&gt;&lt;property id=&quot;20148&quot; value=&quot;5&quot;/&gt;&lt;property id=&quot;20300&quot; value=&quot;Slide 15&quot;/&gt;&lt;property id=&quot;20307&quot; value=&quot;281&quot;/&gt;&lt;/object&gt;&lt;object type=&quot;3&quot; unique_id=&quot;10252&quot;&gt;&lt;property id=&quot;20148&quot; value=&quot;5&quot;/&gt;&lt;property id=&quot;20300&quot; value=&quot;Slide 7&quot;/&gt;&lt;property id=&quot;20307&quot; value=&quot;331&quot;/&gt;&lt;/object&gt;&lt;object type=&quot;3&quot; unique_id=&quot;10253&quot;&gt;&lt;property id=&quot;20148&quot; value=&quot;5&quot;/&gt;&lt;property id=&quot;20300&quot; value=&quot;Slide 9&quot;/&gt;&lt;property id=&quot;20307&quot; value=&quot;332&quot;/&gt;&lt;/object&gt;&lt;object type=&quot;3&quot; unique_id=&quot;10387&quot;&gt;&lt;property id=&quot;20148&quot; value=&quot;5&quot;/&gt;&lt;property id=&quot;20300&quot; value=&quot;Slide 3 - &amp;quot;TRANSITIONING TO THE COMMON CORE IS A MULTI-YEAR PROCESS&amp;quot;&quot;/&gt;&lt;property id=&quot;20307&quot; value=&quot;333&quot;/&gt;&lt;/object&gt;&lt;object type=&quot;3&quot; unique_id=&quot;10388&quot;&gt;&lt;property id=&quot;20148&quot; value=&quot;5&quot;/&gt;&lt;property id=&quot;20300&quot; value=&quot;Slide 10&quot;/&gt;&lt;property id=&quot;20307&quot; value=&quot;338&quot;/&gt;&lt;/object&gt;&lt;object type=&quot;3&quot; unique_id=&quot;10389&quot;&gt;&lt;property id=&quot;20148&quot; value=&quot;5&quot;/&gt;&lt;property id=&quot;20300&quot; value=&quot;Slide 11 - &amp;quot;NEW YORK STATE TEST TRANSITION PLAN&amp;quot;&quot;/&gt;&lt;property id=&quot;20307&quot; value=&quot;334&quot;/&gt;&lt;/object&gt;&lt;object type=&quot;3&quot; unique_id=&quot;10390&quot;&gt;&lt;property id=&quot;20148&quot; value=&quot;5&quot;/&gt;&lt;property id=&quot;20300&quot; value=&quot;Slide 12 - &amp;quot;Proposed Format for Math and ELA/Literacy PARCC Assessments&amp;quot;&quot;/&gt;&lt;property id=&quot;20307&quot; value=&quot;335&quot;/&gt;&lt;/object&gt;&lt;object type=&quot;3&quot; unique_id=&quot;10391&quot;&gt;&lt;property id=&quot;20148&quot; value=&quot;5&quot;/&gt;&lt;property id=&quot;20300&quot; value=&quot;Slide 13 - &amp;quot;RESOURCES TO SUPPORT THE ASSESSMENT TRANSITION&amp;quot;&quot;/&gt;&lt;property id=&quot;20307&quot; value=&quot;336&quot;/&gt;&lt;/object&gt;&lt;object type=&quot;3&quot; unique_id=&quot;10392&quot;&gt;&lt;property id=&quot;20148&quot; value=&quot;5&quot;/&gt;&lt;property id=&quot;20300&quot; value=&quot;Slide 14 - &amp;quot;RESOURCES TO SUPPORT CLASSROOM TEACHERS AND PARENTS&amp;quot;&quot;/&gt;&lt;property id=&quot;20307&quot; value=&quot;337&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20025</TotalTime>
  <Words>840</Words>
  <Application>Microsoft Macintosh PowerPoint</Application>
  <PresentationFormat>On-screen Show (4:3)</PresentationFormat>
  <Paragraphs>157</Paragraphs>
  <Slides>10</Slides>
  <Notes>3</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NYC Department of Education Division of Teaching &amp; Learning Office of Postsecondary Readiness </vt:lpstr>
      <vt:lpstr>Career and Technical Education- History</vt:lpstr>
      <vt:lpstr>Career and Technical Education-  Vision</vt:lpstr>
      <vt:lpstr>Almost half of NYC DOE High Schools offer CTE</vt:lpstr>
      <vt:lpstr>PowerPoint Presentation</vt:lpstr>
      <vt:lpstr>PowerPoint Presentation</vt:lpstr>
      <vt:lpstr>Our Programs at a Glance</vt:lpstr>
      <vt:lpstr>Our Programs at a Glance</vt:lpstr>
      <vt:lpstr>Our Programs at a Glance</vt:lpstr>
      <vt:lpstr>How can students and families learn more about CTE?</vt:lpstr>
    </vt:vector>
  </TitlesOfParts>
  <Company>KSA-Plus Communications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Jenny Casey</dc:creator>
  <cp:lastModifiedBy>User</cp:lastModifiedBy>
  <cp:revision>1893</cp:revision>
  <cp:lastPrinted>2016-06-06T15:38:10Z</cp:lastPrinted>
  <dcterms:created xsi:type="dcterms:W3CDTF">2014-05-28T21:21:20Z</dcterms:created>
  <dcterms:modified xsi:type="dcterms:W3CDTF">2017-09-26T23:12:27Z</dcterms:modified>
</cp:coreProperties>
</file>