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sldIdLst>
    <p:sldId id="256" r:id="rId2"/>
  </p:sldIdLst>
  <p:sldSz cx="51206400" cy="32918400"/>
  <p:notesSz cx="32918400" cy="51206400"/>
  <p:defaultTextStyle>
    <a:defPPr>
      <a:defRPr lang="en-US"/>
    </a:defPPr>
    <a:lvl1pPr algn="l" rtl="0" fontAlgn="base">
      <a:spcBef>
        <a:spcPct val="0"/>
      </a:spcBef>
      <a:spcAft>
        <a:spcPct val="0"/>
      </a:spcAft>
      <a:defRPr sz="3200" kern="1200">
        <a:solidFill>
          <a:schemeClr val="tx1"/>
        </a:solidFill>
        <a:latin typeface="Helvetica" pitchFamily="-65" charset="0"/>
        <a:ea typeface="ＭＳ Ｐゴシック" pitchFamily="-65" charset="-128"/>
        <a:cs typeface="+mn-cs"/>
      </a:defRPr>
    </a:lvl1pPr>
    <a:lvl2pPr marL="457200" algn="l" rtl="0" fontAlgn="base">
      <a:spcBef>
        <a:spcPct val="0"/>
      </a:spcBef>
      <a:spcAft>
        <a:spcPct val="0"/>
      </a:spcAft>
      <a:defRPr sz="3200" kern="1200">
        <a:solidFill>
          <a:schemeClr val="tx1"/>
        </a:solidFill>
        <a:latin typeface="Helvetica" pitchFamily="-65" charset="0"/>
        <a:ea typeface="ＭＳ Ｐゴシック" pitchFamily="-65" charset="-128"/>
        <a:cs typeface="+mn-cs"/>
      </a:defRPr>
    </a:lvl2pPr>
    <a:lvl3pPr marL="914400" algn="l" rtl="0" fontAlgn="base">
      <a:spcBef>
        <a:spcPct val="0"/>
      </a:spcBef>
      <a:spcAft>
        <a:spcPct val="0"/>
      </a:spcAft>
      <a:defRPr sz="3200" kern="1200">
        <a:solidFill>
          <a:schemeClr val="tx1"/>
        </a:solidFill>
        <a:latin typeface="Helvetica" pitchFamily="-65" charset="0"/>
        <a:ea typeface="ＭＳ Ｐゴシック" pitchFamily="-65" charset="-128"/>
        <a:cs typeface="+mn-cs"/>
      </a:defRPr>
    </a:lvl3pPr>
    <a:lvl4pPr marL="1371600" algn="l" rtl="0" fontAlgn="base">
      <a:spcBef>
        <a:spcPct val="0"/>
      </a:spcBef>
      <a:spcAft>
        <a:spcPct val="0"/>
      </a:spcAft>
      <a:defRPr sz="3200" kern="1200">
        <a:solidFill>
          <a:schemeClr val="tx1"/>
        </a:solidFill>
        <a:latin typeface="Helvetica" pitchFamily="-65" charset="0"/>
        <a:ea typeface="ＭＳ Ｐゴシック" pitchFamily="-65" charset="-128"/>
        <a:cs typeface="+mn-cs"/>
      </a:defRPr>
    </a:lvl4pPr>
    <a:lvl5pPr marL="1828800" algn="l" rtl="0" fontAlgn="base">
      <a:spcBef>
        <a:spcPct val="0"/>
      </a:spcBef>
      <a:spcAft>
        <a:spcPct val="0"/>
      </a:spcAft>
      <a:defRPr sz="3200" kern="1200">
        <a:solidFill>
          <a:schemeClr val="tx1"/>
        </a:solidFill>
        <a:latin typeface="Helvetica" pitchFamily="-65" charset="0"/>
        <a:ea typeface="ＭＳ Ｐゴシック" pitchFamily="-65" charset="-128"/>
        <a:cs typeface="+mn-cs"/>
      </a:defRPr>
    </a:lvl5pPr>
    <a:lvl6pPr marL="2286000" algn="l" defTabSz="914400" rtl="0" eaLnBrk="1" latinLnBrk="0" hangingPunct="1">
      <a:defRPr sz="3200" kern="1200">
        <a:solidFill>
          <a:schemeClr val="tx1"/>
        </a:solidFill>
        <a:latin typeface="Helvetica" pitchFamily="-65" charset="0"/>
        <a:ea typeface="ＭＳ Ｐゴシック" pitchFamily="-65" charset="-128"/>
        <a:cs typeface="+mn-cs"/>
      </a:defRPr>
    </a:lvl6pPr>
    <a:lvl7pPr marL="2743200" algn="l" defTabSz="914400" rtl="0" eaLnBrk="1" latinLnBrk="0" hangingPunct="1">
      <a:defRPr sz="3200" kern="1200">
        <a:solidFill>
          <a:schemeClr val="tx1"/>
        </a:solidFill>
        <a:latin typeface="Helvetica" pitchFamily="-65" charset="0"/>
        <a:ea typeface="ＭＳ Ｐゴシック" pitchFamily="-65" charset="-128"/>
        <a:cs typeface="+mn-cs"/>
      </a:defRPr>
    </a:lvl7pPr>
    <a:lvl8pPr marL="3200400" algn="l" defTabSz="914400" rtl="0" eaLnBrk="1" latinLnBrk="0" hangingPunct="1">
      <a:defRPr sz="3200" kern="1200">
        <a:solidFill>
          <a:schemeClr val="tx1"/>
        </a:solidFill>
        <a:latin typeface="Helvetica" pitchFamily="-65" charset="0"/>
        <a:ea typeface="ＭＳ Ｐゴシック" pitchFamily="-65" charset="-128"/>
        <a:cs typeface="+mn-cs"/>
      </a:defRPr>
    </a:lvl8pPr>
    <a:lvl9pPr marL="3657600" algn="l" defTabSz="914400" rtl="0" eaLnBrk="1" latinLnBrk="0" hangingPunct="1">
      <a:defRPr sz="3200" kern="1200">
        <a:solidFill>
          <a:schemeClr val="tx1"/>
        </a:solidFill>
        <a:latin typeface="Helvetica" pitchFamily="-65" charset="0"/>
        <a:ea typeface="ＭＳ Ｐゴシック" pitchFamily="-65" charset="-128"/>
        <a:cs typeface="+mn-cs"/>
      </a:defRPr>
    </a:lvl9pPr>
  </p:defaultTextStyle>
  <p:extLst>
    <p:ext uri="{EFAFB233-063F-42B5-8137-9DF3F51BA10A}">
      <p15:sldGuideLst xmlns:p15="http://schemas.microsoft.com/office/powerpoint/2012/main">
        <p15:guide id="1" orient="horz" pos="717">
          <p15:clr>
            <a:srgbClr val="A4A3A4"/>
          </p15:clr>
        </p15:guide>
        <p15:guide id="2" orient="horz" pos="19632">
          <p15:clr>
            <a:srgbClr val="A4A3A4"/>
          </p15:clr>
        </p15:guide>
        <p15:guide id="3" orient="horz" pos="3729">
          <p15:clr>
            <a:srgbClr val="A4A3A4"/>
          </p15:clr>
        </p15:guide>
        <p15:guide id="4" orient="horz" pos="2129">
          <p15:clr>
            <a:srgbClr val="A4A3A4"/>
          </p15:clr>
        </p15:guide>
        <p15:guide id="5" pos="7439">
          <p15:clr>
            <a:srgbClr val="A4A3A4"/>
          </p15:clr>
        </p15:guide>
        <p15:guide id="6" pos="8412">
          <p15:clr>
            <a:srgbClr val="A4A3A4"/>
          </p15:clr>
        </p15:guide>
        <p15:guide id="7" pos="15311">
          <p15:clr>
            <a:srgbClr val="A4A3A4"/>
          </p15:clr>
        </p15:guide>
        <p15:guide id="8" pos="24535">
          <p15:clr>
            <a:srgbClr val="A4A3A4"/>
          </p15:clr>
        </p15:guide>
        <p15:guide id="9" pos="1150">
          <p15:clr>
            <a:srgbClr val="A4A3A4"/>
          </p15:clr>
        </p15:guide>
        <p15:guide id="10" pos="16330">
          <p15:clr>
            <a:srgbClr val="A4A3A4"/>
          </p15:clr>
        </p15:guide>
        <p15:guide id="11" pos="23563">
          <p15:clr>
            <a:srgbClr val="A4A3A4"/>
          </p15:clr>
        </p15:guide>
        <p15:guide id="12" pos="3087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FF3A"/>
    <a:srgbClr val="FF8000"/>
    <a:srgbClr val="FFFFE1"/>
    <a:srgbClr val="FFF3F3"/>
    <a:srgbClr val="800040"/>
    <a:srgbClr val="004080"/>
    <a:srgbClr val="FF6FCF"/>
    <a:srgbClr val="0000FF"/>
    <a:srgbClr val="FFF1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Grid="0">
      <p:cViewPr varScale="1">
        <p:scale>
          <a:sx n="16" d="100"/>
          <a:sy n="16" d="100"/>
        </p:scale>
        <p:origin x="1164" y="54"/>
      </p:cViewPr>
      <p:guideLst>
        <p:guide orient="horz" pos="717"/>
        <p:guide orient="horz" pos="19632"/>
        <p:guide orient="horz" pos="3729"/>
        <p:guide orient="horz" pos="2129"/>
        <p:guide pos="7439"/>
        <p:guide pos="8412"/>
        <p:guide pos="15311"/>
        <p:guide pos="24535"/>
        <p:guide pos="1150"/>
        <p:guide pos="16330"/>
        <p:guide pos="23563"/>
        <p:guide pos="30871"/>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00800" y="5387342"/>
            <a:ext cx="38404800" cy="11460480"/>
          </a:xfrm>
        </p:spPr>
        <p:txBody>
          <a:bodyPr anchor="b"/>
          <a:lstStyle>
            <a:lvl1pPr algn="ctr">
              <a:defRPr sz="25200"/>
            </a:lvl1pPr>
          </a:lstStyle>
          <a:p>
            <a:r>
              <a:rPr lang="en-US" smtClean="0"/>
              <a:t>Click to edit Master title style</a:t>
            </a:r>
            <a:endParaRPr lang="en-US"/>
          </a:p>
        </p:txBody>
      </p:sp>
      <p:sp>
        <p:nvSpPr>
          <p:cNvPr id="3" name="Subtitle 2"/>
          <p:cNvSpPr>
            <a:spLocks noGrp="1"/>
          </p:cNvSpPr>
          <p:nvPr>
            <p:ph type="subTitle" idx="1"/>
          </p:nvPr>
        </p:nvSpPr>
        <p:spPr>
          <a:xfrm>
            <a:off x="6400800" y="17289782"/>
            <a:ext cx="38404800" cy="7947658"/>
          </a:xfrm>
        </p:spPr>
        <p:txBody>
          <a:bodyPr/>
          <a:lstStyle>
            <a:lvl1pPr marL="0" indent="0" algn="ctr">
              <a:buNone/>
              <a:defRPr sz="10080"/>
            </a:lvl1pPr>
            <a:lvl2pPr marL="1920240" indent="0" algn="ctr">
              <a:buNone/>
              <a:defRPr sz="8400"/>
            </a:lvl2pPr>
            <a:lvl3pPr marL="3840480" indent="0" algn="ctr">
              <a:buNone/>
              <a:defRPr sz="7560"/>
            </a:lvl3pPr>
            <a:lvl4pPr marL="5760720" indent="0" algn="ctr">
              <a:buNone/>
              <a:defRPr sz="6720"/>
            </a:lvl4pPr>
            <a:lvl5pPr marL="7680960" indent="0" algn="ctr">
              <a:buNone/>
              <a:defRPr sz="6720"/>
            </a:lvl5pPr>
            <a:lvl6pPr marL="9601200" indent="0" algn="ctr">
              <a:buNone/>
              <a:defRPr sz="6720"/>
            </a:lvl6pPr>
            <a:lvl7pPr marL="11521440" indent="0" algn="ctr">
              <a:buNone/>
              <a:defRPr sz="6720"/>
            </a:lvl7pPr>
            <a:lvl8pPr marL="13441680" indent="0" algn="ctr">
              <a:buNone/>
              <a:defRPr sz="6720"/>
            </a:lvl8pPr>
            <a:lvl9pPr marL="15361920" indent="0" algn="ctr">
              <a:buNone/>
              <a:defRPr sz="672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1D1B92D-1376-4C70-8FD7-E8658ECB2D3E}" type="slidenum">
              <a:rPr lang="en-US" smtClean="0"/>
              <a:pPr>
                <a:defRPr/>
              </a:pPr>
              <a:t>‹#›</a:t>
            </a:fld>
            <a:endParaRPr lang="en-US" dirty="0"/>
          </a:p>
        </p:txBody>
      </p:sp>
    </p:spTree>
    <p:extLst>
      <p:ext uri="{BB962C8B-B14F-4D97-AF65-F5344CB8AC3E}">
        <p14:creationId xmlns:p14="http://schemas.microsoft.com/office/powerpoint/2010/main" val="3538947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6E5276A0-48BE-473D-AD55-1F82C2987CC1}" type="slidenum">
              <a:rPr lang="en-US" smtClean="0"/>
              <a:pPr>
                <a:defRPr/>
              </a:pPr>
              <a:t>‹#›</a:t>
            </a:fld>
            <a:endParaRPr lang="en-US" dirty="0"/>
          </a:p>
        </p:txBody>
      </p:sp>
    </p:spTree>
    <p:extLst>
      <p:ext uri="{BB962C8B-B14F-4D97-AF65-F5344CB8AC3E}">
        <p14:creationId xmlns:p14="http://schemas.microsoft.com/office/powerpoint/2010/main" val="3774587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644580" y="1752600"/>
            <a:ext cx="11041380" cy="2789682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20440" y="1752600"/>
            <a:ext cx="32484060" cy="2789682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0143A5F9-69F3-451C-A4A3-915D318E9BA4}" type="slidenum">
              <a:rPr lang="en-US" smtClean="0"/>
              <a:pPr>
                <a:defRPr/>
              </a:pPr>
              <a:t>‹#›</a:t>
            </a:fld>
            <a:endParaRPr lang="en-US" dirty="0"/>
          </a:p>
        </p:txBody>
      </p:sp>
    </p:spTree>
    <p:extLst>
      <p:ext uri="{BB962C8B-B14F-4D97-AF65-F5344CB8AC3E}">
        <p14:creationId xmlns:p14="http://schemas.microsoft.com/office/powerpoint/2010/main" val="2122343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3480FF7C-10F5-41BC-B9D2-F012E1EA0641}" type="slidenum">
              <a:rPr lang="en-US" smtClean="0"/>
              <a:pPr>
                <a:defRPr/>
              </a:pPr>
              <a:t>‹#›</a:t>
            </a:fld>
            <a:endParaRPr lang="en-US" dirty="0"/>
          </a:p>
        </p:txBody>
      </p:sp>
    </p:spTree>
    <p:extLst>
      <p:ext uri="{BB962C8B-B14F-4D97-AF65-F5344CB8AC3E}">
        <p14:creationId xmlns:p14="http://schemas.microsoft.com/office/powerpoint/2010/main" val="75854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93770" y="8206745"/>
            <a:ext cx="44165520" cy="13693138"/>
          </a:xfrm>
        </p:spPr>
        <p:txBody>
          <a:bodyPr anchor="b"/>
          <a:lstStyle>
            <a:lvl1pPr>
              <a:defRPr sz="25200"/>
            </a:lvl1pPr>
          </a:lstStyle>
          <a:p>
            <a:r>
              <a:rPr lang="en-US" smtClean="0"/>
              <a:t>Click to edit Master title style</a:t>
            </a:r>
            <a:endParaRPr lang="en-US"/>
          </a:p>
        </p:txBody>
      </p:sp>
      <p:sp>
        <p:nvSpPr>
          <p:cNvPr id="3" name="Text Placeholder 2"/>
          <p:cNvSpPr>
            <a:spLocks noGrp="1"/>
          </p:cNvSpPr>
          <p:nvPr>
            <p:ph type="body" idx="1"/>
          </p:nvPr>
        </p:nvSpPr>
        <p:spPr>
          <a:xfrm>
            <a:off x="3493770" y="22029425"/>
            <a:ext cx="44165520" cy="7200898"/>
          </a:xfrm>
        </p:spPr>
        <p:txBody>
          <a:bodyPr/>
          <a:lstStyle>
            <a:lvl1pPr marL="0" indent="0">
              <a:buNone/>
              <a:defRPr sz="10080">
                <a:solidFill>
                  <a:schemeClr val="tx1">
                    <a:tint val="75000"/>
                  </a:schemeClr>
                </a:solidFill>
              </a:defRPr>
            </a:lvl1pPr>
            <a:lvl2pPr marL="1920240" indent="0">
              <a:buNone/>
              <a:defRPr sz="8400">
                <a:solidFill>
                  <a:schemeClr val="tx1">
                    <a:tint val="75000"/>
                  </a:schemeClr>
                </a:solidFill>
              </a:defRPr>
            </a:lvl2pPr>
            <a:lvl3pPr marL="3840480" indent="0">
              <a:buNone/>
              <a:defRPr sz="7560">
                <a:solidFill>
                  <a:schemeClr val="tx1">
                    <a:tint val="75000"/>
                  </a:schemeClr>
                </a:solidFill>
              </a:defRPr>
            </a:lvl3pPr>
            <a:lvl4pPr marL="5760720" indent="0">
              <a:buNone/>
              <a:defRPr sz="6720">
                <a:solidFill>
                  <a:schemeClr val="tx1">
                    <a:tint val="75000"/>
                  </a:schemeClr>
                </a:solidFill>
              </a:defRPr>
            </a:lvl4pPr>
            <a:lvl5pPr marL="7680960" indent="0">
              <a:buNone/>
              <a:defRPr sz="6720">
                <a:solidFill>
                  <a:schemeClr val="tx1">
                    <a:tint val="75000"/>
                  </a:schemeClr>
                </a:solidFill>
              </a:defRPr>
            </a:lvl5pPr>
            <a:lvl6pPr marL="9601200" indent="0">
              <a:buNone/>
              <a:defRPr sz="6720">
                <a:solidFill>
                  <a:schemeClr val="tx1">
                    <a:tint val="75000"/>
                  </a:schemeClr>
                </a:solidFill>
              </a:defRPr>
            </a:lvl6pPr>
            <a:lvl7pPr marL="11521440" indent="0">
              <a:buNone/>
              <a:defRPr sz="6720">
                <a:solidFill>
                  <a:schemeClr val="tx1">
                    <a:tint val="75000"/>
                  </a:schemeClr>
                </a:solidFill>
              </a:defRPr>
            </a:lvl7pPr>
            <a:lvl8pPr marL="13441680" indent="0">
              <a:buNone/>
              <a:defRPr sz="6720">
                <a:solidFill>
                  <a:schemeClr val="tx1">
                    <a:tint val="75000"/>
                  </a:schemeClr>
                </a:solidFill>
              </a:defRPr>
            </a:lvl8pPr>
            <a:lvl9pPr marL="15361920" indent="0">
              <a:buNone/>
              <a:defRPr sz="672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2C3D791-57B6-4816-889B-B0943B9794B0}" type="slidenum">
              <a:rPr lang="en-US" smtClean="0"/>
              <a:pPr>
                <a:defRPr/>
              </a:pPr>
              <a:t>‹#›</a:t>
            </a:fld>
            <a:endParaRPr lang="en-US" dirty="0"/>
          </a:p>
        </p:txBody>
      </p:sp>
    </p:spTree>
    <p:extLst>
      <p:ext uri="{BB962C8B-B14F-4D97-AF65-F5344CB8AC3E}">
        <p14:creationId xmlns:p14="http://schemas.microsoft.com/office/powerpoint/2010/main" val="3490419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20440" y="8763000"/>
            <a:ext cx="21762720" cy="208864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923240" y="8763000"/>
            <a:ext cx="21762720" cy="208864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C717A0ED-3DFF-410F-8609-253CDEA1EC1F}" type="slidenum">
              <a:rPr lang="en-US" smtClean="0"/>
              <a:pPr>
                <a:defRPr/>
              </a:pPr>
              <a:t>‹#›</a:t>
            </a:fld>
            <a:endParaRPr lang="en-US" dirty="0"/>
          </a:p>
        </p:txBody>
      </p:sp>
    </p:spTree>
    <p:extLst>
      <p:ext uri="{BB962C8B-B14F-4D97-AF65-F5344CB8AC3E}">
        <p14:creationId xmlns:p14="http://schemas.microsoft.com/office/powerpoint/2010/main" val="843561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527110" y="1752603"/>
            <a:ext cx="44165520" cy="636270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3527112" y="8069582"/>
            <a:ext cx="21662705" cy="3954778"/>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smtClean="0"/>
              <a:t>Click to edit Master text styles</a:t>
            </a:r>
          </a:p>
        </p:txBody>
      </p:sp>
      <p:sp>
        <p:nvSpPr>
          <p:cNvPr id="4" name="Content Placeholder 3"/>
          <p:cNvSpPr>
            <a:spLocks noGrp="1"/>
          </p:cNvSpPr>
          <p:nvPr>
            <p:ph sz="half" idx="2"/>
          </p:nvPr>
        </p:nvSpPr>
        <p:spPr>
          <a:xfrm>
            <a:off x="3527112" y="12024360"/>
            <a:ext cx="21662705" cy="17686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5923240" y="8069582"/>
            <a:ext cx="21769390" cy="3954778"/>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smtClean="0"/>
              <a:t>Click to edit Master text styles</a:t>
            </a:r>
          </a:p>
        </p:txBody>
      </p:sp>
      <p:sp>
        <p:nvSpPr>
          <p:cNvPr id="6" name="Content Placeholder 5"/>
          <p:cNvSpPr>
            <a:spLocks noGrp="1"/>
          </p:cNvSpPr>
          <p:nvPr>
            <p:ph sz="quarter" idx="4"/>
          </p:nvPr>
        </p:nvSpPr>
        <p:spPr>
          <a:xfrm>
            <a:off x="25923240" y="12024360"/>
            <a:ext cx="21769390" cy="17686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10E1B9B8-9485-461A-A8A7-6B3C3D4404C7}" type="slidenum">
              <a:rPr lang="en-US" smtClean="0"/>
              <a:pPr>
                <a:defRPr/>
              </a:pPr>
              <a:t>‹#›</a:t>
            </a:fld>
            <a:endParaRPr lang="en-US" dirty="0"/>
          </a:p>
        </p:txBody>
      </p:sp>
    </p:spTree>
    <p:extLst>
      <p:ext uri="{BB962C8B-B14F-4D97-AF65-F5344CB8AC3E}">
        <p14:creationId xmlns:p14="http://schemas.microsoft.com/office/powerpoint/2010/main" val="61926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48AF8B21-D7E8-4DCE-995C-23A1E5F7935E}" type="slidenum">
              <a:rPr lang="en-US" smtClean="0"/>
              <a:pPr>
                <a:defRPr/>
              </a:pPr>
              <a:t>‹#›</a:t>
            </a:fld>
            <a:endParaRPr lang="en-US" dirty="0"/>
          </a:p>
        </p:txBody>
      </p:sp>
    </p:spTree>
    <p:extLst>
      <p:ext uri="{BB962C8B-B14F-4D97-AF65-F5344CB8AC3E}">
        <p14:creationId xmlns:p14="http://schemas.microsoft.com/office/powerpoint/2010/main" val="3404943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9C3855A1-B20B-402C-BC4F-C0C637194F90}" type="slidenum">
              <a:rPr lang="en-US" smtClean="0"/>
              <a:pPr>
                <a:defRPr/>
              </a:pPr>
              <a:t>‹#›</a:t>
            </a:fld>
            <a:endParaRPr lang="en-US" dirty="0"/>
          </a:p>
        </p:txBody>
      </p:sp>
    </p:spTree>
    <p:extLst>
      <p:ext uri="{BB962C8B-B14F-4D97-AF65-F5344CB8AC3E}">
        <p14:creationId xmlns:p14="http://schemas.microsoft.com/office/powerpoint/2010/main" val="3033243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2" y="2194560"/>
            <a:ext cx="16515395" cy="7680960"/>
          </a:xfrm>
        </p:spPr>
        <p:txBody>
          <a:bodyPr anchor="b"/>
          <a:lstStyle>
            <a:lvl1pPr>
              <a:defRPr sz="13440"/>
            </a:lvl1pPr>
          </a:lstStyle>
          <a:p>
            <a:r>
              <a:rPr lang="en-US" smtClean="0"/>
              <a:t>Click to edit Master title style</a:t>
            </a:r>
            <a:endParaRPr lang="en-US"/>
          </a:p>
        </p:txBody>
      </p:sp>
      <p:sp>
        <p:nvSpPr>
          <p:cNvPr id="3" name="Content Placeholder 2"/>
          <p:cNvSpPr>
            <a:spLocks noGrp="1"/>
          </p:cNvSpPr>
          <p:nvPr>
            <p:ph idx="1"/>
          </p:nvPr>
        </p:nvSpPr>
        <p:spPr>
          <a:xfrm>
            <a:off x="21769390" y="4739642"/>
            <a:ext cx="25923240" cy="23393400"/>
          </a:xfrm>
        </p:spPr>
        <p:txBody>
          <a:bodyPr/>
          <a:lstStyle>
            <a:lvl1pPr>
              <a:defRPr sz="13440"/>
            </a:lvl1pPr>
            <a:lvl2pPr>
              <a:defRPr sz="11760"/>
            </a:lvl2pPr>
            <a:lvl3pPr>
              <a:defRPr sz="10080"/>
            </a:lvl3pPr>
            <a:lvl4pPr>
              <a:defRPr sz="8400"/>
            </a:lvl4pPr>
            <a:lvl5pPr>
              <a:defRPr sz="8400"/>
            </a:lvl5pPr>
            <a:lvl6pPr>
              <a:defRPr sz="8400"/>
            </a:lvl6pPr>
            <a:lvl7pPr>
              <a:defRPr sz="8400"/>
            </a:lvl7pPr>
            <a:lvl8pPr>
              <a:defRPr sz="8400"/>
            </a:lvl8pPr>
            <a:lvl9pPr>
              <a:defRPr sz="8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527112" y="9875520"/>
            <a:ext cx="16515395" cy="18295622"/>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D20DF028-B8FB-452D-ADA3-A636B940EA97}" type="slidenum">
              <a:rPr lang="en-US" smtClean="0"/>
              <a:pPr>
                <a:defRPr/>
              </a:pPr>
              <a:t>‹#›</a:t>
            </a:fld>
            <a:endParaRPr lang="en-US" dirty="0"/>
          </a:p>
        </p:txBody>
      </p:sp>
    </p:spTree>
    <p:extLst>
      <p:ext uri="{BB962C8B-B14F-4D97-AF65-F5344CB8AC3E}">
        <p14:creationId xmlns:p14="http://schemas.microsoft.com/office/powerpoint/2010/main" val="682894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2" y="2194560"/>
            <a:ext cx="16515395" cy="7680960"/>
          </a:xfrm>
        </p:spPr>
        <p:txBody>
          <a:bodyPr anchor="b"/>
          <a:lstStyle>
            <a:lvl1pPr>
              <a:defRPr sz="13440"/>
            </a:lvl1pPr>
          </a:lstStyle>
          <a:p>
            <a:r>
              <a:rPr lang="en-US" smtClean="0"/>
              <a:t>Click to edit Master title style</a:t>
            </a:r>
            <a:endParaRPr lang="en-US"/>
          </a:p>
        </p:txBody>
      </p:sp>
      <p:sp>
        <p:nvSpPr>
          <p:cNvPr id="3" name="Picture Placeholder 2"/>
          <p:cNvSpPr>
            <a:spLocks noGrp="1"/>
          </p:cNvSpPr>
          <p:nvPr>
            <p:ph type="pic" idx="1"/>
          </p:nvPr>
        </p:nvSpPr>
        <p:spPr>
          <a:xfrm>
            <a:off x="21769390" y="4739642"/>
            <a:ext cx="25923240" cy="23393400"/>
          </a:xfrm>
        </p:spPr>
        <p:txBody>
          <a:bodyPr/>
          <a:lstStyle>
            <a:lvl1pPr marL="0" indent="0">
              <a:buNone/>
              <a:defRPr sz="13440"/>
            </a:lvl1pPr>
            <a:lvl2pPr marL="1920240" indent="0">
              <a:buNone/>
              <a:defRPr sz="11760"/>
            </a:lvl2pPr>
            <a:lvl3pPr marL="3840480" indent="0">
              <a:buNone/>
              <a:defRPr sz="10080"/>
            </a:lvl3pPr>
            <a:lvl4pPr marL="5760720" indent="0">
              <a:buNone/>
              <a:defRPr sz="8400"/>
            </a:lvl4pPr>
            <a:lvl5pPr marL="7680960" indent="0">
              <a:buNone/>
              <a:defRPr sz="8400"/>
            </a:lvl5pPr>
            <a:lvl6pPr marL="9601200" indent="0">
              <a:buNone/>
              <a:defRPr sz="8400"/>
            </a:lvl6pPr>
            <a:lvl7pPr marL="11521440" indent="0">
              <a:buNone/>
              <a:defRPr sz="8400"/>
            </a:lvl7pPr>
            <a:lvl8pPr marL="13441680" indent="0">
              <a:buNone/>
              <a:defRPr sz="8400"/>
            </a:lvl8pPr>
            <a:lvl9pPr marL="15361920" indent="0">
              <a:buNone/>
              <a:defRPr sz="8400"/>
            </a:lvl9pPr>
          </a:lstStyle>
          <a:p>
            <a:endParaRPr lang="en-US" dirty="0"/>
          </a:p>
        </p:txBody>
      </p:sp>
      <p:sp>
        <p:nvSpPr>
          <p:cNvPr id="4" name="Text Placeholder 3"/>
          <p:cNvSpPr>
            <a:spLocks noGrp="1"/>
          </p:cNvSpPr>
          <p:nvPr>
            <p:ph type="body" sz="half" idx="2"/>
          </p:nvPr>
        </p:nvSpPr>
        <p:spPr>
          <a:xfrm>
            <a:off x="3527112" y="9875520"/>
            <a:ext cx="16515395" cy="18295622"/>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6B5932A1-F77A-45FE-837C-79FEA1354AC9}" type="slidenum">
              <a:rPr lang="en-US" smtClean="0"/>
              <a:pPr>
                <a:defRPr/>
              </a:pPr>
              <a:t>‹#›</a:t>
            </a:fld>
            <a:endParaRPr lang="en-US" dirty="0"/>
          </a:p>
        </p:txBody>
      </p:sp>
    </p:spTree>
    <p:extLst>
      <p:ext uri="{BB962C8B-B14F-4D97-AF65-F5344CB8AC3E}">
        <p14:creationId xmlns:p14="http://schemas.microsoft.com/office/powerpoint/2010/main" val="3526412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0440" y="1752603"/>
            <a:ext cx="44165520" cy="636270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520440" y="8763000"/>
            <a:ext cx="44165520" cy="2088642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520440" y="30510482"/>
            <a:ext cx="11521440" cy="1752600"/>
          </a:xfrm>
          <a:prstGeom prst="rect">
            <a:avLst/>
          </a:prstGeom>
        </p:spPr>
        <p:txBody>
          <a:bodyPr vert="horz" lIns="91440" tIns="45720" rIns="91440" bIns="45720" rtlCol="0" anchor="ctr"/>
          <a:lstStyle>
            <a:lvl1pPr algn="l">
              <a:defRPr sz="504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16962120" y="30510482"/>
            <a:ext cx="17282160" cy="1752600"/>
          </a:xfrm>
          <a:prstGeom prst="rect">
            <a:avLst/>
          </a:prstGeom>
        </p:spPr>
        <p:txBody>
          <a:bodyPr vert="horz" lIns="91440" tIns="45720" rIns="91440" bIns="45720" rtlCol="0" anchor="ctr"/>
          <a:lstStyle>
            <a:lvl1pPr algn="ctr">
              <a:defRPr sz="504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36164520" y="30510482"/>
            <a:ext cx="11521440" cy="1752600"/>
          </a:xfrm>
          <a:prstGeom prst="rect">
            <a:avLst/>
          </a:prstGeom>
        </p:spPr>
        <p:txBody>
          <a:bodyPr vert="horz" lIns="91440" tIns="45720" rIns="91440" bIns="45720" rtlCol="0" anchor="ctr"/>
          <a:lstStyle>
            <a:lvl1pPr algn="r">
              <a:defRPr sz="5040">
                <a:solidFill>
                  <a:schemeClr val="tx1">
                    <a:tint val="75000"/>
                  </a:schemeClr>
                </a:solidFill>
              </a:defRPr>
            </a:lvl1pPr>
          </a:lstStyle>
          <a:p>
            <a:pPr>
              <a:defRPr/>
            </a:pPr>
            <a:fld id="{35E450E5-1F09-4DF1-9DBC-9BF0A80909C2}" type="slidenum">
              <a:rPr lang="en-US" smtClean="0"/>
              <a:pPr>
                <a:defRPr/>
              </a:pPr>
              <a:t>‹#›</a:t>
            </a:fld>
            <a:endParaRPr lang="en-US" dirty="0"/>
          </a:p>
        </p:txBody>
      </p:sp>
    </p:spTree>
    <p:extLst>
      <p:ext uri="{BB962C8B-B14F-4D97-AF65-F5344CB8AC3E}">
        <p14:creationId xmlns:p14="http://schemas.microsoft.com/office/powerpoint/2010/main" val="166798883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3840480" rtl="0" eaLnBrk="1" latinLnBrk="0" hangingPunct="1">
        <a:lnSpc>
          <a:spcPct val="90000"/>
        </a:lnSpc>
        <a:spcBef>
          <a:spcPct val="0"/>
        </a:spcBef>
        <a:buNone/>
        <a:defRPr sz="18480" kern="1200">
          <a:solidFill>
            <a:schemeClr val="tx1"/>
          </a:solidFill>
          <a:latin typeface="+mj-lt"/>
          <a:ea typeface="+mj-ea"/>
          <a:cs typeface="+mj-cs"/>
        </a:defRPr>
      </a:lvl1pPr>
    </p:titleStyle>
    <p:bodyStyle>
      <a:lvl1pPr marL="960120" indent="-960120" algn="l" defTabSz="3840480" rtl="0" eaLnBrk="1" latinLnBrk="0" hangingPunct="1">
        <a:lnSpc>
          <a:spcPct val="90000"/>
        </a:lnSpc>
        <a:spcBef>
          <a:spcPts val="4200"/>
        </a:spcBef>
        <a:buFont typeface="Arial" panose="020B0604020202020204" pitchFamily="34" charset="0"/>
        <a:buChar char="•"/>
        <a:defRPr sz="11760" kern="1200">
          <a:solidFill>
            <a:schemeClr val="tx1"/>
          </a:solidFill>
          <a:latin typeface="+mn-lt"/>
          <a:ea typeface="+mn-ea"/>
          <a:cs typeface="+mn-cs"/>
        </a:defRPr>
      </a:lvl1pPr>
      <a:lvl2pPr marL="2880360" indent="-960120" algn="l" defTabSz="3840480" rtl="0" eaLnBrk="1" latinLnBrk="0" hangingPunct="1">
        <a:lnSpc>
          <a:spcPct val="90000"/>
        </a:lnSpc>
        <a:spcBef>
          <a:spcPts val="2100"/>
        </a:spcBef>
        <a:buFont typeface="Arial" panose="020B0604020202020204" pitchFamily="34" charset="0"/>
        <a:buChar char="•"/>
        <a:defRPr sz="10080" kern="1200">
          <a:solidFill>
            <a:schemeClr val="tx1"/>
          </a:solidFill>
          <a:latin typeface="+mn-lt"/>
          <a:ea typeface="+mn-ea"/>
          <a:cs typeface="+mn-cs"/>
        </a:defRPr>
      </a:lvl2pPr>
      <a:lvl3pPr marL="4800600" indent="-960120" algn="l" defTabSz="3840480" rtl="0" eaLnBrk="1" latinLnBrk="0" hangingPunct="1">
        <a:lnSpc>
          <a:spcPct val="90000"/>
        </a:lnSpc>
        <a:spcBef>
          <a:spcPts val="2100"/>
        </a:spcBef>
        <a:buFont typeface="Arial" panose="020B0604020202020204" pitchFamily="34" charset="0"/>
        <a:buChar char="•"/>
        <a:defRPr sz="8400" kern="1200">
          <a:solidFill>
            <a:schemeClr val="tx1"/>
          </a:solidFill>
          <a:latin typeface="+mn-lt"/>
          <a:ea typeface="+mn-ea"/>
          <a:cs typeface="+mn-cs"/>
        </a:defRPr>
      </a:lvl3pPr>
      <a:lvl4pPr marL="67208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4pPr>
      <a:lvl5pPr marL="864108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p:bodyStyle>
    <p:otherStyle>
      <a:defPPr>
        <a:defRPr lang="en-US"/>
      </a:defPPr>
      <a:lvl1pPr marL="0" algn="l" defTabSz="3840480" rtl="0" eaLnBrk="1" latinLnBrk="0" hangingPunct="1">
        <a:defRPr sz="7560" kern="1200">
          <a:solidFill>
            <a:schemeClr val="tx1"/>
          </a:solidFill>
          <a:latin typeface="+mn-lt"/>
          <a:ea typeface="+mn-ea"/>
          <a:cs typeface="+mn-cs"/>
        </a:defRPr>
      </a:lvl1pPr>
      <a:lvl2pPr marL="1920240" algn="l" defTabSz="3840480" rtl="0" eaLnBrk="1" latinLnBrk="0" hangingPunct="1">
        <a:defRPr sz="7560" kern="1200">
          <a:solidFill>
            <a:schemeClr val="tx1"/>
          </a:solidFill>
          <a:latin typeface="+mn-lt"/>
          <a:ea typeface="+mn-ea"/>
          <a:cs typeface="+mn-cs"/>
        </a:defRPr>
      </a:lvl2pPr>
      <a:lvl3pPr marL="3840480" algn="l" defTabSz="3840480" rtl="0" eaLnBrk="1" latinLnBrk="0" hangingPunct="1">
        <a:defRPr sz="7560" kern="1200">
          <a:solidFill>
            <a:schemeClr val="tx1"/>
          </a:solidFill>
          <a:latin typeface="+mn-lt"/>
          <a:ea typeface="+mn-ea"/>
          <a:cs typeface="+mn-cs"/>
        </a:defRPr>
      </a:lvl3pPr>
      <a:lvl4pPr marL="5760720" algn="l" defTabSz="3840480" rtl="0" eaLnBrk="1" latinLnBrk="0" hangingPunct="1">
        <a:defRPr sz="7560" kern="1200">
          <a:solidFill>
            <a:schemeClr val="tx1"/>
          </a:solidFill>
          <a:latin typeface="+mn-lt"/>
          <a:ea typeface="+mn-ea"/>
          <a:cs typeface="+mn-cs"/>
        </a:defRPr>
      </a:lvl4pPr>
      <a:lvl5pPr marL="7680960" algn="l" defTabSz="3840480" rtl="0" eaLnBrk="1" latinLnBrk="0" hangingPunct="1">
        <a:defRPr sz="7560" kern="1200">
          <a:solidFill>
            <a:schemeClr val="tx1"/>
          </a:solidFill>
          <a:latin typeface="+mn-lt"/>
          <a:ea typeface="+mn-ea"/>
          <a:cs typeface="+mn-cs"/>
        </a:defRPr>
      </a:lvl5pPr>
      <a:lvl6pPr marL="9601200" algn="l" defTabSz="3840480" rtl="0" eaLnBrk="1" latinLnBrk="0" hangingPunct="1">
        <a:defRPr sz="7560" kern="1200">
          <a:solidFill>
            <a:schemeClr val="tx1"/>
          </a:solidFill>
          <a:latin typeface="+mn-lt"/>
          <a:ea typeface="+mn-ea"/>
          <a:cs typeface="+mn-cs"/>
        </a:defRPr>
      </a:lvl6pPr>
      <a:lvl7pPr marL="11521440" algn="l" defTabSz="3840480" rtl="0" eaLnBrk="1" latinLnBrk="0" hangingPunct="1">
        <a:defRPr sz="7560" kern="1200">
          <a:solidFill>
            <a:schemeClr val="tx1"/>
          </a:solidFill>
          <a:latin typeface="+mn-lt"/>
          <a:ea typeface="+mn-ea"/>
          <a:cs typeface="+mn-cs"/>
        </a:defRPr>
      </a:lvl7pPr>
      <a:lvl8pPr marL="13441680" algn="l" defTabSz="3840480" rtl="0" eaLnBrk="1" latinLnBrk="0" hangingPunct="1">
        <a:defRPr sz="7560" kern="1200">
          <a:solidFill>
            <a:schemeClr val="tx1"/>
          </a:solidFill>
          <a:latin typeface="+mn-lt"/>
          <a:ea typeface="+mn-ea"/>
          <a:cs typeface="+mn-cs"/>
        </a:defRPr>
      </a:lvl8pPr>
      <a:lvl9pPr marL="15361920" algn="l" defTabSz="3840480" rtl="0" eaLnBrk="1" latinLnBrk="0" hangingPunct="1">
        <a:defRPr sz="7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hyperlink" Target="http://www.malighting.com/en/support-downloads/software.html" TargetMode="External"/><Relationship Id="rId1" Type="http://schemas.openxmlformats.org/officeDocument/2006/relationships/slideLayout" Target="../slideLayouts/slideLayout7.xml"/><Relationship Id="rId6" Type="http://schemas.openxmlformats.org/officeDocument/2006/relationships/image" Target="../media/image4.JP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ext Box 7"/>
          <p:cNvSpPr txBox="1">
            <a:spLocks noChangeArrowheads="1"/>
          </p:cNvSpPr>
          <p:nvPr/>
        </p:nvSpPr>
        <p:spPr bwMode="auto">
          <a:xfrm>
            <a:off x="2092323" y="7238183"/>
            <a:ext cx="10512425" cy="10996612"/>
          </a:xfrm>
          <a:prstGeom prst="rect">
            <a:avLst/>
          </a:prstGeom>
          <a:solidFill>
            <a:schemeClr val="bg1"/>
          </a:solidFill>
          <a:ln w="12700">
            <a:solidFill>
              <a:schemeClr val="hlink"/>
            </a:solidFill>
            <a:miter lim="800000"/>
            <a:headEnd/>
            <a:tailEnd/>
          </a:ln>
        </p:spPr>
        <p:txBody>
          <a:bodyPr lIns="914400" tIns="457200" rIns="914400" bIns="914400"/>
          <a:lstStyle/>
          <a:p>
            <a:pPr algn="just">
              <a:spcBef>
                <a:spcPct val="50000"/>
              </a:spcBef>
              <a:tabLst>
                <a:tab pos="500063" algn="l"/>
              </a:tabLst>
            </a:pPr>
            <a:r>
              <a:rPr lang="en-US" sz="4400" b="1" dirty="0" smtClean="0">
                <a:solidFill>
                  <a:srgbClr val="FF8000"/>
                </a:solidFill>
                <a:latin typeface="+mj-lt"/>
              </a:rPr>
              <a:t>Introduction and Description</a:t>
            </a:r>
          </a:p>
          <a:p>
            <a:pPr algn="just">
              <a:spcBef>
                <a:spcPct val="50000"/>
              </a:spcBef>
              <a:tabLst>
                <a:tab pos="500063" algn="l"/>
              </a:tabLst>
            </a:pPr>
            <a:r>
              <a:rPr lang="en-US" sz="2600" b="1" dirty="0" smtClean="0">
                <a:latin typeface="+mn-lt"/>
              </a:rPr>
              <a:t>During </a:t>
            </a:r>
            <a:r>
              <a:rPr lang="en-US" sz="2600" b="1" dirty="0">
                <a:latin typeface="+mn-lt"/>
              </a:rPr>
              <a:t>my time at NYCCT I have focused my learning into the Lighting Design and Video Production aspects of theater and studio with what I have learned I have successfully created live stage lighting </a:t>
            </a:r>
            <a:r>
              <a:rPr lang="en-US" sz="2600" b="1" dirty="0" smtClean="0">
                <a:latin typeface="+mn-lt"/>
              </a:rPr>
              <a:t>design </a:t>
            </a:r>
            <a:r>
              <a:rPr lang="en-US" sz="2600" b="1" dirty="0">
                <a:latin typeface="+mn-lt"/>
              </a:rPr>
              <a:t>plots in my Lighting Design </a:t>
            </a:r>
            <a:r>
              <a:rPr lang="en-US" sz="2600" b="1" dirty="0" smtClean="0">
                <a:latin typeface="+mn-lt"/>
              </a:rPr>
              <a:t>Course. </a:t>
            </a:r>
            <a:r>
              <a:rPr lang="en-US" sz="2600" b="1" dirty="0">
                <a:latin typeface="+mn-lt"/>
              </a:rPr>
              <a:t>My goal in my career is </a:t>
            </a:r>
            <a:r>
              <a:rPr lang="en-US" sz="2600" b="1" dirty="0" smtClean="0">
                <a:latin typeface="+mn-lt"/>
              </a:rPr>
              <a:t>to become a live music concert </a:t>
            </a:r>
            <a:r>
              <a:rPr lang="en-US" sz="2600" b="1" dirty="0">
                <a:latin typeface="+mn-lt"/>
              </a:rPr>
              <a:t>Lighting Designer and for my culmination project I feel as though my skills will be put to the test </a:t>
            </a:r>
            <a:r>
              <a:rPr lang="en-US" sz="2600" b="1" dirty="0" smtClean="0">
                <a:latin typeface="+mn-lt"/>
              </a:rPr>
              <a:t>by choosing a </a:t>
            </a:r>
            <a:r>
              <a:rPr lang="en-US" sz="2600" b="1" dirty="0">
                <a:latin typeface="+mn-lt"/>
              </a:rPr>
              <a:t>venue in GrandMA 3D (3D Visualization</a:t>
            </a:r>
            <a:r>
              <a:rPr lang="en-US" sz="2600" b="1" dirty="0" smtClean="0">
                <a:latin typeface="+mn-lt"/>
              </a:rPr>
              <a:t>) and </a:t>
            </a:r>
            <a:r>
              <a:rPr lang="en-US" sz="2600" b="1" dirty="0">
                <a:latin typeface="+mn-lt"/>
              </a:rPr>
              <a:t>applying a strategic concert lighting design to the venue I </a:t>
            </a:r>
            <a:r>
              <a:rPr lang="en-US" sz="2600" b="1" dirty="0" smtClean="0">
                <a:latin typeface="+mn-lt"/>
              </a:rPr>
              <a:t>chose to use. </a:t>
            </a:r>
            <a:r>
              <a:rPr lang="en-US" sz="2600" b="1" dirty="0">
                <a:latin typeface="+mn-lt"/>
              </a:rPr>
              <a:t>By using my skills of Lighting Design to do this I will act as if I were presenting this design to a real client and every aspect of project management would be used in the creation of this lighting design including budgeting, scheduling, and listing deliverables. I am looking at this project as a way for me to fine tune my skills in Lighting Design. The main design of this project is going to be for a band called STS9 (Sound Tribe Sector 9) for their new song “Move My Peeps”. I think this song will give me a lot of creative space to create a cool design. </a:t>
            </a:r>
          </a:p>
          <a:p>
            <a:pPr algn="just">
              <a:spcBef>
                <a:spcPct val="50000"/>
              </a:spcBef>
              <a:tabLst>
                <a:tab pos="500063" algn="l"/>
              </a:tabLst>
            </a:pPr>
            <a:endParaRPr lang="en-US" sz="2700" b="1" dirty="0">
              <a:latin typeface="+mj-lt"/>
            </a:endParaRPr>
          </a:p>
        </p:txBody>
      </p:sp>
      <p:sp>
        <p:nvSpPr>
          <p:cNvPr id="2051" name="Text Box 11"/>
          <p:cNvSpPr txBox="1">
            <a:spLocks noChangeArrowheads="1"/>
          </p:cNvSpPr>
          <p:nvPr/>
        </p:nvSpPr>
        <p:spPr bwMode="auto">
          <a:xfrm>
            <a:off x="2092325" y="19304000"/>
            <a:ext cx="10512425" cy="12082463"/>
          </a:xfrm>
          <a:prstGeom prst="rect">
            <a:avLst/>
          </a:prstGeom>
          <a:solidFill>
            <a:schemeClr val="bg1"/>
          </a:solidFill>
          <a:ln w="12700">
            <a:solidFill>
              <a:schemeClr val="hlink"/>
            </a:solidFill>
            <a:miter lim="800000"/>
            <a:headEnd/>
            <a:tailEnd/>
          </a:ln>
        </p:spPr>
        <p:txBody>
          <a:bodyPr lIns="914400" tIns="457200" rIns="914400" bIns="914400"/>
          <a:lstStyle/>
          <a:p>
            <a:pPr algn="just">
              <a:spcBef>
                <a:spcPct val="50000"/>
              </a:spcBef>
              <a:tabLst>
                <a:tab pos="508000" algn="l"/>
              </a:tabLst>
            </a:pPr>
            <a:r>
              <a:rPr lang="en-US" sz="4400" b="1" dirty="0">
                <a:solidFill>
                  <a:srgbClr val="FF8000"/>
                </a:solidFill>
                <a:latin typeface="+mn-lt"/>
              </a:rPr>
              <a:t>Materials and </a:t>
            </a:r>
            <a:r>
              <a:rPr lang="en-US" sz="4400" b="1" dirty="0" smtClean="0">
                <a:solidFill>
                  <a:srgbClr val="FF8000"/>
                </a:solidFill>
                <a:latin typeface="+mn-lt"/>
              </a:rPr>
              <a:t>methods</a:t>
            </a:r>
          </a:p>
          <a:p>
            <a:pPr algn="just">
              <a:spcBef>
                <a:spcPct val="50000"/>
              </a:spcBef>
              <a:tabLst>
                <a:tab pos="508000" algn="l"/>
              </a:tabLst>
            </a:pPr>
            <a:r>
              <a:rPr lang="en-US" sz="2800" b="1" dirty="0">
                <a:latin typeface="+mn-lt"/>
              </a:rPr>
              <a:t>GrandMA3D is a 3D Visualization program that helps designers recreate a space and design in it when one may not have endless lighting resources available. This program helps designers finalize or showcase a design before putting it in a venue a good tool to help designers preview their design to their client. I will learn and master this program by watching tutorials and reading the user guide. I already have some basic knowledge in this program but I hope to master it well </a:t>
            </a:r>
            <a:r>
              <a:rPr lang="en-US" sz="2800" b="1" dirty="0" smtClean="0">
                <a:latin typeface="+mn-lt"/>
              </a:rPr>
              <a:t>enough </a:t>
            </a:r>
            <a:r>
              <a:rPr lang="en-US" sz="2800" b="1" dirty="0">
                <a:latin typeface="+mn-lt"/>
              </a:rPr>
              <a:t>that I could potentially teach it to anyone. </a:t>
            </a:r>
            <a:endParaRPr lang="en-US" sz="2800" dirty="0" smtClean="0">
              <a:solidFill>
                <a:srgbClr val="FF8000"/>
              </a:solidFill>
              <a:latin typeface="+mn-lt"/>
            </a:endParaRPr>
          </a:p>
          <a:p>
            <a:r>
              <a:rPr lang="en-US" sz="2800" b="1" i="1" dirty="0">
                <a:solidFill>
                  <a:srgbClr val="FF8000"/>
                </a:solidFill>
                <a:latin typeface="+mn-lt"/>
              </a:rPr>
              <a:t>	</a:t>
            </a:r>
            <a:r>
              <a:rPr lang="en-US" sz="2800" b="1" i="1" dirty="0" smtClean="0">
                <a:latin typeface="+mn-lt"/>
              </a:rPr>
              <a:t>Project </a:t>
            </a:r>
            <a:r>
              <a:rPr lang="en-US" sz="2800" b="1" i="1" dirty="0">
                <a:latin typeface="+mn-lt"/>
              </a:rPr>
              <a:t>Deliverables </a:t>
            </a:r>
          </a:p>
          <a:p>
            <a:r>
              <a:rPr lang="en-US" sz="2800" b="1" dirty="0">
                <a:latin typeface="+mn-lt"/>
              </a:rPr>
              <a:t>Lighting Plot and Ground Plan of Model</a:t>
            </a:r>
          </a:p>
          <a:p>
            <a:r>
              <a:rPr lang="en-US" sz="2800" b="1" dirty="0">
                <a:latin typeface="+mn-lt"/>
              </a:rPr>
              <a:t>Budget for Design</a:t>
            </a:r>
          </a:p>
          <a:p>
            <a:r>
              <a:rPr lang="en-US" sz="2800" b="1" dirty="0">
                <a:latin typeface="+mn-lt"/>
              </a:rPr>
              <a:t>Live 3D Visualization Projection</a:t>
            </a:r>
          </a:p>
          <a:p>
            <a:r>
              <a:rPr lang="en-US" sz="2800" b="1" dirty="0">
                <a:latin typeface="+mn-lt"/>
              </a:rPr>
              <a:t>3D Model (within program) of Venue</a:t>
            </a:r>
          </a:p>
          <a:p>
            <a:r>
              <a:rPr lang="en-US" sz="2800" b="1" dirty="0">
                <a:latin typeface="+mn-lt"/>
              </a:rPr>
              <a:t>Poster and Openlab Portfolio </a:t>
            </a:r>
            <a:endParaRPr lang="en-US" sz="2800" b="1" dirty="0" smtClean="0">
              <a:latin typeface="+mn-lt"/>
            </a:endParaRPr>
          </a:p>
          <a:p>
            <a:endParaRPr lang="en-US" sz="2800" b="1" dirty="0" smtClean="0">
              <a:latin typeface="+mn-lt"/>
            </a:endParaRPr>
          </a:p>
          <a:p>
            <a:r>
              <a:rPr lang="en-US" sz="2800" b="1" dirty="0">
                <a:latin typeface="+mn-lt"/>
              </a:rPr>
              <a:t>	</a:t>
            </a:r>
            <a:r>
              <a:rPr lang="en-US" sz="2800" b="1" i="1" dirty="0" smtClean="0">
                <a:latin typeface="+mn-lt"/>
              </a:rPr>
              <a:t>Required Resources</a:t>
            </a:r>
            <a:endParaRPr lang="en-US" sz="2800" b="1" i="1" dirty="0">
              <a:latin typeface="+mn-lt"/>
            </a:endParaRPr>
          </a:p>
          <a:p>
            <a:r>
              <a:rPr lang="en-US" sz="2800" b="1" dirty="0">
                <a:latin typeface="+mn-lt"/>
              </a:rPr>
              <a:t>The resources I require include my personal computer, City tech school computers, GrandMA 3D, Lightwright 5, Vectorworks and the ability to use the GrandMA 2 Lite console provided by City tech. Most of my resources are available to me except the GrandMA 2 Lite which I can only use under the consent of my technical advisor. </a:t>
            </a:r>
          </a:p>
          <a:p>
            <a:endParaRPr lang="en-US" sz="2800" b="1" dirty="0">
              <a:latin typeface="+mn-lt"/>
            </a:endParaRPr>
          </a:p>
          <a:p>
            <a:pPr algn="just">
              <a:spcBef>
                <a:spcPct val="50000"/>
              </a:spcBef>
              <a:tabLst>
                <a:tab pos="508000" algn="l"/>
              </a:tabLst>
            </a:pPr>
            <a:endParaRPr lang="en-US" sz="2800" b="1" dirty="0" smtClean="0">
              <a:solidFill>
                <a:srgbClr val="FF8000"/>
              </a:solidFill>
              <a:latin typeface="+mn-lt"/>
            </a:endParaRPr>
          </a:p>
          <a:p>
            <a:pPr algn="just">
              <a:spcBef>
                <a:spcPct val="50000"/>
              </a:spcBef>
              <a:tabLst>
                <a:tab pos="508000" algn="l"/>
              </a:tabLst>
            </a:pPr>
            <a:endParaRPr lang="en-US" sz="2800" b="1" dirty="0">
              <a:latin typeface="+mn-lt"/>
            </a:endParaRPr>
          </a:p>
        </p:txBody>
      </p:sp>
      <p:sp>
        <p:nvSpPr>
          <p:cNvPr id="2052" name="Text Box 16"/>
          <p:cNvSpPr txBox="1">
            <a:spLocks noChangeArrowheads="1"/>
          </p:cNvSpPr>
          <p:nvPr/>
        </p:nvSpPr>
        <p:spPr bwMode="auto">
          <a:xfrm>
            <a:off x="38471475" y="24935180"/>
            <a:ext cx="10512425" cy="6563043"/>
          </a:xfrm>
          <a:prstGeom prst="rect">
            <a:avLst/>
          </a:prstGeom>
          <a:solidFill>
            <a:schemeClr val="bg1"/>
          </a:solidFill>
          <a:ln w="12700">
            <a:solidFill>
              <a:schemeClr val="hlink"/>
            </a:solidFill>
            <a:miter lim="800000"/>
            <a:headEnd/>
            <a:tailEnd/>
          </a:ln>
        </p:spPr>
        <p:txBody>
          <a:bodyPr lIns="914400" tIns="457200" rIns="914400" bIns="914400"/>
          <a:lstStyle/>
          <a:p>
            <a:pPr>
              <a:spcBef>
                <a:spcPct val="50000"/>
              </a:spcBef>
            </a:pPr>
            <a:r>
              <a:rPr lang="en-US" sz="4400" b="1" dirty="0" smtClean="0">
                <a:solidFill>
                  <a:srgbClr val="FF8000"/>
                </a:solidFill>
              </a:rPr>
              <a:t>Acknowledgments</a:t>
            </a:r>
          </a:p>
          <a:p>
            <a:pPr>
              <a:spcBef>
                <a:spcPct val="50000"/>
              </a:spcBef>
            </a:pPr>
            <a:r>
              <a:rPr lang="en-US" sz="4400" b="1" dirty="0" smtClean="0"/>
              <a:t>Charles Scott, Technical Advisor</a:t>
            </a:r>
          </a:p>
          <a:p>
            <a:pPr>
              <a:spcBef>
                <a:spcPct val="50000"/>
              </a:spcBef>
            </a:pPr>
            <a:r>
              <a:rPr lang="en-US" sz="4400" b="1" dirty="0" smtClean="0"/>
              <a:t>John McCullough, In class Advisor</a:t>
            </a:r>
            <a:endParaRPr lang="en-US" sz="4400" b="1" dirty="0"/>
          </a:p>
        </p:txBody>
      </p:sp>
      <p:sp>
        <p:nvSpPr>
          <p:cNvPr id="2053" name="Text Box 12"/>
          <p:cNvSpPr txBox="1">
            <a:spLocks noChangeArrowheads="1"/>
          </p:cNvSpPr>
          <p:nvPr/>
        </p:nvSpPr>
        <p:spPr bwMode="auto">
          <a:xfrm>
            <a:off x="26138581" y="7258686"/>
            <a:ext cx="10512425" cy="24239537"/>
          </a:xfrm>
          <a:prstGeom prst="rect">
            <a:avLst/>
          </a:prstGeom>
          <a:solidFill>
            <a:schemeClr val="bg1"/>
          </a:solidFill>
          <a:ln w="12700">
            <a:solidFill>
              <a:schemeClr val="hlink"/>
            </a:solidFill>
            <a:miter lim="800000"/>
            <a:headEnd/>
            <a:tailEnd/>
          </a:ln>
        </p:spPr>
        <p:txBody>
          <a:bodyPr lIns="914400" tIns="457200" rIns="914400" bIns="914400"/>
          <a:lstStyle/>
          <a:p>
            <a:pPr algn="just">
              <a:tabLst>
                <a:tab pos="500063" algn="l"/>
              </a:tabLst>
            </a:pPr>
            <a:r>
              <a:rPr lang="en-US" sz="4400" b="1" dirty="0" smtClean="0">
                <a:solidFill>
                  <a:srgbClr val="FF8000"/>
                </a:solidFill>
              </a:rPr>
              <a:t>Results</a:t>
            </a:r>
            <a:endParaRPr lang="en-US" sz="2400" dirty="0" smtClean="0">
              <a:latin typeface="Times New Roman" charset="0"/>
            </a:endParaRPr>
          </a:p>
          <a:p>
            <a:r>
              <a:rPr lang="en-US" b="1" dirty="0" err="1" smtClean="0">
                <a:latin typeface="+mn-lt"/>
              </a:rPr>
              <a:t>GrandMA</a:t>
            </a:r>
            <a:r>
              <a:rPr lang="en-US" b="1" dirty="0" smtClean="0">
                <a:latin typeface="+mn-lt"/>
              </a:rPr>
              <a:t> </a:t>
            </a:r>
            <a:r>
              <a:rPr lang="en-US" b="1" dirty="0" smtClean="0">
                <a:latin typeface="+mn-lt"/>
              </a:rPr>
              <a:t>3D is a very complex program that really gives the operator a virtual environment to design in, there are a multitude of things that this program can </a:t>
            </a:r>
            <a:r>
              <a:rPr lang="en-US" b="1" dirty="0" smtClean="0">
                <a:latin typeface="+mn-lt"/>
              </a:rPr>
              <a:t>do including running  video and lighting at the same time. </a:t>
            </a:r>
            <a:r>
              <a:rPr lang="en-US" b="1" dirty="0" smtClean="0">
                <a:latin typeface="+mn-lt"/>
              </a:rPr>
              <a:t>I only just touched the surface of this expansive technology. </a:t>
            </a:r>
            <a:r>
              <a:rPr lang="en-US" b="1" dirty="0" err="1" smtClean="0">
                <a:latin typeface="+mn-lt"/>
              </a:rPr>
              <a:t>GrandMA</a:t>
            </a:r>
            <a:r>
              <a:rPr lang="en-US" b="1" dirty="0" smtClean="0">
                <a:latin typeface="+mn-lt"/>
              </a:rPr>
              <a:t> </a:t>
            </a:r>
            <a:r>
              <a:rPr lang="en-US" b="1" dirty="0">
                <a:latin typeface="+mn-lt"/>
              </a:rPr>
              <a:t>3D is not an easy program to master. It takes time and patience to create a lighting design in a 3D venue. Tasks that I thought would take a week actually turned out to take 3 weeks in some </a:t>
            </a:r>
            <a:r>
              <a:rPr lang="en-US" b="1" dirty="0" smtClean="0">
                <a:latin typeface="+mn-lt"/>
              </a:rPr>
              <a:t>cases. With </a:t>
            </a:r>
            <a:r>
              <a:rPr lang="en-US" b="1" dirty="0">
                <a:latin typeface="+mn-lt"/>
              </a:rPr>
              <a:t>the time and skills that I have I believe I succeeded in my goal to create live concert lighting design that I could potentially pitch to a client. </a:t>
            </a:r>
          </a:p>
          <a:p>
            <a:r>
              <a:rPr lang="en-US" b="1" dirty="0">
                <a:latin typeface="+mn-lt"/>
              </a:rPr>
              <a:t>I would recommend this program to other lighting designers out there because I believe it is a very helpful tool.</a:t>
            </a:r>
          </a:p>
          <a:p>
            <a:pPr algn="just">
              <a:tabLst>
                <a:tab pos="500063" algn="l"/>
              </a:tabLst>
            </a:pPr>
            <a:r>
              <a:rPr lang="en-US" dirty="0" smtClean="0">
                <a:latin typeface="+mj-lt"/>
              </a:rPr>
              <a:t>  </a:t>
            </a:r>
          </a:p>
          <a:p>
            <a:pPr algn="just">
              <a:tabLst>
                <a:tab pos="500063" algn="l"/>
              </a:tabLst>
            </a:pPr>
            <a:endParaRPr lang="en-US" dirty="0">
              <a:latin typeface="+mj-lt"/>
            </a:endParaRPr>
          </a:p>
          <a:p>
            <a:pPr algn="just">
              <a:tabLst>
                <a:tab pos="500063" algn="l"/>
              </a:tabLst>
            </a:pPr>
            <a:endParaRPr lang="en-US" dirty="0" smtClean="0">
              <a:latin typeface="+mj-lt"/>
            </a:endParaRPr>
          </a:p>
          <a:p>
            <a:pPr algn="just">
              <a:tabLst>
                <a:tab pos="500063" algn="l"/>
              </a:tabLst>
            </a:pPr>
            <a:endParaRPr lang="en-US" dirty="0">
              <a:latin typeface="+mj-lt"/>
            </a:endParaRPr>
          </a:p>
          <a:p>
            <a:pPr algn="just">
              <a:tabLst>
                <a:tab pos="500063" algn="l"/>
              </a:tabLst>
            </a:pPr>
            <a:endParaRPr lang="en-US" dirty="0">
              <a:latin typeface="+mj-lt"/>
            </a:endParaRPr>
          </a:p>
        </p:txBody>
      </p:sp>
      <p:sp>
        <p:nvSpPr>
          <p:cNvPr id="2054" name="Text Box 13"/>
          <p:cNvSpPr txBox="1">
            <a:spLocks noChangeArrowheads="1"/>
          </p:cNvSpPr>
          <p:nvPr/>
        </p:nvSpPr>
        <p:spPr bwMode="auto">
          <a:xfrm>
            <a:off x="38471475" y="11983951"/>
            <a:ext cx="10512425" cy="9068753"/>
          </a:xfrm>
          <a:prstGeom prst="rect">
            <a:avLst/>
          </a:prstGeom>
          <a:solidFill>
            <a:schemeClr val="bg1"/>
          </a:solidFill>
          <a:ln w="12700">
            <a:solidFill>
              <a:schemeClr val="hlink"/>
            </a:solidFill>
            <a:miter lim="800000"/>
            <a:headEnd/>
            <a:tailEnd/>
          </a:ln>
        </p:spPr>
        <p:txBody>
          <a:bodyPr lIns="914400" tIns="457200" rIns="914400" bIns="914400"/>
          <a:lstStyle/>
          <a:p>
            <a:pPr>
              <a:spcBef>
                <a:spcPct val="50000"/>
              </a:spcBef>
              <a:tabLst>
                <a:tab pos="635000" algn="l"/>
              </a:tabLst>
            </a:pPr>
            <a:r>
              <a:rPr lang="en-US" sz="4400" b="1" dirty="0" smtClean="0">
                <a:solidFill>
                  <a:srgbClr val="FF8000"/>
                </a:solidFill>
              </a:rPr>
              <a:t>Conclusion</a:t>
            </a:r>
            <a:endParaRPr lang="en-US" sz="4400" b="1" dirty="0">
              <a:solidFill>
                <a:srgbClr val="FF8000"/>
              </a:solidFill>
            </a:endParaRPr>
          </a:p>
          <a:p>
            <a:pPr>
              <a:spcBef>
                <a:spcPct val="50000"/>
              </a:spcBef>
              <a:tabLst>
                <a:tab pos="635000" algn="l"/>
              </a:tabLst>
            </a:pPr>
            <a:r>
              <a:rPr lang="en-US" b="1" dirty="0" smtClean="0">
                <a:latin typeface="+mn-lt"/>
              </a:rPr>
              <a:t>In </a:t>
            </a:r>
            <a:r>
              <a:rPr lang="en-US" b="1" dirty="0" smtClean="0">
                <a:latin typeface="+mn-lt"/>
              </a:rPr>
              <a:t>conclusion of my project I have learned a lot in the process of creating this design</a:t>
            </a:r>
            <a:r>
              <a:rPr lang="en-US" b="1" dirty="0" smtClean="0">
                <a:latin typeface="+mn-lt"/>
              </a:rPr>
              <a:t>. I have learned to focus more on lighting th</a:t>
            </a:r>
            <a:r>
              <a:rPr lang="en-US" b="1" dirty="0" smtClean="0">
                <a:latin typeface="+mn-lt"/>
              </a:rPr>
              <a:t>e band while using simplistic effects.</a:t>
            </a:r>
            <a:r>
              <a:rPr lang="en-US" b="1" dirty="0" smtClean="0">
                <a:latin typeface="+mn-lt"/>
              </a:rPr>
              <a:t> I also </a:t>
            </a:r>
            <a:r>
              <a:rPr lang="en-US" b="1" dirty="0" smtClean="0">
                <a:latin typeface="+mn-lt"/>
              </a:rPr>
              <a:t>have learned how to program things I could not before such as faded position cues. As well as mastering how to create a chase on a professional rig</a:t>
            </a:r>
            <a:r>
              <a:rPr lang="en-US" b="1" dirty="0" smtClean="0">
                <a:latin typeface="+mn-lt"/>
              </a:rPr>
              <a:t>. I think this project showed me what it may be like in the real world when creating a lighting design for a prospective client.  </a:t>
            </a:r>
            <a:endParaRPr lang="en-US" b="1" dirty="0" smtClean="0">
              <a:latin typeface="+mn-lt"/>
            </a:endParaRPr>
          </a:p>
        </p:txBody>
      </p:sp>
      <p:sp>
        <p:nvSpPr>
          <p:cNvPr id="2055" name="Text Box 14"/>
          <p:cNvSpPr txBox="1">
            <a:spLocks noChangeArrowheads="1"/>
          </p:cNvSpPr>
          <p:nvPr/>
        </p:nvSpPr>
        <p:spPr bwMode="auto">
          <a:xfrm>
            <a:off x="1744663" y="4127500"/>
            <a:ext cx="47701200" cy="2378075"/>
          </a:xfrm>
          <a:prstGeom prst="rect">
            <a:avLst/>
          </a:prstGeom>
          <a:noFill/>
          <a:ln w="12700">
            <a:noFill/>
            <a:miter lim="800000"/>
            <a:headEnd/>
            <a:tailEnd/>
          </a:ln>
        </p:spPr>
        <p:txBody>
          <a:bodyPr lIns="274320" tIns="274320" rIns="274320" bIns="274320">
            <a:spAutoFit/>
          </a:bodyPr>
          <a:lstStyle/>
          <a:p>
            <a:pPr algn="ctr">
              <a:spcBef>
                <a:spcPct val="50000"/>
              </a:spcBef>
            </a:pPr>
            <a:r>
              <a:rPr lang="en-US" sz="6000" b="1" dirty="0" smtClean="0">
                <a:solidFill>
                  <a:srgbClr val="002060"/>
                </a:solidFill>
              </a:rPr>
              <a:t>Timothy Hottinger</a:t>
            </a:r>
            <a:r>
              <a:rPr lang="en-US" sz="6000" b="1" dirty="0">
                <a:solidFill>
                  <a:srgbClr val="002060"/>
                </a:solidFill>
              </a:rPr>
              <a:t/>
            </a:r>
            <a:br>
              <a:rPr lang="en-US" sz="6000" b="1" dirty="0">
                <a:solidFill>
                  <a:srgbClr val="002060"/>
                </a:solidFill>
              </a:rPr>
            </a:br>
            <a:r>
              <a:rPr lang="en-US" sz="6000" dirty="0">
                <a:solidFill>
                  <a:srgbClr val="002060"/>
                </a:solidFill>
              </a:rPr>
              <a:t>New York City College of </a:t>
            </a:r>
            <a:r>
              <a:rPr lang="en-US" sz="6000" dirty="0" smtClean="0">
                <a:solidFill>
                  <a:srgbClr val="002060"/>
                </a:solidFill>
              </a:rPr>
              <a:t>Technology, Brooklyn, New York  11201</a:t>
            </a:r>
            <a:endParaRPr lang="en-US" sz="6000" dirty="0">
              <a:solidFill>
                <a:srgbClr val="002060"/>
              </a:solidFill>
            </a:endParaRPr>
          </a:p>
        </p:txBody>
      </p:sp>
      <p:sp>
        <p:nvSpPr>
          <p:cNvPr id="2056" name="Text Box 15"/>
          <p:cNvSpPr txBox="1">
            <a:spLocks noChangeArrowheads="1"/>
          </p:cNvSpPr>
          <p:nvPr/>
        </p:nvSpPr>
        <p:spPr bwMode="auto">
          <a:xfrm>
            <a:off x="38471475" y="21107160"/>
            <a:ext cx="10550525" cy="3773565"/>
          </a:xfrm>
          <a:prstGeom prst="rect">
            <a:avLst/>
          </a:prstGeom>
          <a:solidFill>
            <a:schemeClr val="bg1"/>
          </a:solidFill>
          <a:ln w="12700">
            <a:solidFill>
              <a:schemeClr val="hlink"/>
            </a:solidFill>
            <a:miter lim="800000"/>
            <a:headEnd/>
            <a:tailEnd/>
          </a:ln>
        </p:spPr>
        <p:txBody>
          <a:bodyPr lIns="914400" tIns="457200" rIns="914400" bIns="914400"/>
          <a:lstStyle/>
          <a:p>
            <a:pPr marL="500063" indent="-500063">
              <a:spcBef>
                <a:spcPct val="50000"/>
              </a:spcBef>
            </a:pPr>
            <a:r>
              <a:rPr lang="en-US" sz="4400" b="1" dirty="0">
                <a:solidFill>
                  <a:srgbClr val="FF8000"/>
                </a:solidFill>
              </a:rPr>
              <a:t>Literature </a:t>
            </a:r>
            <a:r>
              <a:rPr lang="en-US" sz="4400" b="1" dirty="0" smtClean="0">
                <a:solidFill>
                  <a:srgbClr val="FF8000"/>
                </a:solidFill>
              </a:rPr>
              <a:t>cited</a:t>
            </a:r>
          </a:p>
          <a:p>
            <a:pPr marL="500063" indent="-500063">
              <a:spcBef>
                <a:spcPct val="50000"/>
              </a:spcBef>
            </a:pPr>
            <a:r>
              <a:rPr lang="en-US" sz="4400" b="1" dirty="0">
                <a:hlinkClick r:id="rId2"/>
              </a:rPr>
              <a:t>http://</a:t>
            </a:r>
            <a:r>
              <a:rPr lang="en-US" sz="4400" b="1" dirty="0" smtClean="0">
                <a:hlinkClick r:id="rId2"/>
              </a:rPr>
              <a:t>www.malighting.com/en/support-downloads/software.html</a:t>
            </a:r>
            <a:endParaRPr lang="en-US" sz="4400" b="1" dirty="0" smtClean="0"/>
          </a:p>
          <a:p>
            <a:pPr marL="500063" indent="-500063">
              <a:spcBef>
                <a:spcPct val="10000"/>
              </a:spcBef>
            </a:pPr>
            <a:endParaRPr lang="en-US" sz="2000" dirty="0" smtClean="0">
              <a:latin typeface="Times New Roman" charset="0"/>
            </a:endParaRPr>
          </a:p>
          <a:p>
            <a:pPr marL="500063" indent="-500063">
              <a:spcBef>
                <a:spcPct val="10000"/>
              </a:spcBef>
            </a:pPr>
            <a:endParaRPr lang="en-US" sz="2000" dirty="0">
              <a:latin typeface="Times New Roman" charset="0"/>
            </a:endParaRPr>
          </a:p>
        </p:txBody>
      </p:sp>
      <p:sp>
        <p:nvSpPr>
          <p:cNvPr id="2057" name="Text Box 23"/>
          <p:cNvSpPr txBox="1">
            <a:spLocks noChangeArrowheads="1"/>
          </p:cNvSpPr>
          <p:nvPr/>
        </p:nvSpPr>
        <p:spPr bwMode="auto">
          <a:xfrm>
            <a:off x="2665799" y="17633631"/>
            <a:ext cx="4800600" cy="492443"/>
          </a:xfrm>
          <a:prstGeom prst="rect">
            <a:avLst/>
          </a:prstGeom>
          <a:noFill/>
          <a:ln w="9525">
            <a:noFill/>
            <a:miter lim="800000"/>
            <a:headEnd/>
            <a:tailEnd/>
          </a:ln>
        </p:spPr>
        <p:txBody>
          <a:bodyPr tIns="91440" bIns="91440">
            <a:spAutoFit/>
          </a:bodyPr>
          <a:lstStyle/>
          <a:p>
            <a:pPr algn="r"/>
            <a:r>
              <a:rPr lang="en-US" sz="2000" b="1" dirty="0"/>
              <a:t>Figure 1</a:t>
            </a:r>
            <a:r>
              <a:rPr lang="en-US" sz="2000" b="1" dirty="0" smtClean="0"/>
              <a:t>.</a:t>
            </a:r>
            <a:endParaRPr lang="en-US" sz="2000" dirty="0"/>
          </a:p>
        </p:txBody>
      </p:sp>
      <p:sp>
        <p:nvSpPr>
          <p:cNvPr id="2059" name="Rectangle 31"/>
          <p:cNvSpPr>
            <a:spLocks noChangeArrowheads="1"/>
          </p:cNvSpPr>
          <p:nvPr/>
        </p:nvSpPr>
        <p:spPr bwMode="auto">
          <a:xfrm>
            <a:off x="27004561" y="28553824"/>
            <a:ext cx="8780463" cy="1477328"/>
          </a:xfrm>
          <a:prstGeom prst="rect">
            <a:avLst/>
          </a:prstGeom>
          <a:noFill/>
          <a:ln w="9525">
            <a:noFill/>
            <a:miter lim="800000"/>
            <a:headEnd/>
            <a:tailEnd/>
          </a:ln>
        </p:spPr>
        <p:txBody>
          <a:bodyPr tIns="91440" bIns="91440">
            <a:spAutoFit/>
          </a:bodyPr>
          <a:lstStyle/>
          <a:p>
            <a:pPr eaLnBrk="0" hangingPunct="0"/>
            <a:r>
              <a:rPr lang="en-US" sz="2800" b="1" dirty="0"/>
              <a:t>Figure 3. </a:t>
            </a:r>
            <a:r>
              <a:rPr lang="en-US" sz="2800" dirty="0" smtClean="0"/>
              <a:t>This figure shows my Lighting Plot for my Design and also shows the 3D Rendering of the lights on where they were hung onstage.</a:t>
            </a:r>
            <a:endParaRPr lang="en-US" sz="2800" dirty="0"/>
          </a:p>
        </p:txBody>
      </p:sp>
      <p:sp>
        <p:nvSpPr>
          <p:cNvPr id="2104" name="Text Box 56"/>
          <p:cNvSpPr txBox="1">
            <a:spLocks noChangeArrowheads="1"/>
          </p:cNvSpPr>
          <p:nvPr/>
        </p:nvSpPr>
        <p:spPr bwMode="auto">
          <a:xfrm>
            <a:off x="8603019" y="15597751"/>
            <a:ext cx="3842718" cy="2478700"/>
          </a:xfrm>
          <a:prstGeom prst="rect">
            <a:avLst/>
          </a:prstGeom>
          <a:noFill/>
          <a:ln w="9525">
            <a:solidFill>
              <a:schemeClr val="accent2"/>
            </a:solidFill>
            <a:miter lim="800000"/>
            <a:headEnd/>
            <a:tailEnd/>
          </a:ln>
          <a:effectLst/>
        </p:spPr>
        <p:txBody>
          <a:bodyPr tIns="91440" bIns="91440"/>
          <a:lstStyle/>
          <a:p>
            <a:pPr>
              <a:spcBef>
                <a:spcPct val="50000"/>
              </a:spcBef>
              <a:defRPr/>
            </a:pPr>
            <a:endParaRPr lang="en-US" sz="2600" dirty="0"/>
          </a:p>
        </p:txBody>
      </p:sp>
      <p:sp>
        <p:nvSpPr>
          <p:cNvPr id="2070" name="Text Box 63"/>
          <p:cNvSpPr txBox="1">
            <a:spLocks noChangeArrowheads="1"/>
          </p:cNvSpPr>
          <p:nvPr/>
        </p:nvSpPr>
        <p:spPr bwMode="auto">
          <a:xfrm>
            <a:off x="26419175" y="28938538"/>
            <a:ext cx="10964863" cy="1676400"/>
          </a:xfrm>
          <a:prstGeom prst="rect">
            <a:avLst/>
          </a:prstGeom>
          <a:noFill/>
          <a:ln w="12700">
            <a:noFill/>
            <a:miter lim="800000"/>
            <a:headEnd/>
            <a:tailEnd/>
          </a:ln>
        </p:spPr>
        <p:txBody>
          <a:bodyPr lIns="914400" tIns="914400" rIns="914400" bIns="914400"/>
          <a:lstStyle/>
          <a:p>
            <a:pPr algn="just">
              <a:spcBef>
                <a:spcPct val="10000"/>
              </a:spcBef>
              <a:tabLst>
                <a:tab pos="500063" algn="l"/>
              </a:tabLst>
            </a:pPr>
            <a:endParaRPr lang="en-US" sz="2400" dirty="0">
              <a:latin typeface="Times New Roman" charset="0"/>
            </a:endParaRPr>
          </a:p>
        </p:txBody>
      </p:sp>
      <p:sp>
        <p:nvSpPr>
          <p:cNvPr id="2089" name="Rectangle 22"/>
          <p:cNvSpPr>
            <a:spLocks noChangeArrowheads="1"/>
          </p:cNvSpPr>
          <p:nvPr/>
        </p:nvSpPr>
        <p:spPr bwMode="auto">
          <a:xfrm>
            <a:off x="2239660" y="15651471"/>
            <a:ext cx="3936670" cy="2528324"/>
          </a:xfrm>
          <a:prstGeom prst="rect">
            <a:avLst/>
          </a:prstGeom>
          <a:noFill/>
          <a:ln w="12700">
            <a:solidFill>
              <a:schemeClr val="accent2"/>
            </a:solidFill>
            <a:miter lim="800000"/>
            <a:headEnd/>
            <a:tailEnd/>
          </a:ln>
        </p:spPr>
        <p:txBody>
          <a:bodyPr tIns="91440" bIns="91440" anchor="ctr"/>
          <a:lstStyle/>
          <a:p>
            <a:pPr algn="ctr"/>
            <a:endParaRPr lang="en-US" sz="2800" dirty="0"/>
          </a:p>
        </p:txBody>
      </p:sp>
      <p:sp>
        <p:nvSpPr>
          <p:cNvPr id="2097" name="Rectangle 180"/>
          <p:cNvSpPr>
            <a:spLocks noChangeArrowheads="1"/>
          </p:cNvSpPr>
          <p:nvPr/>
        </p:nvSpPr>
        <p:spPr bwMode="auto">
          <a:xfrm>
            <a:off x="19243675" y="374125"/>
            <a:ext cx="12703176" cy="3785652"/>
          </a:xfrm>
          <a:prstGeom prst="rect">
            <a:avLst/>
          </a:prstGeom>
          <a:noFill/>
          <a:ln w="9525">
            <a:noFill/>
            <a:miter lim="800000"/>
            <a:headEnd/>
            <a:tailEnd/>
          </a:ln>
        </p:spPr>
        <p:txBody>
          <a:bodyPr wrap="square">
            <a:spAutoFit/>
          </a:bodyPr>
          <a:lstStyle/>
          <a:p>
            <a:pPr algn="ctr"/>
            <a:r>
              <a:rPr lang="en-US" sz="8000" b="1" dirty="0" smtClean="0">
                <a:solidFill>
                  <a:srgbClr val="00B0F0"/>
                </a:solidFill>
              </a:rPr>
              <a:t>3D Visualization for Improvisational  </a:t>
            </a:r>
          </a:p>
          <a:p>
            <a:pPr algn="ctr"/>
            <a:r>
              <a:rPr lang="en-US" sz="8000" b="1" dirty="0" smtClean="0">
                <a:solidFill>
                  <a:srgbClr val="00B0F0"/>
                </a:solidFill>
              </a:rPr>
              <a:t>Lighting Design</a:t>
            </a:r>
            <a:endParaRPr lang="en-US" sz="8000" b="1" dirty="0">
              <a:solidFill>
                <a:srgbClr val="00B0F0"/>
              </a:solidFill>
            </a:endParaRPr>
          </a:p>
        </p:txBody>
      </p:sp>
      <p:sp>
        <p:nvSpPr>
          <p:cNvPr id="8" name="TextBox 7"/>
          <p:cNvSpPr txBox="1"/>
          <p:nvPr/>
        </p:nvSpPr>
        <p:spPr>
          <a:xfrm>
            <a:off x="39166800" y="8761412"/>
            <a:ext cx="9086850" cy="461665"/>
          </a:xfrm>
          <a:prstGeom prst="rect">
            <a:avLst/>
          </a:prstGeom>
          <a:noFill/>
        </p:spPr>
        <p:txBody>
          <a:bodyPr wrap="square" rtlCol="0">
            <a:spAutoFit/>
          </a:bodyPr>
          <a:lstStyle/>
          <a:p>
            <a:endParaRPr lang="en-US" sz="2400" dirty="0">
              <a:latin typeface="+mn-lt"/>
            </a:endParaRPr>
          </a:p>
        </p:txBody>
      </p:sp>
      <p:sp>
        <p:nvSpPr>
          <p:cNvPr id="55" name="Text Box 23"/>
          <p:cNvSpPr txBox="1">
            <a:spLocks noChangeArrowheads="1"/>
          </p:cNvSpPr>
          <p:nvPr/>
        </p:nvSpPr>
        <p:spPr bwMode="auto">
          <a:xfrm>
            <a:off x="7401974" y="17633632"/>
            <a:ext cx="4800600" cy="492443"/>
          </a:xfrm>
          <a:prstGeom prst="rect">
            <a:avLst/>
          </a:prstGeom>
          <a:noFill/>
          <a:ln w="9525">
            <a:noFill/>
            <a:miter lim="800000"/>
            <a:headEnd/>
            <a:tailEnd/>
          </a:ln>
        </p:spPr>
        <p:txBody>
          <a:bodyPr tIns="91440" bIns="91440">
            <a:spAutoFit/>
          </a:bodyPr>
          <a:lstStyle/>
          <a:p>
            <a:r>
              <a:rPr lang="en-US" sz="2000" b="1" dirty="0"/>
              <a:t>Figure </a:t>
            </a:r>
            <a:r>
              <a:rPr lang="en-US" sz="2000" b="1" dirty="0" smtClean="0"/>
              <a:t>2.</a:t>
            </a:r>
            <a:endParaRPr lang="en-US" sz="2000" dirty="0"/>
          </a:p>
        </p:txBody>
      </p:sp>
      <p:pic>
        <p:nvPicPr>
          <p:cNvPr id="58" name="Picture 5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38581" y="23078376"/>
            <a:ext cx="10512425" cy="5201984"/>
          </a:xfrm>
          <a:prstGeom prst="rect">
            <a:avLst/>
          </a:prstGeom>
        </p:spPr>
      </p:pic>
      <p:pic>
        <p:nvPicPr>
          <p:cNvPr id="60" name="Picture 5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05659" y="374125"/>
            <a:ext cx="14052788" cy="6131450"/>
          </a:xfrm>
          <a:prstGeom prst="rect">
            <a:avLst/>
          </a:prstGeom>
        </p:spPr>
      </p:pic>
      <p:pic>
        <p:nvPicPr>
          <p:cNvPr id="61" name="Picture 6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41210" y="15880526"/>
            <a:ext cx="3333570" cy="2208782"/>
          </a:xfrm>
          <a:prstGeom prst="rect">
            <a:avLst/>
          </a:prstGeom>
        </p:spPr>
      </p:pic>
      <p:pic>
        <p:nvPicPr>
          <p:cNvPr id="62" name="Content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381744" y="16287306"/>
            <a:ext cx="10108396" cy="6363270"/>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59904" y="15713246"/>
            <a:ext cx="3464252" cy="2322342"/>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2080" y="252715"/>
            <a:ext cx="14052788" cy="6252860"/>
          </a:xfrm>
          <a:prstGeom prst="rect">
            <a:avLst/>
          </a:prstGeom>
        </p:spPr>
      </p:pic>
      <p:sp>
        <p:nvSpPr>
          <p:cNvPr id="13" name="AutoShape 4" descr="Image result for johnny r goode light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Text Box 114"/>
          <p:cNvSpPr txBox="1">
            <a:spLocks noChangeArrowheads="1"/>
          </p:cNvSpPr>
          <p:nvPr/>
        </p:nvSpPr>
        <p:spPr bwMode="auto">
          <a:xfrm>
            <a:off x="13984943" y="7258686"/>
            <a:ext cx="10512425" cy="24239537"/>
          </a:xfrm>
          <a:prstGeom prst="rect">
            <a:avLst/>
          </a:prstGeom>
          <a:solidFill>
            <a:schemeClr val="bg1"/>
          </a:solidFill>
          <a:ln w="12700">
            <a:solidFill>
              <a:schemeClr val="hlink"/>
            </a:solidFill>
            <a:miter lim="800000"/>
            <a:headEnd/>
            <a:tailEnd/>
          </a:ln>
        </p:spPr>
        <p:txBody>
          <a:bodyPr lIns="914400" tIns="914400" rIns="914400" bIns="914400"/>
          <a:lstStyle/>
          <a:p>
            <a:pPr algn="just">
              <a:tabLst>
                <a:tab pos="500063" algn="l"/>
              </a:tabLst>
            </a:pPr>
            <a:r>
              <a:rPr lang="en-US" sz="4400" b="1" dirty="0" smtClean="0">
                <a:solidFill>
                  <a:srgbClr val="FF8000"/>
                </a:solidFill>
              </a:rPr>
              <a:t>Research</a:t>
            </a:r>
          </a:p>
          <a:p>
            <a:pPr algn="just">
              <a:tabLst>
                <a:tab pos="500063" algn="l"/>
              </a:tabLst>
            </a:pPr>
            <a:r>
              <a:rPr lang="en-US" sz="3100" b="1" dirty="0" smtClean="0">
                <a:latin typeface="+mn-lt"/>
              </a:rPr>
              <a:t>In my personal experience I have witnessed over 100 shows of Improvisational Lighting Designers light bands I think that is what inspired me to do what I love. This lighting design and show was inspired by the Lighting Design of Saxton Waller (Lighting Designer of STS9) as well as the Lighting Design of Johnny R. Goode III (Lighting Designer of The Disco Biscuits). They match their improvisational skills every show they perform with the musicians skills to created a show similar to what I have done in </a:t>
            </a:r>
            <a:r>
              <a:rPr lang="en-US" sz="3100" b="1" dirty="0" err="1" smtClean="0">
                <a:latin typeface="+mn-lt"/>
              </a:rPr>
              <a:t>GrandMA</a:t>
            </a:r>
            <a:r>
              <a:rPr lang="en-US" sz="3100" b="1" dirty="0" smtClean="0">
                <a:latin typeface="+mn-lt"/>
              </a:rPr>
              <a:t> 3D.</a:t>
            </a:r>
            <a:endParaRPr lang="en-US" sz="3100" b="1" dirty="0">
              <a:latin typeface="+mn-lt"/>
            </a:endParaRPr>
          </a:p>
        </p:txBody>
      </p:sp>
      <p:sp>
        <p:nvSpPr>
          <p:cNvPr id="30" name="Rectangle 59"/>
          <p:cNvSpPr>
            <a:spLocks noChangeArrowheads="1"/>
          </p:cNvSpPr>
          <p:nvPr/>
        </p:nvSpPr>
        <p:spPr bwMode="auto">
          <a:xfrm>
            <a:off x="14935058" y="19394052"/>
            <a:ext cx="8607425" cy="1046440"/>
          </a:xfrm>
          <a:prstGeom prst="rect">
            <a:avLst/>
          </a:prstGeom>
          <a:noFill/>
          <a:ln w="9525">
            <a:noFill/>
            <a:miter lim="800000"/>
            <a:headEnd/>
            <a:tailEnd/>
          </a:ln>
        </p:spPr>
        <p:txBody>
          <a:bodyPr tIns="91440" bIns="91440">
            <a:spAutoFit/>
          </a:bodyPr>
          <a:lstStyle/>
          <a:p>
            <a:pPr eaLnBrk="0" hangingPunct="0"/>
            <a:r>
              <a:rPr lang="en-US" sz="2800" b="1" dirty="0"/>
              <a:t>Figure </a:t>
            </a:r>
            <a:r>
              <a:rPr lang="en-US" sz="2800" b="1" dirty="0" smtClean="0"/>
              <a:t>3</a:t>
            </a:r>
            <a:r>
              <a:rPr lang="en-US" sz="2400" b="1" dirty="0" smtClean="0"/>
              <a:t>. </a:t>
            </a:r>
            <a:r>
              <a:rPr lang="en-US" sz="2800" dirty="0" smtClean="0"/>
              <a:t>This figure is an example of a Lighting Design look done by Saxton Waller. (STS9)</a:t>
            </a:r>
            <a:endParaRPr lang="en-US" sz="2000" dirty="0"/>
          </a:p>
        </p:txBody>
      </p:sp>
      <p:sp>
        <p:nvSpPr>
          <p:cNvPr id="31" name="Rectangle 67"/>
          <p:cNvSpPr>
            <a:spLocks noChangeArrowheads="1"/>
          </p:cNvSpPr>
          <p:nvPr/>
        </p:nvSpPr>
        <p:spPr bwMode="auto">
          <a:xfrm>
            <a:off x="14727888" y="25532227"/>
            <a:ext cx="9021763" cy="1190176"/>
          </a:xfrm>
          <a:prstGeom prst="rect">
            <a:avLst/>
          </a:prstGeom>
          <a:noFill/>
          <a:ln w="9525">
            <a:noFill/>
            <a:miter lim="800000"/>
            <a:headEnd/>
            <a:tailEnd/>
          </a:ln>
        </p:spPr>
        <p:txBody>
          <a:bodyPr tIns="91440" bIns="91440"/>
          <a:lstStyle/>
          <a:p>
            <a:pPr eaLnBrk="0" hangingPunct="0"/>
            <a:r>
              <a:rPr lang="en-US" sz="2800" b="1" dirty="0"/>
              <a:t>Figure 4</a:t>
            </a:r>
            <a:r>
              <a:rPr lang="en-US" sz="2800" b="1" dirty="0" smtClean="0"/>
              <a:t>. </a:t>
            </a:r>
            <a:r>
              <a:rPr lang="en-US" sz="2800" dirty="0" smtClean="0"/>
              <a:t>This figure is an example of a Lighting Design look done by Johnny R. Goode III (The Disco Biscuits)</a:t>
            </a:r>
            <a:endParaRPr lang="en-US" sz="2800" dirty="0"/>
          </a:p>
        </p:txBody>
      </p:sp>
      <p:pic>
        <p:nvPicPr>
          <p:cNvPr id="32" name="Picture 2" descr="http://www.claypaky.it/media/newsMedia/lighting_designer_saxton_waller_digs_deep_with_clay_paky_b_eye_k10s_and_k20s_on_sts9_fall_2015_tour_01_L.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935059" y="14549279"/>
            <a:ext cx="8607425" cy="45720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p:cNvPicPr>
            <a:picLocks noChangeAspect="1"/>
          </p:cNvPicPr>
          <p:nvPr/>
        </p:nvPicPr>
        <p:blipFill>
          <a:blip r:embed="rId10"/>
          <a:stretch>
            <a:fillRect/>
          </a:stretch>
        </p:blipFill>
        <p:spPr>
          <a:xfrm>
            <a:off x="14935058" y="20494099"/>
            <a:ext cx="8607425" cy="4880105"/>
          </a:xfrm>
          <a:prstGeom prst="rect">
            <a:avLst/>
          </a:prstGeom>
        </p:spPr>
      </p:pic>
      <p:sp>
        <p:nvSpPr>
          <p:cNvPr id="34" name="Rectangle 67"/>
          <p:cNvSpPr>
            <a:spLocks noChangeArrowheads="1"/>
          </p:cNvSpPr>
          <p:nvPr/>
        </p:nvSpPr>
        <p:spPr bwMode="auto">
          <a:xfrm>
            <a:off x="14727888" y="30466070"/>
            <a:ext cx="9021763" cy="1190176"/>
          </a:xfrm>
          <a:prstGeom prst="rect">
            <a:avLst/>
          </a:prstGeom>
          <a:noFill/>
          <a:ln w="9525">
            <a:noFill/>
            <a:miter lim="800000"/>
            <a:headEnd/>
            <a:tailEnd/>
          </a:ln>
        </p:spPr>
        <p:txBody>
          <a:bodyPr tIns="91440" bIns="91440"/>
          <a:lstStyle/>
          <a:p>
            <a:pPr eaLnBrk="0" hangingPunct="0"/>
            <a:r>
              <a:rPr lang="en-US" sz="2800" b="1" dirty="0"/>
              <a:t>Figure </a:t>
            </a:r>
            <a:r>
              <a:rPr lang="en-US" sz="2800" b="1" dirty="0" smtClean="0"/>
              <a:t>5. </a:t>
            </a:r>
            <a:r>
              <a:rPr lang="en-US" sz="2800" dirty="0" smtClean="0"/>
              <a:t>This figure is an example of a Lighting Design look done by me in </a:t>
            </a:r>
            <a:r>
              <a:rPr lang="en-US" sz="2800" dirty="0" err="1" smtClean="0"/>
              <a:t>GrandMA</a:t>
            </a:r>
            <a:r>
              <a:rPr lang="en-US" sz="2800" dirty="0" smtClean="0"/>
              <a:t> 3D </a:t>
            </a:r>
            <a:endParaRPr lang="en-US" sz="2800" dirty="0"/>
          </a:p>
        </p:txBody>
      </p:sp>
      <p:pic>
        <p:nvPicPr>
          <p:cNvPr id="2" name="Picture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9166800" y="18234794"/>
            <a:ext cx="8611190" cy="2697673"/>
          </a:xfrm>
          <a:prstGeom prst="rect">
            <a:avLst/>
          </a:prstGeom>
        </p:spPr>
      </p:pic>
      <p:pic>
        <p:nvPicPr>
          <p:cNvPr id="3" name="Picture 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4867957" y="26477399"/>
            <a:ext cx="8741624" cy="4101596"/>
          </a:xfrm>
          <a:prstGeom prst="rect">
            <a:avLst/>
          </a:prstGeom>
        </p:spPr>
      </p:pic>
      <p:sp>
        <p:nvSpPr>
          <p:cNvPr id="35" name="Text Box 16"/>
          <p:cNvSpPr txBox="1">
            <a:spLocks noChangeArrowheads="1"/>
          </p:cNvSpPr>
          <p:nvPr/>
        </p:nvSpPr>
        <p:spPr bwMode="auto">
          <a:xfrm>
            <a:off x="38466041" y="6838950"/>
            <a:ext cx="10517860" cy="5090545"/>
          </a:xfrm>
          <a:prstGeom prst="rect">
            <a:avLst/>
          </a:prstGeom>
          <a:solidFill>
            <a:schemeClr val="bg1"/>
          </a:solidFill>
          <a:ln w="12700">
            <a:solidFill>
              <a:schemeClr val="hlink"/>
            </a:solidFill>
            <a:miter lim="800000"/>
            <a:headEnd/>
            <a:tailEnd/>
          </a:ln>
        </p:spPr>
        <p:txBody>
          <a:bodyPr lIns="914400" tIns="457200" rIns="914400" bIns="914400"/>
          <a:lstStyle/>
          <a:p>
            <a:pPr algn="ctr">
              <a:spcBef>
                <a:spcPct val="50000"/>
              </a:spcBef>
            </a:pPr>
            <a:r>
              <a:rPr lang="en-US" sz="4400" b="1" dirty="0" smtClean="0">
                <a:solidFill>
                  <a:srgbClr val="FF8000"/>
                </a:solidFill>
              </a:rPr>
              <a:t>Schedule</a:t>
            </a:r>
          </a:p>
          <a:p>
            <a:pPr>
              <a:spcBef>
                <a:spcPct val="50000"/>
              </a:spcBef>
            </a:pPr>
            <a:endParaRPr lang="en-US" sz="4400" b="1" dirty="0" smtClean="0">
              <a:solidFill>
                <a:srgbClr val="FF8000"/>
              </a:solidFill>
            </a:endParaRPr>
          </a:p>
        </p:txBody>
      </p:sp>
      <p:pic>
        <p:nvPicPr>
          <p:cNvPr id="4" name="Picture 3"/>
          <p:cNvPicPr>
            <a:picLocks noChangeAspect="1"/>
          </p:cNvPicPr>
          <p:nvPr/>
        </p:nvPicPr>
        <p:blipFill>
          <a:blip r:embed="rId13"/>
          <a:stretch>
            <a:fillRect/>
          </a:stretch>
        </p:blipFill>
        <p:spPr>
          <a:xfrm>
            <a:off x="39917692" y="8251470"/>
            <a:ext cx="7109406" cy="3596328"/>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5872</TotalTime>
  <Words>779</Words>
  <Application>Microsoft Office PowerPoint</Application>
  <PresentationFormat>Custom</PresentationFormat>
  <Paragraphs>39</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ＭＳ Ｐゴシック</vt:lpstr>
      <vt:lpstr>Arial</vt:lpstr>
      <vt:lpstr>Calibri</vt:lpstr>
      <vt:lpstr>Calibri Light</vt:lpstr>
      <vt:lpstr>Helvetica</vt:lpstr>
      <vt:lpstr>Times New Roman</vt:lpstr>
      <vt:lpstr>Office Theme</vt:lpstr>
      <vt:lpstr>PowerPoint Presentation</vt:lpstr>
    </vt:vector>
  </TitlesOfParts>
  <Manager/>
  <Company>Swarthmore College</Company>
  <LinksUpToDate>false</LinksUpToDate>
  <SharedDoc>false</SharedDoc>
  <HyperlinkBase>http://www.swarthmore.edu/NatSci/cpurrin1/posteradvice.htm</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for scientific posters (Swarthmore College)</dc:title>
  <dc:subject/>
  <dc:creator>Colin Purrington</dc:creator>
  <cp:keywords/>
  <dc:description>Suggestions and gripes to: cpurrin1@swarthmore.edu</dc:description>
  <cp:lastModifiedBy>Timothy Hottinger</cp:lastModifiedBy>
  <cp:revision>526</cp:revision>
  <cp:lastPrinted>2009-04-08T18:36:54Z</cp:lastPrinted>
  <dcterms:created xsi:type="dcterms:W3CDTF">2009-04-08T18:07:22Z</dcterms:created>
  <dcterms:modified xsi:type="dcterms:W3CDTF">2016-05-18T23:44:35Z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Colin Purrington</vt:lpwstr>
  </property>
</Properties>
</file>