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1"/>
  </p:notesMasterIdLst>
  <p:sldIdLst>
    <p:sldId id="256" r:id="rId2"/>
    <p:sldId id="257" r:id="rId3"/>
    <p:sldId id="259" r:id="rId4"/>
    <p:sldId id="260" r:id="rId5"/>
    <p:sldId id="261" r:id="rId6"/>
    <p:sldId id="262" r:id="rId7"/>
    <p:sldId id="263" r:id="rId8"/>
    <p:sldId id="268" r:id="rId9"/>
    <p:sldId id="271" r:id="rId10"/>
    <p:sldId id="266" r:id="rId11"/>
    <p:sldId id="265" r:id="rId12"/>
    <p:sldId id="264" r:id="rId13"/>
    <p:sldId id="267" r:id="rId14"/>
    <p:sldId id="274" r:id="rId15"/>
    <p:sldId id="269" r:id="rId16"/>
    <p:sldId id="270" r:id="rId17"/>
    <p:sldId id="272" r:id="rId18"/>
    <p:sldId id="273" r:id="rId19"/>
    <p:sldId id="258"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2293" autoAdjust="0"/>
  </p:normalViewPr>
  <p:slideViewPr>
    <p:cSldViewPr snapToGrid="0">
      <p:cViewPr varScale="1">
        <p:scale>
          <a:sx n="55" d="100"/>
          <a:sy n="55" d="100"/>
        </p:scale>
        <p:origin x="-1218" y="-9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ACA6CD-6F07-49A5-94F6-EE45C3DE1ED4}" type="datetimeFigureOut">
              <a:rPr lang="en-US" smtClean="0"/>
              <a:pPr/>
              <a:t>5/15/2016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C2F824-DA68-4A61-957F-9807E2963403}" type="slidenum">
              <a:rPr lang="en-US" smtClean="0"/>
              <a:pPr/>
              <a:t>‹#›</a:t>
            </a:fld>
            <a:endParaRPr lang="en-US"/>
          </a:p>
        </p:txBody>
      </p:sp>
    </p:spTree>
    <p:extLst>
      <p:ext uri="{BB962C8B-B14F-4D97-AF65-F5344CB8AC3E}">
        <p14:creationId xmlns:p14="http://schemas.microsoft.com/office/powerpoint/2010/main" xmlns="" val="133235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Who can name something that we do with our teeth? [Discuss children’s suggestions, which may include talking, eating or chewing, smiling, singing.</a:t>
            </a:r>
          </a:p>
          <a:p>
            <a:r>
              <a:rPr lang="en-US" sz="1200" b="0" i="0" u="none" strike="noStrike" kern="1200" baseline="0" dirty="0" smtClean="0">
                <a:solidFill>
                  <a:schemeClr val="tx1"/>
                </a:solidFill>
                <a:latin typeface="+mn-lt"/>
                <a:ea typeface="+mn-ea"/>
                <a:cs typeface="+mn-cs"/>
              </a:rPr>
              <a:t>Have children talk, chew, and smile and frown at each other.] Today we are going to talk about a very important part of our bodies — our teeth. Teeth help us do many things. Our teeth have the important job of helping our lips and tongue make sounds properly. I have another question. Do you think you need your teeth to frown? Let’s test it out. Turn to your neighbor and give a great big smile... Good. Now, give your neighbor a very unhappy frown... H-m-m-m. I guess you don’t need teeth to frown! But since most of you laugh and smile a lot, your teeth are very important!</a:t>
            </a:r>
            <a:endParaRPr lang="en-US" dirty="0"/>
          </a:p>
        </p:txBody>
      </p:sp>
      <p:sp>
        <p:nvSpPr>
          <p:cNvPr id="4" name="Slide Number Placeholder 3"/>
          <p:cNvSpPr>
            <a:spLocks noGrp="1"/>
          </p:cNvSpPr>
          <p:nvPr>
            <p:ph type="sldNum" sz="quarter" idx="10"/>
          </p:nvPr>
        </p:nvSpPr>
        <p:spPr/>
        <p:txBody>
          <a:bodyPr/>
          <a:lstStyle/>
          <a:p>
            <a:fld id="{DFC2F824-DA68-4A61-957F-9807E2963403}" type="slidenum">
              <a:rPr lang="en-US" smtClean="0"/>
              <a:pPr/>
              <a:t>2</a:t>
            </a:fld>
            <a:endParaRPr lang="en-US"/>
          </a:p>
        </p:txBody>
      </p:sp>
    </p:spTree>
    <p:extLst>
      <p:ext uri="{BB962C8B-B14F-4D97-AF65-F5344CB8AC3E}">
        <p14:creationId xmlns:p14="http://schemas.microsoft.com/office/powerpoint/2010/main" xmlns="" val="2222356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u="none" strike="noStrike" kern="1200" baseline="0" dirty="0" smtClean="0">
                <a:solidFill>
                  <a:schemeClr val="tx1"/>
                </a:solidFill>
                <a:latin typeface="+mn-lt"/>
                <a:ea typeface="+mn-ea"/>
                <a:cs typeface="+mn-cs"/>
              </a:rPr>
              <a:t>Primary Tooth Development. </a:t>
            </a:r>
            <a:r>
              <a:rPr lang="en-US" sz="1200" b="0" i="0" u="none" strike="noStrike" kern="1200" baseline="0" dirty="0" smtClean="0">
                <a:solidFill>
                  <a:schemeClr val="tx1"/>
                </a:solidFill>
                <a:latin typeface="+mn-lt"/>
                <a:ea typeface="+mn-ea"/>
                <a:cs typeface="+mn-cs"/>
              </a:rPr>
              <a:t>Here is a picture that shows all the teeth in the top of your mouth and in the bottom. Let’s count them together out loud… Twenty teeth! That’s a lot. By the time children are three or four years old, they have 20 teeth. Will you have these 20 teeth your whole life? [No.] What happens to your teeth when you get to be 5, 6 or 7 years old? [Your teeth start to come out.] Yes, your baby teeth start to come out. Why do you lose your baby teeth? [As children get bigger they need bigger, stronger teeth.] (First grade teachers may want to discuss losing primary teeth and getting permanent teeth in more detail.</a:t>
            </a:r>
            <a:endParaRPr lang="en-US" dirty="0"/>
          </a:p>
        </p:txBody>
      </p:sp>
      <p:sp>
        <p:nvSpPr>
          <p:cNvPr id="4" name="Slide Number Placeholder 3"/>
          <p:cNvSpPr>
            <a:spLocks noGrp="1"/>
          </p:cNvSpPr>
          <p:nvPr>
            <p:ph type="sldNum" sz="quarter" idx="10"/>
          </p:nvPr>
        </p:nvSpPr>
        <p:spPr/>
        <p:txBody>
          <a:bodyPr/>
          <a:lstStyle/>
          <a:p>
            <a:fld id="{DFC2F824-DA68-4A61-957F-9807E2963403}" type="slidenum">
              <a:rPr lang="en-US" smtClean="0"/>
              <a:pPr/>
              <a:t>3</a:t>
            </a:fld>
            <a:endParaRPr lang="en-US"/>
          </a:p>
        </p:txBody>
      </p:sp>
    </p:spTree>
    <p:extLst>
      <p:ext uri="{BB962C8B-B14F-4D97-AF65-F5344CB8AC3E}">
        <p14:creationId xmlns:p14="http://schemas.microsoft.com/office/powerpoint/2010/main" xmlns="" val="3819387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C2F824-DA68-4A61-957F-9807E2963403}" type="slidenum">
              <a:rPr lang="en-US" smtClean="0"/>
              <a:pPr/>
              <a:t>4</a:t>
            </a:fld>
            <a:endParaRPr lang="en-US"/>
          </a:p>
        </p:txBody>
      </p:sp>
    </p:spTree>
    <p:extLst>
      <p:ext uri="{BB962C8B-B14F-4D97-AF65-F5344CB8AC3E}">
        <p14:creationId xmlns:p14="http://schemas.microsoft.com/office/powerpoint/2010/main" xmlns="" val="1823082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C2F824-DA68-4A61-957F-9807E2963403}" type="slidenum">
              <a:rPr lang="en-US" smtClean="0"/>
              <a:pPr/>
              <a:t>5</a:t>
            </a:fld>
            <a:endParaRPr lang="en-US"/>
          </a:p>
        </p:txBody>
      </p:sp>
    </p:spTree>
    <p:extLst>
      <p:ext uri="{BB962C8B-B14F-4D97-AF65-F5344CB8AC3E}">
        <p14:creationId xmlns:p14="http://schemas.microsoft.com/office/powerpoint/2010/main" xmlns="" val="3415836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u="none" strike="noStrike" kern="1200" baseline="0" dirty="0" smtClean="0">
                <a:solidFill>
                  <a:schemeClr val="tx1"/>
                </a:solidFill>
                <a:latin typeface="+mn-lt"/>
                <a:ea typeface="+mn-ea"/>
                <a:cs typeface="+mn-cs"/>
              </a:rPr>
              <a:t>What plaque is. </a:t>
            </a:r>
            <a:r>
              <a:rPr lang="en-US" sz="1200" b="0" i="0" u="none" strike="noStrike" kern="1200" baseline="0" dirty="0" smtClean="0">
                <a:solidFill>
                  <a:schemeClr val="tx1"/>
                </a:solidFill>
                <a:latin typeface="+mn-lt"/>
                <a:ea typeface="+mn-ea"/>
                <a:cs typeface="+mn-cs"/>
              </a:rPr>
              <a:t>When you brush your teeth at night, they feel clean and your mouth tastes good, right? Well, if you don’t brush your teeth before going to bed, how does your mouth feel when you wake up in the morning? [Tastes bad, smells bad, teeth feel sticky.] That is because there is something else that gets on your teeth besides the food you eat. It’s called plaque. Can you say “plaque”? Although you can’t see it, plaque is a sticky film that is forming on your teeth all the time.</a:t>
            </a:r>
            <a:endParaRPr lang="en-US" dirty="0"/>
          </a:p>
        </p:txBody>
      </p:sp>
      <p:sp>
        <p:nvSpPr>
          <p:cNvPr id="4" name="Slide Number Placeholder 3"/>
          <p:cNvSpPr>
            <a:spLocks noGrp="1"/>
          </p:cNvSpPr>
          <p:nvPr>
            <p:ph type="sldNum" sz="quarter" idx="10"/>
          </p:nvPr>
        </p:nvSpPr>
        <p:spPr/>
        <p:txBody>
          <a:bodyPr/>
          <a:lstStyle/>
          <a:p>
            <a:fld id="{DFC2F824-DA68-4A61-957F-9807E2963403}" type="slidenum">
              <a:rPr lang="en-US" smtClean="0"/>
              <a:pPr/>
              <a:t>6</a:t>
            </a:fld>
            <a:endParaRPr lang="en-US"/>
          </a:p>
        </p:txBody>
      </p:sp>
    </p:spTree>
    <p:extLst>
      <p:ext uri="{BB962C8B-B14F-4D97-AF65-F5344CB8AC3E}">
        <p14:creationId xmlns:p14="http://schemas.microsoft.com/office/powerpoint/2010/main" xmlns="" val="4064648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There is another way we can help keep our teeth clean and healthy. That is by eating and drinking healthy foods. The foods we eat are just as important for keeping our teeth healthy as they are for keeping our bodies healthy. Eating a mix of healthy foods for breakfast, lunch and dinner is the best way to keep your teeth and whole body in good shape. If you are hungry and need a snack, choose foods like fruit, low-fat cheese, low-fat yogurt, or raw vegetables. If you are thirsty, have a glass of water or low-fat milk. Don’t drink too much sugary soda or eat too many sweets. If you have some sweets, try to eat them with your meals. </a:t>
            </a:r>
            <a:endParaRPr lang="en-US" dirty="0"/>
          </a:p>
        </p:txBody>
      </p:sp>
      <p:sp>
        <p:nvSpPr>
          <p:cNvPr id="4" name="Slide Number Placeholder 3"/>
          <p:cNvSpPr>
            <a:spLocks noGrp="1"/>
          </p:cNvSpPr>
          <p:nvPr>
            <p:ph type="sldNum" sz="quarter" idx="10"/>
          </p:nvPr>
        </p:nvSpPr>
        <p:spPr/>
        <p:txBody>
          <a:bodyPr/>
          <a:lstStyle/>
          <a:p>
            <a:fld id="{DFC2F824-DA68-4A61-957F-9807E2963403}" type="slidenum">
              <a:rPr lang="en-US" smtClean="0"/>
              <a:pPr/>
              <a:t>11</a:t>
            </a:fld>
            <a:endParaRPr lang="en-US"/>
          </a:p>
        </p:txBody>
      </p:sp>
    </p:spTree>
    <p:extLst>
      <p:ext uri="{BB962C8B-B14F-4D97-AF65-F5344CB8AC3E}">
        <p14:creationId xmlns:p14="http://schemas.microsoft.com/office/powerpoint/2010/main" xmlns="" val="598634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a:t>
            </a:r>
            <a:r>
              <a:rPr lang="en-US" baseline="0" dirty="0" smtClean="0"/>
              <a:t> what each thing is used for. </a:t>
            </a:r>
            <a:endParaRPr lang="en-US" dirty="0"/>
          </a:p>
        </p:txBody>
      </p:sp>
      <p:sp>
        <p:nvSpPr>
          <p:cNvPr id="4" name="Slide Number Placeholder 3"/>
          <p:cNvSpPr>
            <a:spLocks noGrp="1"/>
          </p:cNvSpPr>
          <p:nvPr>
            <p:ph type="sldNum" sz="quarter" idx="10"/>
          </p:nvPr>
        </p:nvSpPr>
        <p:spPr/>
        <p:txBody>
          <a:bodyPr/>
          <a:lstStyle/>
          <a:p>
            <a:fld id="{DFC2F824-DA68-4A61-957F-9807E2963403}" type="slidenum">
              <a:rPr lang="en-US" smtClean="0"/>
              <a:pPr/>
              <a:t>16</a:t>
            </a:fld>
            <a:endParaRPr lang="en-US"/>
          </a:p>
        </p:txBody>
      </p:sp>
    </p:spTree>
    <p:extLst>
      <p:ext uri="{BB962C8B-B14F-4D97-AF65-F5344CB8AC3E}">
        <p14:creationId xmlns:p14="http://schemas.microsoft.com/office/powerpoint/2010/main" xmlns="" val="3368993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pPr/>
              <a:t>5/15/2016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pPr/>
              <a:t>5/15/2016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pPr/>
              <a:t>5/15/2016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pPr/>
              <a:t>5/15/2016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5/15/2016</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5/15/2016</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jpeg"/></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345025" y="935181"/>
            <a:ext cx="4501439" cy="3896591"/>
          </a:xfrm>
          <a:prstGeom prst="rect">
            <a:avLst/>
          </a:prstGeom>
        </p:spPr>
      </p:pic>
      <p:sp>
        <p:nvSpPr>
          <p:cNvPr id="2" name="Title 1"/>
          <p:cNvSpPr>
            <a:spLocks noGrp="1"/>
          </p:cNvSpPr>
          <p:nvPr>
            <p:ph type="ctrTitle"/>
          </p:nvPr>
        </p:nvSpPr>
        <p:spPr/>
        <p:txBody>
          <a:bodyPr/>
          <a:lstStyle/>
          <a:p>
            <a:r>
              <a:rPr lang="en-US" dirty="0" smtClean="0"/>
              <a:t>Healthy Smiles </a:t>
            </a:r>
            <a:endParaRPr lang="en-US" dirty="0"/>
          </a:p>
        </p:txBody>
      </p:sp>
      <p:sp>
        <p:nvSpPr>
          <p:cNvPr id="3" name="Subtitle 2"/>
          <p:cNvSpPr>
            <a:spLocks noGrp="1"/>
          </p:cNvSpPr>
          <p:nvPr>
            <p:ph type="subTitle" idx="1"/>
          </p:nvPr>
        </p:nvSpPr>
        <p:spPr>
          <a:xfrm>
            <a:off x="1962996" y="4050836"/>
            <a:ext cx="7766936" cy="1096899"/>
          </a:xfrm>
        </p:spPr>
        <p:txBody>
          <a:bodyPr>
            <a:normAutofit/>
          </a:bodyPr>
          <a:lstStyle/>
          <a:p>
            <a:r>
              <a:rPr lang="en-US" sz="1300" dirty="0" err="1" smtClean="0"/>
              <a:t>Mirlinda</a:t>
            </a:r>
            <a:r>
              <a:rPr lang="en-US" sz="1300" dirty="0" smtClean="0"/>
              <a:t> </a:t>
            </a:r>
            <a:r>
              <a:rPr lang="en-US" sz="1300" dirty="0" err="1" smtClean="0"/>
              <a:t>Kaziu</a:t>
            </a:r>
            <a:r>
              <a:rPr lang="en-US" sz="1300" dirty="0" smtClean="0"/>
              <a:t>, </a:t>
            </a:r>
            <a:r>
              <a:rPr lang="en-US" sz="1300" dirty="0" err="1" smtClean="0"/>
              <a:t>Dafne</a:t>
            </a:r>
            <a:r>
              <a:rPr lang="en-US" sz="1300" dirty="0" smtClean="0"/>
              <a:t> Papadopoulos, </a:t>
            </a:r>
            <a:r>
              <a:rPr lang="en-US" sz="1300" dirty="0" err="1" smtClean="0"/>
              <a:t>Alaudina</a:t>
            </a:r>
            <a:r>
              <a:rPr lang="en-US" sz="1300" dirty="0" smtClean="0"/>
              <a:t> </a:t>
            </a:r>
            <a:r>
              <a:rPr lang="en-US" sz="1300" dirty="0" err="1" smtClean="0"/>
              <a:t>Duka</a:t>
            </a:r>
            <a:r>
              <a:rPr lang="en-US" sz="1300" dirty="0" smtClean="0"/>
              <a:t>, Julia Collins, Tara Gallo</a:t>
            </a:r>
            <a:endParaRPr lang="en-US" sz="1300" dirty="0"/>
          </a:p>
        </p:txBody>
      </p:sp>
      <p:sp>
        <p:nvSpPr>
          <p:cNvPr id="5" name="Oval 4"/>
          <p:cNvSpPr/>
          <p:nvPr/>
        </p:nvSpPr>
        <p:spPr>
          <a:xfrm>
            <a:off x="11839575" y="6515100"/>
            <a:ext cx="219075" cy="23812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7743502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Help Promote A Healthy Smile By Eating Healthy Foods</a:t>
            </a:r>
          </a:p>
        </p:txBody>
      </p:sp>
      <p:sp>
        <p:nvSpPr>
          <p:cNvPr id="3" name="Content Placeholder 2"/>
          <p:cNvSpPr>
            <a:spLocks noGrp="1"/>
          </p:cNvSpPr>
          <p:nvPr>
            <p:ph idx="1"/>
          </p:nvPr>
        </p:nvSpPr>
        <p:spPr/>
        <p:txBody>
          <a:bodyPr>
            <a:normAutofit/>
          </a:bodyPr>
          <a:lstStyle/>
          <a:p>
            <a:r>
              <a:rPr lang="en-US" sz="3000" dirty="0"/>
              <a:t>Eating healthy foods helps keep your teeth and body </a:t>
            </a:r>
            <a:r>
              <a:rPr lang="en-US" sz="3000" dirty="0" smtClean="0"/>
              <a:t>healthy. Don’t </a:t>
            </a:r>
            <a:r>
              <a:rPr lang="en-US" sz="3000" dirty="0"/>
              <a:t>eat or drink too many sweets. If you want </a:t>
            </a:r>
            <a:r>
              <a:rPr lang="en-US" sz="3000" dirty="0" smtClean="0"/>
              <a:t>sweets, eat </a:t>
            </a:r>
            <a:r>
              <a:rPr lang="en-US" sz="3000" dirty="0"/>
              <a:t>or drink them with your meals.</a:t>
            </a: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363840" y="3848100"/>
            <a:ext cx="3535560" cy="2732190"/>
          </a:xfrm>
          <a:prstGeom prst="rect">
            <a:avLst/>
          </a:prstGeom>
        </p:spPr>
      </p:pic>
      <p:sp>
        <p:nvSpPr>
          <p:cNvPr id="5" name="Oval 4"/>
          <p:cNvSpPr/>
          <p:nvPr/>
        </p:nvSpPr>
        <p:spPr>
          <a:xfrm>
            <a:off x="11839575" y="6515100"/>
            <a:ext cx="219075" cy="238125"/>
          </a:xfrm>
          <a:prstGeom prst="ellipse">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355209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430738" y="4873903"/>
            <a:ext cx="2520554" cy="167196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44093" y="4364962"/>
            <a:ext cx="1906589" cy="1906589"/>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3101143" y="2516109"/>
            <a:ext cx="1957121" cy="1957121"/>
          </a:xfrm>
          <a:prstGeom prst="rect">
            <a:avLst/>
          </a:prstGeom>
        </p:spPr>
      </p:pic>
      <p:sp>
        <p:nvSpPr>
          <p:cNvPr id="2" name="Title 1"/>
          <p:cNvSpPr>
            <a:spLocks noGrp="1"/>
          </p:cNvSpPr>
          <p:nvPr>
            <p:ph type="title"/>
          </p:nvPr>
        </p:nvSpPr>
        <p:spPr/>
        <p:txBody>
          <a:bodyPr/>
          <a:lstStyle/>
          <a:p>
            <a:pPr algn="ctr"/>
            <a:r>
              <a:rPr lang="en-US" dirty="0" smtClean="0"/>
              <a:t>Help Promote A Healthy Smile By Eating Healthy Foods</a:t>
            </a:r>
            <a:endParaRPr lang="en-US" dirty="0"/>
          </a:p>
        </p:txBody>
      </p:sp>
      <p:sp>
        <p:nvSpPr>
          <p:cNvPr id="3" name="Content Placeholder 2"/>
          <p:cNvSpPr>
            <a:spLocks noGrp="1"/>
          </p:cNvSpPr>
          <p:nvPr>
            <p:ph idx="1"/>
          </p:nvPr>
        </p:nvSpPr>
        <p:spPr>
          <a:xfrm>
            <a:off x="677334" y="2066581"/>
            <a:ext cx="8596668" cy="3880773"/>
          </a:xfrm>
        </p:spPr>
        <p:txBody>
          <a:bodyPr/>
          <a:lstStyle/>
          <a:p>
            <a:r>
              <a:rPr lang="en-US" sz="2400" dirty="0" smtClean="0"/>
              <a:t>Can you spot the healthy foods?</a:t>
            </a:r>
          </a:p>
          <a:p>
            <a:endParaRPr lang="en-US" sz="2400" dirty="0" smtClean="0"/>
          </a:p>
          <a:p>
            <a:endParaRPr lang="en-US" dirty="0"/>
          </a:p>
        </p:txBody>
      </p:sp>
      <p:pic>
        <p:nvPicPr>
          <p:cNvPr id="4" name="Picture 3"/>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503237" y="2693988"/>
            <a:ext cx="2582863" cy="1718866"/>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rot="487890">
            <a:off x="4538020" y="4716941"/>
            <a:ext cx="1065655" cy="1896606"/>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1849461" y="4473230"/>
            <a:ext cx="2258568" cy="2072640"/>
          </a:xfrm>
          <a:prstGeom prst="rect">
            <a:avLst/>
          </a:prstGeom>
        </p:spPr>
      </p:pic>
      <p:pic>
        <p:nvPicPr>
          <p:cNvPr id="13" name="Picture 12"/>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5016997" y="2545335"/>
            <a:ext cx="2169662" cy="1616399"/>
          </a:xfrm>
          <a:prstGeom prst="rect">
            <a:avLst/>
          </a:prstGeom>
        </p:spPr>
      </p:pic>
      <p:pic>
        <p:nvPicPr>
          <p:cNvPr id="15" name="Picture 14"/>
          <p:cNvPicPr>
            <a:picLocks noChangeAspect="1"/>
          </p:cNvPicPr>
          <p:nvPr/>
        </p:nvPicPr>
        <p:blipFill>
          <a:blip r:embed="rId10">
            <a:extLst>
              <a:ext uri="{28A0092B-C50C-407E-A947-70E740481C1C}">
                <a14:useLocalDpi xmlns:a14="http://schemas.microsoft.com/office/drawing/2010/main" xmlns="" val="0"/>
              </a:ext>
            </a:extLst>
          </a:blip>
          <a:stretch>
            <a:fillRect/>
          </a:stretch>
        </p:blipFill>
        <p:spPr>
          <a:xfrm>
            <a:off x="7041806" y="2786545"/>
            <a:ext cx="2785754" cy="1857169"/>
          </a:xfrm>
          <a:prstGeom prst="rect">
            <a:avLst/>
          </a:prstGeom>
        </p:spPr>
      </p:pic>
      <p:cxnSp>
        <p:nvCxnSpPr>
          <p:cNvPr id="19" name="Straight Connector 18"/>
          <p:cNvCxnSpPr/>
          <p:nvPr/>
        </p:nvCxnSpPr>
        <p:spPr>
          <a:xfrm>
            <a:off x="838200" y="2693988"/>
            <a:ext cx="1981200" cy="1670974"/>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20" name="Straight Connector 19"/>
          <p:cNvCxnSpPr/>
          <p:nvPr/>
        </p:nvCxnSpPr>
        <p:spPr>
          <a:xfrm>
            <a:off x="5051493" y="2709518"/>
            <a:ext cx="1981200" cy="1670974"/>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21" name="Straight Connector 20"/>
          <p:cNvCxnSpPr/>
          <p:nvPr/>
        </p:nvCxnSpPr>
        <p:spPr>
          <a:xfrm>
            <a:off x="406787" y="4609411"/>
            <a:ext cx="1981200" cy="1670974"/>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22" name="Straight Connector 21"/>
          <p:cNvCxnSpPr/>
          <p:nvPr/>
        </p:nvCxnSpPr>
        <p:spPr>
          <a:xfrm>
            <a:off x="3980373" y="4803401"/>
            <a:ext cx="1981200" cy="1670974"/>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sp>
        <p:nvSpPr>
          <p:cNvPr id="16" name="Oval 15"/>
          <p:cNvSpPr/>
          <p:nvPr/>
        </p:nvSpPr>
        <p:spPr>
          <a:xfrm>
            <a:off x="11839575" y="6515100"/>
            <a:ext cx="219075" cy="238125"/>
          </a:xfrm>
          <a:prstGeom prst="ellipse">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783312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inVertic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smtClean="0"/>
              <a:t>Cavity Timeline</a:t>
            </a:r>
            <a:endParaRPr lang="en-US" sz="60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65100" y="1705026"/>
            <a:ext cx="9512300" cy="3373010"/>
          </a:xfrm>
        </p:spPr>
      </p:pic>
      <p:sp>
        <p:nvSpPr>
          <p:cNvPr id="5" name="Oval 4"/>
          <p:cNvSpPr/>
          <p:nvPr/>
        </p:nvSpPr>
        <p:spPr>
          <a:xfrm>
            <a:off x="11839575" y="6515100"/>
            <a:ext cx="219075" cy="238125"/>
          </a:xfrm>
          <a:prstGeom prst="ellipse">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9379324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t>A Visit To The Dentist</a:t>
            </a:r>
            <a:endParaRPr lang="en-US" sz="4800" dirty="0"/>
          </a:p>
        </p:txBody>
      </p:sp>
      <p:sp>
        <p:nvSpPr>
          <p:cNvPr id="3" name="Content Placeholder 2"/>
          <p:cNvSpPr>
            <a:spLocks noGrp="1"/>
          </p:cNvSpPr>
          <p:nvPr>
            <p:ph idx="1"/>
          </p:nvPr>
        </p:nvSpPr>
        <p:spPr>
          <a:xfrm>
            <a:off x="677334" y="1487489"/>
            <a:ext cx="8596668" cy="3880773"/>
          </a:xfrm>
        </p:spPr>
        <p:txBody>
          <a:bodyPr/>
          <a:lstStyle/>
          <a:p>
            <a:r>
              <a:rPr lang="en-US" sz="2400" dirty="0" smtClean="0"/>
              <a:t>How many of you have visited the dentist? Why is it important to visit the dentist?</a:t>
            </a:r>
          </a:p>
          <a:p>
            <a:endParaRPr lang="en-US" dirty="0" smtClean="0"/>
          </a:p>
        </p:txBody>
      </p:sp>
      <p:sp>
        <p:nvSpPr>
          <p:cNvPr id="4" name="TextBox 3"/>
          <p:cNvSpPr txBox="1"/>
          <p:nvPr/>
        </p:nvSpPr>
        <p:spPr>
          <a:xfrm>
            <a:off x="238125" y="2406650"/>
            <a:ext cx="8934450" cy="523220"/>
          </a:xfrm>
          <a:prstGeom prst="rect">
            <a:avLst/>
          </a:prstGeom>
          <a:noFill/>
        </p:spPr>
        <p:txBody>
          <a:bodyPr wrap="square" rtlCol="0">
            <a:spAutoFit/>
          </a:bodyPr>
          <a:lstStyle/>
          <a:p>
            <a:pPr lvl="1"/>
            <a:r>
              <a:rPr lang="en-US" sz="2800" dirty="0">
                <a:solidFill>
                  <a:schemeClr val="accent1">
                    <a:lumMod val="75000"/>
                  </a:schemeClr>
                </a:solidFill>
              </a:rPr>
              <a:t>To make sure your teeth are </a:t>
            </a:r>
            <a:r>
              <a:rPr lang="en-US" sz="2800" dirty="0" smtClean="0">
                <a:solidFill>
                  <a:schemeClr val="accent1">
                    <a:lumMod val="75000"/>
                  </a:schemeClr>
                </a:solidFill>
              </a:rPr>
              <a:t>HEALTHY </a:t>
            </a:r>
            <a:r>
              <a:rPr lang="en-US" sz="2800" dirty="0">
                <a:solidFill>
                  <a:schemeClr val="accent1">
                    <a:lumMod val="75000"/>
                  </a:schemeClr>
                </a:solidFill>
              </a:rPr>
              <a:t>and </a:t>
            </a:r>
            <a:r>
              <a:rPr lang="en-US" sz="2800" dirty="0" smtClean="0">
                <a:solidFill>
                  <a:schemeClr val="accent1">
                    <a:lumMod val="75000"/>
                  </a:schemeClr>
                </a:solidFill>
              </a:rPr>
              <a:t>STRONG.</a:t>
            </a:r>
            <a:endParaRPr lang="en-US" sz="2800" dirty="0">
              <a:solidFill>
                <a:schemeClr val="accent1">
                  <a:lumMod val="75000"/>
                </a:schemeClr>
              </a:solidFill>
            </a:endParaRPr>
          </a:p>
        </p:txBody>
      </p:sp>
      <p:pic>
        <p:nvPicPr>
          <p:cNvPr id="1026" name="Picture 2" descr="http://www.drkassel.com/blog/wp-content/uploads/2015/01/strong-tooth.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651125" y="2929870"/>
            <a:ext cx="5054600" cy="3457347"/>
          </a:xfrm>
          <a:prstGeom prst="rect">
            <a:avLst/>
          </a:prstGeom>
          <a:noFill/>
          <a:extLst>
            <a:ext uri="{909E8E84-426E-40DD-AFC4-6F175D3DCCD1}">
              <a14:hiddenFill xmlns:a14="http://schemas.microsoft.com/office/drawing/2010/main" xmlns="">
                <a:solidFill>
                  <a:srgbClr val="FFFFFF"/>
                </a:solidFill>
              </a14:hiddenFill>
            </a:ext>
          </a:extLst>
        </p:spPr>
      </p:pic>
      <p:sp>
        <p:nvSpPr>
          <p:cNvPr id="6" name="Oval 5"/>
          <p:cNvSpPr/>
          <p:nvPr/>
        </p:nvSpPr>
        <p:spPr>
          <a:xfrm>
            <a:off x="11839575" y="6515100"/>
            <a:ext cx="219075" cy="238125"/>
          </a:xfrm>
          <a:prstGeom prst="ellipse">
            <a:avLst/>
          </a:prstGeom>
          <a:solidFill>
            <a:srgbClr val="C00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673346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500" fill="hold"/>
                                        <p:tgtEl>
                                          <p:spTgt spid="1026"/>
                                        </p:tgtEl>
                                        <p:attrNameLst>
                                          <p:attrName>ppt_x</p:attrName>
                                        </p:attrNameLst>
                                      </p:cBhvr>
                                      <p:tavLst>
                                        <p:tav tm="0">
                                          <p:val>
                                            <p:strVal val="#ppt_x"/>
                                          </p:val>
                                        </p:tav>
                                        <p:tav tm="100000">
                                          <p:val>
                                            <p:strVal val="#ppt_x"/>
                                          </p:val>
                                        </p:tav>
                                      </p:tavLst>
                                    </p:anim>
                                    <p:anim calcmode="lin" valueType="num">
                                      <p:cBhvr additive="base">
                                        <p:cTn id="13"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classroomclipart.com/images/gallery/Clipart/Science/TN_boy-looking-in-magnifying-glass.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766983" y="2133857"/>
            <a:ext cx="3719917" cy="3243007"/>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normAutofit fontScale="90000"/>
          </a:bodyPr>
          <a:lstStyle/>
          <a:p>
            <a:pPr algn="ctr"/>
            <a:r>
              <a:rPr lang="en-US" dirty="0"/>
              <a:t>What is your dentist looking for when looking in your mouth?</a:t>
            </a:r>
            <a:br>
              <a:rPr lang="en-US" dirty="0"/>
            </a:br>
            <a:endParaRPr lang="en-US" dirty="0"/>
          </a:p>
        </p:txBody>
      </p:sp>
      <p:sp>
        <p:nvSpPr>
          <p:cNvPr id="3" name="Content Placeholder 2"/>
          <p:cNvSpPr>
            <a:spLocks noGrp="1"/>
          </p:cNvSpPr>
          <p:nvPr>
            <p:ph idx="1"/>
          </p:nvPr>
        </p:nvSpPr>
        <p:spPr>
          <a:xfrm>
            <a:off x="220134" y="1930400"/>
            <a:ext cx="8596668" cy="3880773"/>
          </a:xfrm>
        </p:spPr>
        <p:txBody>
          <a:bodyPr>
            <a:normAutofit fontScale="92500" lnSpcReduction="10000"/>
          </a:bodyPr>
          <a:lstStyle/>
          <a:p>
            <a:pPr lvl="1"/>
            <a:r>
              <a:rPr lang="en-US" sz="2400" dirty="0"/>
              <a:t>The dentist looks to count your teeth </a:t>
            </a:r>
            <a:endParaRPr lang="en-US" sz="2400" dirty="0" smtClean="0"/>
          </a:p>
          <a:p>
            <a:pPr marL="457200" lvl="1" indent="0">
              <a:buNone/>
            </a:pPr>
            <a:endParaRPr lang="en-US" sz="2400" dirty="0"/>
          </a:p>
          <a:p>
            <a:pPr lvl="1"/>
            <a:r>
              <a:rPr lang="en-US" sz="2400" dirty="0"/>
              <a:t>Look for cavities, </a:t>
            </a:r>
            <a:endParaRPr lang="en-US" sz="2400" dirty="0" smtClean="0"/>
          </a:p>
          <a:p>
            <a:pPr marL="457200" lvl="1" indent="0">
              <a:buNone/>
            </a:pPr>
            <a:endParaRPr lang="en-US" sz="2400" dirty="0"/>
          </a:p>
          <a:p>
            <a:pPr lvl="1"/>
            <a:r>
              <a:rPr lang="en-US" sz="2400" dirty="0"/>
              <a:t>See if you are brushing properly</a:t>
            </a:r>
            <a:r>
              <a:rPr lang="en-US" sz="2400" dirty="0" smtClean="0"/>
              <a:t>,</a:t>
            </a:r>
          </a:p>
          <a:p>
            <a:pPr marL="457200" lvl="1" indent="0">
              <a:buNone/>
            </a:pPr>
            <a:endParaRPr lang="en-US" sz="2400" dirty="0"/>
          </a:p>
          <a:p>
            <a:pPr lvl="1"/>
            <a:r>
              <a:rPr lang="en-US" sz="2400" dirty="0"/>
              <a:t> Check if your teeth are growing correctly, </a:t>
            </a:r>
            <a:endParaRPr lang="en-US" sz="2400" dirty="0" smtClean="0"/>
          </a:p>
          <a:p>
            <a:pPr marL="457200" lvl="1" indent="0">
              <a:buNone/>
            </a:pPr>
            <a:endParaRPr lang="en-US" sz="2400" dirty="0"/>
          </a:p>
          <a:p>
            <a:pPr lvl="1"/>
            <a:r>
              <a:rPr lang="en-US" sz="2400" dirty="0"/>
              <a:t>Make sure your whole mouth is healthy.</a:t>
            </a:r>
          </a:p>
          <a:p>
            <a:endParaRPr lang="en-US" dirty="0"/>
          </a:p>
        </p:txBody>
      </p:sp>
      <p:sp>
        <p:nvSpPr>
          <p:cNvPr id="5" name="Oval 4"/>
          <p:cNvSpPr/>
          <p:nvPr/>
        </p:nvSpPr>
        <p:spPr>
          <a:xfrm>
            <a:off x="11839575" y="6515100"/>
            <a:ext cx="219075" cy="238125"/>
          </a:xfrm>
          <a:prstGeom prst="ellipse">
            <a:avLst/>
          </a:prstGeom>
          <a:solidFill>
            <a:srgbClr val="C00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752359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anim calcmode="lin" valueType="num">
                                      <p:cBhvr>
                                        <p:cTn id="8" dur="2000" fill="hold"/>
                                        <p:tgtEl>
                                          <p:spTgt spid="2050"/>
                                        </p:tgtEl>
                                        <p:attrNameLst>
                                          <p:attrName>ppt_w</p:attrName>
                                        </p:attrNameLst>
                                      </p:cBhvr>
                                      <p:tavLst>
                                        <p:tav tm="0" fmla="#ppt_w*sin(2.5*pi*$)">
                                          <p:val>
                                            <p:fltVal val="0"/>
                                          </p:val>
                                        </p:tav>
                                        <p:tav tm="100000">
                                          <p:val>
                                            <p:fltVal val="1"/>
                                          </p:val>
                                        </p:tav>
                                      </p:tavLst>
                                    </p:anim>
                                    <p:anim calcmode="lin" valueType="num">
                                      <p:cBhvr>
                                        <p:cTn id="9" dur="2000" fill="hold"/>
                                        <p:tgtEl>
                                          <p:spTgt spid="205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94367" y="279400"/>
            <a:ext cx="7766936" cy="1002836"/>
          </a:xfrm>
        </p:spPr>
        <p:txBody>
          <a:bodyPr/>
          <a:lstStyle/>
          <a:p>
            <a:pPr algn="ctr"/>
            <a:r>
              <a:rPr lang="en-US" dirty="0" smtClean="0"/>
              <a:t>The Dental Team</a:t>
            </a:r>
            <a:endParaRPr lang="en-US" dirty="0"/>
          </a:p>
        </p:txBody>
      </p:sp>
      <p:sp>
        <p:nvSpPr>
          <p:cNvPr id="3" name="Subtitle 2"/>
          <p:cNvSpPr>
            <a:spLocks noGrp="1"/>
          </p:cNvSpPr>
          <p:nvPr>
            <p:ph type="subTitle" idx="1"/>
          </p:nvPr>
        </p:nvSpPr>
        <p:spPr>
          <a:xfrm>
            <a:off x="2539999" y="1155233"/>
            <a:ext cx="5718003" cy="1096899"/>
          </a:xfrm>
        </p:spPr>
        <p:txBody>
          <a:bodyPr>
            <a:normAutofit/>
          </a:bodyPr>
          <a:lstStyle/>
          <a:p>
            <a:pPr algn="ctr"/>
            <a:r>
              <a:rPr lang="en-US" sz="2800" dirty="0" smtClean="0"/>
              <a:t>What other people might you find at a dentist office?</a:t>
            </a:r>
            <a:endParaRPr lang="en-US" sz="2800" dirty="0"/>
          </a:p>
        </p:txBody>
      </p:sp>
      <p:pic>
        <p:nvPicPr>
          <p:cNvPr id="1026" name="Picture 2" descr="http://www.hzpadvisors.com/wp-content/uploads/2015/08/psi.dn_.jpg"/>
          <p:cNvPicPr>
            <a:picLocks noChangeAspect="1" noChangeArrowheads="1"/>
          </p:cNvPicPr>
          <p:nvPr/>
        </p:nvPicPr>
        <p:blipFill>
          <a:blip r:embed="rId2"/>
          <a:srcRect/>
          <a:stretch>
            <a:fillRect/>
          </a:stretch>
        </p:blipFill>
        <p:spPr bwMode="auto">
          <a:xfrm>
            <a:off x="5367032" y="2490168"/>
            <a:ext cx="4097918" cy="2729532"/>
          </a:xfrm>
          <a:prstGeom prst="rect">
            <a:avLst/>
          </a:prstGeom>
          <a:noFill/>
        </p:spPr>
      </p:pic>
      <p:sp>
        <p:nvSpPr>
          <p:cNvPr id="7" name="TextBox 6"/>
          <p:cNvSpPr txBox="1"/>
          <p:nvPr/>
        </p:nvSpPr>
        <p:spPr>
          <a:xfrm>
            <a:off x="990600" y="2400300"/>
            <a:ext cx="4165600" cy="3288080"/>
          </a:xfrm>
          <a:prstGeom prst="rect">
            <a:avLst/>
          </a:prstGeom>
          <a:noFill/>
        </p:spPr>
        <p:txBody>
          <a:bodyPr wrap="square" rtlCol="0">
            <a:spAutoFit/>
          </a:bodyPr>
          <a:lstStyle/>
          <a:p>
            <a:pPr marL="342900" lvl="0" indent="-342900">
              <a:spcBef>
                <a:spcPts val="1000"/>
              </a:spcBef>
              <a:buClr>
                <a:srgbClr val="5FCBEF"/>
              </a:buClr>
              <a:buSzPct val="80000"/>
              <a:buFont typeface="Wingdings 3" charset="2"/>
              <a:buChar char=""/>
            </a:pPr>
            <a:r>
              <a:rPr lang="en-US" sz="2400" dirty="0" smtClean="0">
                <a:solidFill>
                  <a:prstClr val="black">
                    <a:lumMod val="75000"/>
                    <a:lumOff val="25000"/>
                  </a:prstClr>
                </a:solidFill>
              </a:rPr>
              <a:t>Dental Hygienist</a:t>
            </a:r>
          </a:p>
          <a:p>
            <a:pPr marL="800100" lvl="1" indent="-342900">
              <a:spcBef>
                <a:spcPts val="1000"/>
              </a:spcBef>
              <a:buClr>
                <a:srgbClr val="5FCBEF"/>
              </a:buClr>
              <a:buSzPct val="80000"/>
              <a:buFont typeface="Wingdings 3" charset="2"/>
              <a:buChar char=""/>
            </a:pPr>
            <a:r>
              <a:rPr lang="en-US" dirty="0" smtClean="0">
                <a:solidFill>
                  <a:prstClr val="black">
                    <a:lumMod val="75000"/>
                    <a:lumOff val="25000"/>
                  </a:prstClr>
                </a:solidFill>
              </a:rPr>
              <a:t>Helps to clean and polish your teeth.</a:t>
            </a:r>
          </a:p>
          <a:p>
            <a:pPr marL="342900" lvl="0" indent="-342900">
              <a:spcBef>
                <a:spcPts val="1000"/>
              </a:spcBef>
              <a:buClr>
                <a:srgbClr val="5FCBEF"/>
              </a:buClr>
              <a:buSzPct val="80000"/>
              <a:buFont typeface="Wingdings 3" charset="2"/>
              <a:buChar char=""/>
            </a:pPr>
            <a:r>
              <a:rPr lang="en-US" sz="2400" dirty="0" smtClean="0">
                <a:solidFill>
                  <a:prstClr val="black">
                    <a:lumMod val="75000"/>
                    <a:lumOff val="25000"/>
                  </a:prstClr>
                </a:solidFill>
              </a:rPr>
              <a:t>Dental Assistant </a:t>
            </a:r>
          </a:p>
          <a:p>
            <a:pPr marL="800100" lvl="1" indent="-342900">
              <a:spcBef>
                <a:spcPts val="1000"/>
              </a:spcBef>
              <a:buClr>
                <a:srgbClr val="5FCBEF"/>
              </a:buClr>
              <a:buSzPct val="80000"/>
              <a:buFont typeface="Wingdings 3" charset="2"/>
              <a:buChar char=""/>
            </a:pPr>
            <a:r>
              <a:rPr lang="en-US" dirty="0" smtClean="0">
                <a:solidFill>
                  <a:prstClr val="black">
                    <a:lumMod val="75000"/>
                    <a:lumOff val="25000"/>
                  </a:prstClr>
                </a:solidFill>
              </a:rPr>
              <a:t>Helps clean up the room and instruments. </a:t>
            </a:r>
          </a:p>
          <a:p>
            <a:pPr marL="342900" lvl="0" indent="-342900">
              <a:spcBef>
                <a:spcPts val="1000"/>
              </a:spcBef>
              <a:buClr>
                <a:srgbClr val="5FCBEF"/>
              </a:buClr>
              <a:buSzPct val="80000"/>
              <a:buFont typeface="Wingdings 3" charset="2"/>
              <a:buChar char=""/>
            </a:pPr>
            <a:r>
              <a:rPr lang="en-US" sz="2800" dirty="0" smtClean="0">
                <a:solidFill>
                  <a:prstClr val="black">
                    <a:lumMod val="75000"/>
                    <a:lumOff val="25000"/>
                  </a:prstClr>
                </a:solidFill>
              </a:rPr>
              <a:t>Secretary </a:t>
            </a:r>
          </a:p>
          <a:p>
            <a:pPr marL="800100" lvl="1" indent="-342900">
              <a:spcBef>
                <a:spcPts val="1000"/>
              </a:spcBef>
              <a:buClr>
                <a:srgbClr val="5FCBEF"/>
              </a:buClr>
              <a:buSzPct val="80000"/>
              <a:buFont typeface="Wingdings 3" charset="2"/>
              <a:buChar char=""/>
            </a:pPr>
            <a:r>
              <a:rPr lang="en-US" dirty="0" smtClean="0">
                <a:solidFill>
                  <a:prstClr val="black">
                    <a:lumMod val="75000"/>
                    <a:lumOff val="25000"/>
                  </a:prstClr>
                </a:solidFill>
              </a:rPr>
              <a:t>Greets you at the front desk. </a:t>
            </a:r>
          </a:p>
        </p:txBody>
      </p:sp>
      <p:sp>
        <p:nvSpPr>
          <p:cNvPr id="6" name="Oval 5"/>
          <p:cNvSpPr/>
          <p:nvPr/>
        </p:nvSpPr>
        <p:spPr>
          <a:xfrm>
            <a:off x="11839575" y="6515100"/>
            <a:ext cx="219075" cy="238125"/>
          </a:xfrm>
          <a:prstGeom prst="ellipse">
            <a:avLst/>
          </a:prstGeom>
          <a:solidFill>
            <a:srgbClr val="C00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0" name="Picture 4" descr="http://us.a-dec.com/~/media/Adec/Page%20Hero%20Images/Products/DentalLights/6300_DentalLight.jpg"/>
          <p:cNvPicPr>
            <a:picLocks noChangeAspect="1" noChangeArrowheads="1"/>
          </p:cNvPicPr>
          <p:nvPr/>
        </p:nvPicPr>
        <p:blipFill>
          <a:blip r:embed="rId3"/>
          <a:srcRect/>
          <a:stretch>
            <a:fillRect/>
          </a:stretch>
        </p:blipFill>
        <p:spPr bwMode="auto">
          <a:xfrm>
            <a:off x="180975" y="1287462"/>
            <a:ext cx="4953000" cy="2647951"/>
          </a:xfrm>
          <a:prstGeom prst="rect">
            <a:avLst/>
          </a:prstGeom>
          <a:noFill/>
        </p:spPr>
      </p:pic>
      <p:sp>
        <p:nvSpPr>
          <p:cNvPr id="2" name="Title 1"/>
          <p:cNvSpPr>
            <a:spLocks noGrp="1"/>
          </p:cNvSpPr>
          <p:nvPr>
            <p:ph type="title"/>
          </p:nvPr>
        </p:nvSpPr>
        <p:spPr/>
        <p:txBody>
          <a:bodyPr/>
          <a:lstStyle/>
          <a:p>
            <a:pPr algn="ctr"/>
            <a:r>
              <a:rPr lang="en-US" dirty="0" smtClean="0"/>
              <a:t>What Interesting Things Do You Find At A Dentist Office?</a:t>
            </a:r>
            <a:endParaRPr lang="en-US" dirty="0"/>
          </a:p>
        </p:txBody>
      </p:sp>
      <p:pic>
        <p:nvPicPr>
          <p:cNvPr id="39938" name="Picture 2" descr="http://auxomedical.com/wp-content/uploads/2012/06/Midmark-Model-75E-e1341936918404.jpg"/>
          <p:cNvPicPr>
            <a:picLocks noChangeAspect="1" noChangeArrowheads="1"/>
          </p:cNvPicPr>
          <p:nvPr/>
        </p:nvPicPr>
        <p:blipFill>
          <a:blip r:embed="rId4"/>
          <a:srcRect/>
          <a:stretch>
            <a:fillRect/>
          </a:stretch>
        </p:blipFill>
        <p:spPr bwMode="auto">
          <a:xfrm>
            <a:off x="6400801" y="1943100"/>
            <a:ext cx="3581400" cy="3581400"/>
          </a:xfrm>
          <a:prstGeom prst="rect">
            <a:avLst/>
          </a:prstGeom>
          <a:noFill/>
        </p:spPr>
      </p:pic>
      <p:pic>
        <p:nvPicPr>
          <p:cNvPr id="39944" name="Picture 8" descr="http://i.ebayimg.com/images/i/131151292688-0-1/s-l1000.jpg"/>
          <p:cNvPicPr>
            <a:picLocks noChangeAspect="1" noChangeArrowheads="1"/>
          </p:cNvPicPr>
          <p:nvPr/>
        </p:nvPicPr>
        <p:blipFill>
          <a:blip r:embed="rId5"/>
          <a:srcRect/>
          <a:stretch>
            <a:fillRect/>
          </a:stretch>
        </p:blipFill>
        <p:spPr bwMode="auto">
          <a:xfrm rot="20854232">
            <a:off x="4854575" y="1917700"/>
            <a:ext cx="1727200" cy="1727200"/>
          </a:xfrm>
          <a:prstGeom prst="rect">
            <a:avLst/>
          </a:prstGeom>
          <a:noFill/>
        </p:spPr>
      </p:pic>
      <p:pic>
        <p:nvPicPr>
          <p:cNvPr id="39946" name="Picture 10" descr="http://g04.a.alicdn.com/kf/HTB16hirLFXXXXbwXVXXq6xXFXXXP/1PCS-Stainless-Steel-font-b-Dental-b-font-Instrument-Probe-Pick-font-b-Dental-b-font.jpg"/>
          <p:cNvPicPr>
            <a:picLocks noChangeAspect="1" noChangeArrowheads="1"/>
          </p:cNvPicPr>
          <p:nvPr/>
        </p:nvPicPr>
        <p:blipFill>
          <a:blip r:embed="rId6"/>
          <a:srcRect/>
          <a:stretch>
            <a:fillRect/>
          </a:stretch>
        </p:blipFill>
        <p:spPr bwMode="auto">
          <a:xfrm>
            <a:off x="857250" y="3708400"/>
            <a:ext cx="3438525" cy="3438525"/>
          </a:xfrm>
          <a:prstGeom prst="rect">
            <a:avLst/>
          </a:prstGeom>
          <a:noFill/>
        </p:spPr>
      </p:pic>
      <p:pic>
        <p:nvPicPr>
          <p:cNvPr id="39948" name="Picture 12" descr="http://preventech.com/wp-content/uploads/2015/03/pivot-img2p.jpg"/>
          <p:cNvPicPr>
            <a:picLocks noChangeAspect="1" noChangeArrowheads="1"/>
          </p:cNvPicPr>
          <p:nvPr/>
        </p:nvPicPr>
        <p:blipFill>
          <a:blip r:embed="rId7"/>
          <a:srcRect/>
          <a:stretch>
            <a:fillRect/>
          </a:stretch>
        </p:blipFill>
        <p:spPr bwMode="auto">
          <a:xfrm>
            <a:off x="4281488" y="3748357"/>
            <a:ext cx="1905000" cy="1838325"/>
          </a:xfrm>
          <a:prstGeom prst="rect">
            <a:avLst/>
          </a:prstGeom>
          <a:noFill/>
        </p:spPr>
      </p:pic>
      <p:sp>
        <p:nvSpPr>
          <p:cNvPr id="8" name="Oval 7"/>
          <p:cNvSpPr/>
          <p:nvPr/>
        </p:nvSpPr>
        <p:spPr>
          <a:xfrm>
            <a:off x="11839575" y="6515100"/>
            <a:ext cx="219075" cy="238125"/>
          </a:xfrm>
          <a:prstGeom prst="ellipse">
            <a:avLst/>
          </a:prstGeom>
          <a:solidFill>
            <a:schemeClr val="bg2">
              <a:lumMod val="1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9940"/>
                                        </p:tgtEl>
                                        <p:attrNameLst>
                                          <p:attrName>style.visibility</p:attrName>
                                        </p:attrNameLst>
                                      </p:cBhvr>
                                      <p:to>
                                        <p:strVal val="visible"/>
                                      </p:to>
                                    </p:set>
                                    <p:animEffect transition="in" filter="fade">
                                      <p:cBhvr>
                                        <p:cTn id="7" dur="2000"/>
                                        <p:tgtEl>
                                          <p:spTgt spid="39940"/>
                                        </p:tgtEl>
                                      </p:cBhvr>
                                    </p:animEffect>
                                    <p:anim calcmode="lin" valueType="num">
                                      <p:cBhvr>
                                        <p:cTn id="8" dur="2000" fill="hold"/>
                                        <p:tgtEl>
                                          <p:spTgt spid="39940"/>
                                        </p:tgtEl>
                                        <p:attrNameLst>
                                          <p:attrName>ppt_w</p:attrName>
                                        </p:attrNameLst>
                                      </p:cBhvr>
                                      <p:tavLst>
                                        <p:tav tm="0" fmla="#ppt_w*sin(2.5*pi*$)">
                                          <p:val>
                                            <p:fltVal val="0"/>
                                          </p:val>
                                        </p:tav>
                                        <p:tav tm="100000">
                                          <p:val>
                                            <p:fltVal val="1"/>
                                          </p:val>
                                        </p:tav>
                                      </p:tavLst>
                                    </p:anim>
                                    <p:anim calcmode="lin" valueType="num">
                                      <p:cBhvr>
                                        <p:cTn id="9" dur="2000" fill="hold"/>
                                        <p:tgtEl>
                                          <p:spTgt spid="39940"/>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9946"/>
                                        </p:tgtEl>
                                        <p:attrNameLst>
                                          <p:attrName>style.visibility</p:attrName>
                                        </p:attrNameLst>
                                      </p:cBhvr>
                                      <p:to>
                                        <p:strVal val="visible"/>
                                      </p:to>
                                    </p:set>
                                    <p:anim calcmode="lin" valueType="num">
                                      <p:cBhvr additive="base">
                                        <p:cTn id="14" dur="500" fill="hold"/>
                                        <p:tgtEl>
                                          <p:spTgt spid="39946"/>
                                        </p:tgtEl>
                                        <p:attrNameLst>
                                          <p:attrName>ppt_x</p:attrName>
                                        </p:attrNameLst>
                                      </p:cBhvr>
                                      <p:tavLst>
                                        <p:tav tm="0">
                                          <p:val>
                                            <p:strVal val="#ppt_x"/>
                                          </p:val>
                                        </p:tav>
                                        <p:tav tm="100000">
                                          <p:val>
                                            <p:strVal val="#ppt_x"/>
                                          </p:val>
                                        </p:tav>
                                      </p:tavLst>
                                    </p:anim>
                                    <p:anim calcmode="lin" valueType="num">
                                      <p:cBhvr additive="base">
                                        <p:cTn id="15" dur="500" fill="hold"/>
                                        <p:tgtEl>
                                          <p:spTgt spid="3994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39944"/>
                                        </p:tgtEl>
                                        <p:attrNameLst>
                                          <p:attrName>style.visibility</p:attrName>
                                        </p:attrNameLst>
                                      </p:cBhvr>
                                      <p:to>
                                        <p:strVal val="visible"/>
                                      </p:to>
                                    </p:set>
                                    <p:animEffect transition="in" filter="wheel(1)">
                                      <p:cBhvr>
                                        <p:cTn id="20" dur="2000"/>
                                        <p:tgtEl>
                                          <p:spTgt spid="3994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9948"/>
                                        </p:tgtEl>
                                        <p:attrNameLst>
                                          <p:attrName>style.visibility</p:attrName>
                                        </p:attrNameLst>
                                      </p:cBhvr>
                                      <p:to>
                                        <p:strVal val="visible"/>
                                      </p:to>
                                    </p:set>
                                    <p:animEffect transition="in" filter="fade">
                                      <p:cBhvr>
                                        <p:cTn id="25" dur="500"/>
                                        <p:tgtEl>
                                          <p:spTgt spid="39948"/>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39938"/>
                                        </p:tgtEl>
                                        <p:attrNameLst>
                                          <p:attrName>style.visibility</p:attrName>
                                        </p:attrNameLst>
                                      </p:cBhvr>
                                      <p:to>
                                        <p:strVal val="visible"/>
                                      </p:to>
                                    </p:set>
                                    <p:anim calcmode="lin" valueType="num">
                                      <p:cBhvr>
                                        <p:cTn id="30" dur="1000" fill="hold"/>
                                        <p:tgtEl>
                                          <p:spTgt spid="39938"/>
                                        </p:tgtEl>
                                        <p:attrNameLst>
                                          <p:attrName>ppt_w</p:attrName>
                                        </p:attrNameLst>
                                      </p:cBhvr>
                                      <p:tavLst>
                                        <p:tav tm="0">
                                          <p:val>
                                            <p:fltVal val="0"/>
                                          </p:val>
                                        </p:tav>
                                        <p:tav tm="100000">
                                          <p:val>
                                            <p:strVal val="#ppt_w"/>
                                          </p:val>
                                        </p:tav>
                                      </p:tavLst>
                                    </p:anim>
                                    <p:anim calcmode="lin" valueType="num">
                                      <p:cBhvr>
                                        <p:cTn id="31" dur="1000" fill="hold"/>
                                        <p:tgtEl>
                                          <p:spTgt spid="39938"/>
                                        </p:tgtEl>
                                        <p:attrNameLst>
                                          <p:attrName>ppt_h</p:attrName>
                                        </p:attrNameLst>
                                      </p:cBhvr>
                                      <p:tavLst>
                                        <p:tav tm="0">
                                          <p:val>
                                            <p:fltVal val="0"/>
                                          </p:val>
                                        </p:tav>
                                        <p:tav tm="100000">
                                          <p:val>
                                            <p:strVal val="#ppt_h"/>
                                          </p:val>
                                        </p:tav>
                                      </p:tavLst>
                                    </p:anim>
                                    <p:anim calcmode="lin" valueType="num">
                                      <p:cBhvr>
                                        <p:cTn id="32" dur="1000" fill="hold"/>
                                        <p:tgtEl>
                                          <p:spTgt spid="39938"/>
                                        </p:tgtEl>
                                        <p:attrNameLst>
                                          <p:attrName>style.rotation</p:attrName>
                                        </p:attrNameLst>
                                      </p:cBhvr>
                                      <p:tavLst>
                                        <p:tav tm="0">
                                          <p:val>
                                            <p:fltVal val="90"/>
                                          </p:val>
                                        </p:tav>
                                        <p:tav tm="100000">
                                          <p:val>
                                            <p:fltVal val="0"/>
                                          </p:val>
                                        </p:tav>
                                      </p:tavLst>
                                    </p:anim>
                                    <p:animEffect transition="in" filter="fade">
                                      <p:cBhvr>
                                        <p:cTn id="33" dur="1000"/>
                                        <p:tgtEl>
                                          <p:spTgt spid="39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Do Your Dental Job At Home</a:t>
            </a:r>
            <a:endParaRPr lang="en-US" dirty="0"/>
          </a:p>
        </p:txBody>
      </p:sp>
      <p:sp>
        <p:nvSpPr>
          <p:cNvPr id="3" name="Content Placeholder 2"/>
          <p:cNvSpPr>
            <a:spLocks noGrp="1"/>
          </p:cNvSpPr>
          <p:nvPr>
            <p:ph idx="1"/>
          </p:nvPr>
        </p:nvSpPr>
        <p:spPr>
          <a:xfrm>
            <a:off x="4991100" y="1449389"/>
            <a:ext cx="4533900" cy="3880773"/>
          </a:xfrm>
        </p:spPr>
        <p:txBody>
          <a:bodyPr>
            <a:normAutofit/>
          </a:bodyPr>
          <a:lstStyle/>
          <a:p>
            <a:pPr>
              <a:buNone/>
            </a:pPr>
            <a:r>
              <a:rPr lang="en-US" sz="2400" dirty="0" smtClean="0"/>
              <a:t>    Remember to brush your teeth with a toothpaste that contains</a:t>
            </a:r>
          </a:p>
          <a:p>
            <a:endParaRPr lang="en-US" sz="2400" dirty="0"/>
          </a:p>
        </p:txBody>
      </p:sp>
      <p:sp>
        <p:nvSpPr>
          <p:cNvPr id="4" name="Rectangle 3"/>
          <p:cNvSpPr/>
          <p:nvPr/>
        </p:nvSpPr>
        <p:spPr>
          <a:xfrm>
            <a:off x="5713640" y="2573635"/>
            <a:ext cx="3203121" cy="923330"/>
          </a:xfrm>
          <a:prstGeom prst="rect">
            <a:avLst/>
          </a:prstGeom>
          <a:noFill/>
        </p:spPr>
        <p:txBody>
          <a:bodyPr wrap="none" lIns="91440" tIns="45720" rIns="91440" bIns="45720">
            <a:spAutoFit/>
          </a:bodyPr>
          <a:lstStyle/>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Fluoride</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5" name="Content Placeholder 2"/>
          <p:cNvSpPr txBox="1">
            <a:spLocks/>
          </p:cNvSpPr>
          <p:nvPr/>
        </p:nvSpPr>
        <p:spPr>
          <a:xfrm>
            <a:off x="1299634" y="2342227"/>
            <a:ext cx="8596668" cy="3880773"/>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a:pPr>
            <a:endParaRPr kumimoji="0" lang="en-US" sz="16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
        <p:nvSpPr>
          <p:cNvPr id="6" name="Content Placeholder 2"/>
          <p:cNvSpPr txBox="1">
            <a:spLocks/>
          </p:cNvSpPr>
          <p:nvPr/>
        </p:nvSpPr>
        <p:spPr>
          <a:xfrm>
            <a:off x="5054600" y="3646489"/>
            <a:ext cx="4359102" cy="1839911"/>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a:pPr>
            <a:r>
              <a:rPr kumimoji="0" lang="en-US" sz="20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Fluoride</a:t>
            </a:r>
            <a:r>
              <a:rPr kumimoji="0" lang="en-US" sz="2000" b="0" i="0" u="none" strike="noStrike" kern="1200" cap="none" spc="0" normalizeH="0" noProof="0" dirty="0" smtClean="0">
                <a:ln>
                  <a:noFill/>
                </a:ln>
                <a:solidFill>
                  <a:schemeClr val="tx1">
                    <a:lumMod val="75000"/>
                    <a:lumOff val="25000"/>
                  </a:schemeClr>
                </a:solidFill>
                <a:effectLst/>
                <a:uLnTx/>
                <a:uFillTx/>
                <a:latin typeface="+mn-lt"/>
                <a:ea typeface="+mn-ea"/>
                <a:cs typeface="+mn-cs"/>
              </a:rPr>
              <a:t> acts like vitamins for your teeth to build them up and make them strong to fight against</a:t>
            </a:r>
            <a:r>
              <a:rPr lang="en-US" sz="2000" dirty="0" smtClean="0">
                <a:solidFill>
                  <a:schemeClr val="tx1">
                    <a:lumMod val="75000"/>
                    <a:lumOff val="25000"/>
                  </a:schemeClr>
                </a:solidFill>
              </a:rPr>
              <a:t> plaque and germs.</a:t>
            </a:r>
            <a:endParaRPr kumimoji="0" lang="en-US" sz="20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p:txBody>
      </p:sp>
      <p:pic>
        <p:nvPicPr>
          <p:cNvPr id="43010" name="Picture 2" descr="http://www.dp5th.com/wp-content/uploads/2012/02/fluorideman-e1448855240641.jpg"/>
          <p:cNvPicPr>
            <a:picLocks noChangeAspect="1" noChangeArrowheads="1"/>
          </p:cNvPicPr>
          <p:nvPr/>
        </p:nvPicPr>
        <p:blipFill>
          <a:blip r:embed="rId2"/>
          <a:srcRect/>
          <a:stretch>
            <a:fillRect/>
          </a:stretch>
        </p:blipFill>
        <p:spPr bwMode="auto">
          <a:xfrm>
            <a:off x="498475" y="1130300"/>
            <a:ext cx="4392772" cy="5245100"/>
          </a:xfrm>
          <a:prstGeom prst="rect">
            <a:avLst/>
          </a:prstGeom>
          <a:noFill/>
        </p:spPr>
      </p:pic>
      <p:sp>
        <p:nvSpPr>
          <p:cNvPr id="8" name="Oval 7"/>
          <p:cNvSpPr/>
          <p:nvPr/>
        </p:nvSpPr>
        <p:spPr>
          <a:xfrm>
            <a:off x="11839575" y="6515100"/>
            <a:ext cx="219075" cy="238125"/>
          </a:xfrm>
          <a:prstGeom prst="ellipse">
            <a:avLst/>
          </a:prstGeom>
          <a:solidFill>
            <a:schemeClr val="tx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4"/>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43010"/>
                                        </p:tgtEl>
                                        <p:attrNameLst>
                                          <p:attrName>r</p:attrName>
                                        </p:attrNameLst>
                                      </p:cBhvr>
                                    </p:animRot>
                                    <p:animRot by="-240000">
                                      <p:cBhvr>
                                        <p:cTn id="11" dur="200" fill="hold">
                                          <p:stCondLst>
                                            <p:cond delay="200"/>
                                          </p:stCondLst>
                                        </p:cTn>
                                        <p:tgtEl>
                                          <p:spTgt spid="43010"/>
                                        </p:tgtEl>
                                        <p:attrNameLst>
                                          <p:attrName>r</p:attrName>
                                        </p:attrNameLst>
                                      </p:cBhvr>
                                    </p:animRot>
                                    <p:animRot by="240000">
                                      <p:cBhvr>
                                        <p:cTn id="12" dur="200" fill="hold">
                                          <p:stCondLst>
                                            <p:cond delay="400"/>
                                          </p:stCondLst>
                                        </p:cTn>
                                        <p:tgtEl>
                                          <p:spTgt spid="43010"/>
                                        </p:tgtEl>
                                        <p:attrNameLst>
                                          <p:attrName>r</p:attrName>
                                        </p:attrNameLst>
                                      </p:cBhvr>
                                    </p:animRot>
                                    <p:animRot by="-240000">
                                      <p:cBhvr>
                                        <p:cTn id="13" dur="200" fill="hold">
                                          <p:stCondLst>
                                            <p:cond delay="600"/>
                                          </p:stCondLst>
                                        </p:cTn>
                                        <p:tgtEl>
                                          <p:spTgt spid="43010"/>
                                        </p:tgtEl>
                                        <p:attrNameLst>
                                          <p:attrName>r</p:attrName>
                                        </p:attrNameLst>
                                      </p:cBhvr>
                                    </p:animRot>
                                    <p:animRot by="120000">
                                      <p:cBhvr>
                                        <p:cTn id="14" dur="200" fill="hold">
                                          <p:stCondLst>
                                            <p:cond delay="800"/>
                                          </p:stCondLst>
                                        </p:cTn>
                                        <p:tgtEl>
                                          <p:spTgt spid="430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t>Do Your Dental Job At Home</a:t>
            </a:r>
            <a:endParaRPr lang="en-US" sz="4400" dirty="0"/>
          </a:p>
        </p:txBody>
      </p:sp>
      <p:sp>
        <p:nvSpPr>
          <p:cNvPr id="3" name="Content Placeholder 2"/>
          <p:cNvSpPr>
            <a:spLocks noGrp="1"/>
          </p:cNvSpPr>
          <p:nvPr>
            <p:ph idx="1"/>
          </p:nvPr>
        </p:nvSpPr>
        <p:spPr>
          <a:xfrm>
            <a:off x="677334" y="1652589"/>
            <a:ext cx="8596668" cy="3880773"/>
          </a:xfrm>
        </p:spPr>
        <p:txBody>
          <a:bodyPr>
            <a:normAutofit/>
          </a:bodyPr>
          <a:lstStyle/>
          <a:p>
            <a:r>
              <a:rPr lang="en-US" sz="2400" dirty="0" smtClean="0">
                <a:solidFill>
                  <a:srgbClr val="5FCBEF"/>
                </a:solidFill>
                <a:ea typeface="+mj-ea"/>
                <a:cs typeface="+mj-cs"/>
              </a:rPr>
              <a:t>Make sure you brush the outside, inside and the tops of your teeth!</a:t>
            </a:r>
          </a:p>
          <a:p>
            <a:endParaRPr lang="en-US" sz="2400" dirty="0" smtClean="0">
              <a:solidFill>
                <a:srgbClr val="5FCBEF"/>
              </a:solidFill>
              <a:ea typeface="+mj-ea"/>
              <a:cs typeface="+mj-cs"/>
            </a:endParaRPr>
          </a:p>
          <a:p>
            <a:r>
              <a:rPr lang="en-US" sz="2400" dirty="0" smtClean="0">
                <a:solidFill>
                  <a:srgbClr val="5FCBEF"/>
                </a:solidFill>
              </a:rPr>
              <a:t>Don’t Forget to Brush for 2 minutes!</a:t>
            </a:r>
          </a:p>
          <a:p>
            <a:pPr>
              <a:buNone/>
            </a:pPr>
            <a:endParaRPr lang="en-US" sz="2400" dirty="0" smtClean="0">
              <a:solidFill>
                <a:srgbClr val="5FCBEF"/>
              </a:solidFill>
              <a:ea typeface="+mj-ea"/>
              <a:cs typeface="+mj-cs"/>
            </a:endParaRPr>
          </a:p>
          <a:p>
            <a:r>
              <a:rPr lang="en-US" sz="2400" dirty="0" smtClean="0">
                <a:solidFill>
                  <a:srgbClr val="5FCBEF"/>
                </a:solidFill>
                <a:ea typeface="+mj-ea"/>
                <a:cs typeface="+mj-cs"/>
              </a:rPr>
              <a:t>Don’t forget to remove the bad breath germs by brushing your tongue!</a:t>
            </a:r>
            <a:endParaRPr lang="en-US" sz="2400" dirty="0"/>
          </a:p>
        </p:txBody>
      </p:sp>
      <p:pic>
        <p:nvPicPr>
          <p:cNvPr id="44034" name="Picture 2" descr="C:\Users\Kaziu\AppData\Local\Microsoft\Windows\Temporary Internet Files\Content.IE5\31D5W4TQ\472px-Additional_time.svg[1].png"/>
          <p:cNvPicPr>
            <a:picLocks noChangeAspect="1" noChangeArrowheads="1"/>
          </p:cNvPicPr>
          <p:nvPr/>
        </p:nvPicPr>
        <p:blipFill>
          <a:blip r:embed="rId2"/>
          <a:srcRect/>
          <a:stretch>
            <a:fillRect/>
          </a:stretch>
        </p:blipFill>
        <p:spPr bwMode="auto">
          <a:xfrm rot="20448046">
            <a:off x="6426201" y="2044701"/>
            <a:ext cx="1588516" cy="2019300"/>
          </a:xfrm>
          <a:prstGeom prst="rect">
            <a:avLst/>
          </a:prstGeom>
          <a:noFill/>
        </p:spPr>
      </p:pic>
      <p:pic>
        <p:nvPicPr>
          <p:cNvPr id="44038" name="Picture 6" descr="C:\Users\Kaziu\AppData\Local\Microsoft\Windows\Temporary Internet Files\Content.IE5\G8XYAPAF\rolling_stones_logo_by_tmfmediauk-d5es95a[1].png"/>
          <p:cNvPicPr>
            <a:picLocks noChangeAspect="1" noChangeArrowheads="1"/>
          </p:cNvPicPr>
          <p:nvPr/>
        </p:nvPicPr>
        <p:blipFill>
          <a:blip r:embed="rId3"/>
          <a:srcRect/>
          <a:stretch>
            <a:fillRect/>
          </a:stretch>
        </p:blipFill>
        <p:spPr bwMode="auto">
          <a:xfrm>
            <a:off x="2749550" y="4362450"/>
            <a:ext cx="2139950" cy="2139950"/>
          </a:xfrm>
          <a:prstGeom prst="rect">
            <a:avLst/>
          </a:prstGeom>
          <a:noFill/>
        </p:spPr>
      </p:pic>
      <p:sp>
        <p:nvSpPr>
          <p:cNvPr id="6" name="Oval 5"/>
          <p:cNvSpPr/>
          <p:nvPr/>
        </p:nvSpPr>
        <p:spPr>
          <a:xfrm>
            <a:off x="11839575" y="6515100"/>
            <a:ext cx="219075" cy="238125"/>
          </a:xfrm>
          <a:prstGeom prst="ellipse">
            <a:avLst/>
          </a:prstGeom>
          <a:solidFill>
            <a:schemeClr val="tx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44034"/>
                                        </p:tgtEl>
                                      </p:cBhvr>
                                    </p:animEffect>
                                    <p:animScale>
                                      <p:cBhvr>
                                        <p:cTn id="7" dur="250" autoRev="1" fill="hold"/>
                                        <p:tgtEl>
                                          <p:spTgt spid="44034"/>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44038"/>
                                        </p:tgtEl>
                                      </p:cBhvr>
                                    </p:animEffect>
                                    <p:animScale>
                                      <p:cBhvr>
                                        <p:cTn id="12" dur="250" autoRev="1" fill="hold"/>
                                        <p:tgtEl>
                                          <p:spTgt spid="4403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550334" y="433389"/>
            <a:ext cx="8071303" cy="5649912"/>
          </a:xfrm>
        </p:spPr>
      </p:pic>
      <p:sp>
        <p:nvSpPr>
          <p:cNvPr id="5" name="TextBox 4"/>
          <p:cNvSpPr txBox="1"/>
          <p:nvPr/>
        </p:nvSpPr>
        <p:spPr>
          <a:xfrm>
            <a:off x="3416300" y="5827712"/>
            <a:ext cx="2641600" cy="431800"/>
          </a:xfrm>
          <a:prstGeom prst="rect">
            <a:avLst/>
          </a:prstGeom>
          <a:solidFill>
            <a:schemeClr val="bg1"/>
          </a:solidFill>
        </p:spPr>
        <p:txBody>
          <a:bodyPr wrap="square" rtlCol="0">
            <a:spAutoFit/>
          </a:bodyPr>
          <a:lstStyle/>
          <a:p>
            <a:endParaRPr lang="en-US" dirty="0"/>
          </a:p>
        </p:txBody>
      </p:sp>
      <p:sp>
        <p:nvSpPr>
          <p:cNvPr id="6" name="Oval 5"/>
          <p:cNvSpPr/>
          <p:nvPr/>
        </p:nvSpPr>
        <p:spPr>
          <a:xfrm>
            <a:off x="11839575" y="6515100"/>
            <a:ext cx="219075" cy="238125"/>
          </a:xfrm>
          <a:prstGeom prst="ellipse">
            <a:avLst/>
          </a:prstGeom>
          <a:solidFill>
            <a:schemeClr val="tx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4588269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8834" y="410268"/>
            <a:ext cx="8596668" cy="1485900"/>
          </a:xfrm>
        </p:spPr>
        <p:txBody>
          <a:bodyPr>
            <a:normAutofit/>
          </a:bodyPr>
          <a:lstStyle/>
          <a:p>
            <a:pPr algn="ctr"/>
            <a:r>
              <a:rPr lang="en-US" sz="4800" dirty="0" smtClean="0"/>
              <a:t>Tiny Teeth Do BIG Jobs</a:t>
            </a:r>
            <a:endParaRPr lang="en-US" sz="4800" dirty="0"/>
          </a:p>
        </p:txBody>
      </p:sp>
      <p:sp>
        <p:nvSpPr>
          <p:cNvPr id="3" name="Content Placeholder 2"/>
          <p:cNvSpPr>
            <a:spLocks noGrp="1"/>
          </p:cNvSpPr>
          <p:nvPr>
            <p:ph idx="1"/>
          </p:nvPr>
        </p:nvSpPr>
        <p:spPr>
          <a:xfrm>
            <a:off x="689591" y="1752601"/>
            <a:ext cx="10156209" cy="3225799"/>
          </a:xfrm>
        </p:spPr>
        <p:txBody>
          <a:bodyPr/>
          <a:lstStyle/>
          <a:p>
            <a:r>
              <a:rPr lang="en-US" sz="3200" dirty="0" smtClean="0"/>
              <a:t>Why do we have teeth?</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p:txBody>
      </p:sp>
      <p:sp>
        <p:nvSpPr>
          <p:cNvPr id="4" name="Rectangle 3"/>
          <p:cNvSpPr/>
          <p:nvPr/>
        </p:nvSpPr>
        <p:spPr>
          <a:xfrm>
            <a:off x="1102592" y="2496934"/>
            <a:ext cx="1910771" cy="923330"/>
          </a:xfrm>
          <a:prstGeom prst="rect">
            <a:avLst/>
          </a:prstGeom>
          <a:noFill/>
        </p:spPr>
        <p:txBody>
          <a:bodyPr wrap="squar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Talk,</a:t>
            </a:r>
          </a:p>
        </p:txBody>
      </p:sp>
      <p:sp>
        <p:nvSpPr>
          <p:cNvPr id="5" name="Rectangle 4"/>
          <p:cNvSpPr/>
          <p:nvPr/>
        </p:nvSpPr>
        <p:spPr>
          <a:xfrm>
            <a:off x="2906672" y="2496934"/>
            <a:ext cx="2196435" cy="923330"/>
          </a:xfrm>
          <a:prstGeom prst="rect">
            <a:avLst/>
          </a:prstGeom>
          <a:noFill/>
        </p:spPr>
        <p:txBody>
          <a:bodyPr wrap="non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Smile,</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6" name="Rectangle 5"/>
          <p:cNvSpPr/>
          <p:nvPr/>
        </p:nvSpPr>
        <p:spPr>
          <a:xfrm>
            <a:off x="4987926" y="2496934"/>
            <a:ext cx="1476686" cy="923330"/>
          </a:xfrm>
          <a:prstGeom prst="rect">
            <a:avLst/>
          </a:prstGeom>
          <a:noFill/>
        </p:spPr>
        <p:txBody>
          <a:bodyPr wrap="non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Eat,</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7" name="Rectangle 6"/>
          <p:cNvSpPr/>
          <p:nvPr/>
        </p:nvSpPr>
        <p:spPr>
          <a:xfrm>
            <a:off x="5688194" y="2496934"/>
            <a:ext cx="3079689" cy="923330"/>
          </a:xfrm>
          <a:prstGeom prst="rect">
            <a:avLst/>
          </a:prstGeom>
          <a:noFill/>
        </p:spPr>
        <p:txBody>
          <a:bodyPr wrap="non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   Sing, &amp;</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8" name="Rectangle 7"/>
          <p:cNvSpPr/>
          <p:nvPr/>
        </p:nvSpPr>
        <p:spPr>
          <a:xfrm>
            <a:off x="7493730" y="2496934"/>
            <a:ext cx="3209533" cy="923330"/>
          </a:xfrm>
          <a:prstGeom prst="rect">
            <a:avLst/>
          </a:prstGeom>
          <a:noFill/>
        </p:spPr>
        <p:txBody>
          <a:bodyPr wrap="non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      Chew</a:t>
            </a:r>
            <a:endParaRPr lang="en-US" sz="5400" b="1" cap="none" spc="0" dirty="0">
              <a:ln w="22225">
                <a:solidFill>
                  <a:schemeClr val="accent2"/>
                </a:solidFill>
                <a:prstDash val="solid"/>
              </a:ln>
              <a:solidFill>
                <a:schemeClr val="accent2">
                  <a:lumMod val="40000"/>
                  <a:lumOff val="60000"/>
                </a:schemeClr>
              </a:solidFill>
              <a:effectLst/>
            </a:endParaRPr>
          </a:p>
        </p:txBody>
      </p:sp>
      <p:pic>
        <p:nvPicPr>
          <p:cNvPr id="9" name="Picture 8"/>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953252" y="3073401"/>
            <a:ext cx="2931427" cy="4351132"/>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197253" y="3365500"/>
            <a:ext cx="2661338" cy="3410949"/>
          </a:xfrm>
          <a:prstGeom prst="rect">
            <a:avLst/>
          </a:prstGeom>
        </p:spPr>
      </p:pic>
      <p:sp>
        <p:nvSpPr>
          <p:cNvPr id="11" name="Oval 10"/>
          <p:cNvSpPr/>
          <p:nvPr/>
        </p:nvSpPr>
        <p:spPr>
          <a:xfrm>
            <a:off x="11839575" y="6515100"/>
            <a:ext cx="219075" cy="23812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058274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Do You Know How Many Teeth You Have?</a:t>
            </a:r>
            <a:endParaRPr lang="en-US" dirty="0"/>
          </a:p>
        </p:txBody>
      </p:sp>
      <p:pic>
        <p:nvPicPr>
          <p:cNvPr id="6" name="Content Placeholder 5"/>
          <p:cNvPicPr>
            <a:picLocks noGrp="1" noChangeAspect="1"/>
          </p:cNvPicPr>
          <p:nvPr>
            <p:ph idx="1"/>
          </p:nvPr>
        </p:nvPicPr>
        <p:blipFill>
          <a:blip r:embed="rId3"/>
          <a:stretch>
            <a:fillRect/>
          </a:stretch>
        </p:blipFill>
        <p:spPr>
          <a:xfrm>
            <a:off x="865169" y="1714500"/>
            <a:ext cx="3019460" cy="4673600"/>
          </a:xfrm>
          <a:prstGeom prst="rect">
            <a:avLst/>
          </a:prstGeom>
        </p:spPr>
      </p:pic>
      <p:pic>
        <p:nvPicPr>
          <p:cNvPr id="7" name="Picture 6"/>
          <p:cNvPicPr>
            <a:picLocks noChangeAspect="1"/>
          </p:cNvPicPr>
          <p:nvPr/>
        </p:nvPicPr>
        <p:blipFill>
          <a:blip r:embed="rId4"/>
          <a:stretch>
            <a:fillRect/>
          </a:stretch>
        </p:blipFill>
        <p:spPr>
          <a:xfrm>
            <a:off x="5562599" y="1667606"/>
            <a:ext cx="3352801" cy="5190394"/>
          </a:xfrm>
          <a:prstGeom prst="rect">
            <a:avLst/>
          </a:prstGeom>
        </p:spPr>
      </p:pic>
      <p:sp>
        <p:nvSpPr>
          <p:cNvPr id="8" name="Rectangle 7"/>
          <p:cNvSpPr/>
          <p:nvPr/>
        </p:nvSpPr>
        <p:spPr>
          <a:xfrm>
            <a:off x="1775406" y="3339473"/>
            <a:ext cx="995786" cy="923330"/>
          </a:xfrm>
          <a:prstGeom prst="rect">
            <a:avLst/>
          </a:prstGeom>
          <a:noFill/>
        </p:spPr>
        <p:txBody>
          <a:bodyPr wrap="none" lIns="91440" tIns="45720" rIns="91440" bIns="45720">
            <a:spAutoFit/>
          </a:bodyPr>
          <a:lstStyle/>
          <a:p>
            <a:pPr algn="ctr"/>
            <a:r>
              <a:rPr lang="en-US" sz="5400" b="1" dirty="0" smtClean="0">
                <a:ln w="22225">
                  <a:solidFill>
                    <a:schemeClr val="accent2"/>
                  </a:solidFill>
                  <a:prstDash val="solid"/>
                </a:ln>
                <a:solidFill>
                  <a:schemeClr val="accent2">
                    <a:lumMod val="40000"/>
                    <a:lumOff val="60000"/>
                  </a:schemeClr>
                </a:solidFill>
              </a:rPr>
              <a:t>20</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9" name="Rectangle 8"/>
          <p:cNvSpPr/>
          <p:nvPr/>
        </p:nvSpPr>
        <p:spPr>
          <a:xfrm>
            <a:off x="6762271" y="3589635"/>
            <a:ext cx="995786" cy="923330"/>
          </a:xfrm>
          <a:prstGeom prst="rect">
            <a:avLst/>
          </a:prstGeom>
          <a:noFill/>
        </p:spPr>
        <p:txBody>
          <a:bodyPr wrap="non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32</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10" name="Rectangle 9"/>
          <p:cNvSpPr/>
          <p:nvPr/>
        </p:nvSpPr>
        <p:spPr>
          <a:xfrm>
            <a:off x="975990" y="1360557"/>
            <a:ext cx="2908639" cy="707886"/>
          </a:xfrm>
          <a:prstGeom prst="rect">
            <a:avLst/>
          </a:prstGeom>
          <a:noFill/>
        </p:spPr>
        <p:txBody>
          <a:bodyPr wrap="square" lIns="91440" tIns="45720" rIns="91440" bIns="45720">
            <a:spAutoFit/>
          </a:bodyPr>
          <a:lstStyle/>
          <a:p>
            <a:pPr algn="ctr"/>
            <a:r>
              <a:rPr lang="en-US" sz="4000" b="1" cap="none" spc="0" dirty="0" smtClean="0">
                <a:ln w="22225">
                  <a:solidFill>
                    <a:schemeClr val="accent2"/>
                  </a:solidFill>
                  <a:prstDash val="solid"/>
                </a:ln>
                <a:solidFill>
                  <a:schemeClr val="accent2">
                    <a:lumMod val="40000"/>
                    <a:lumOff val="60000"/>
                  </a:schemeClr>
                </a:solidFill>
                <a:effectLst/>
              </a:rPr>
              <a:t>Baby Teeth</a:t>
            </a:r>
            <a:endParaRPr lang="en-US" sz="4000" b="1" cap="none" spc="0" dirty="0">
              <a:ln w="22225">
                <a:solidFill>
                  <a:schemeClr val="accent2"/>
                </a:solidFill>
                <a:prstDash val="solid"/>
              </a:ln>
              <a:solidFill>
                <a:schemeClr val="accent2">
                  <a:lumMod val="40000"/>
                  <a:lumOff val="60000"/>
                </a:schemeClr>
              </a:solidFill>
              <a:effectLst/>
            </a:endParaRPr>
          </a:p>
        </p:txBody>
      </p:sp>
      <p:sp>
        <p:nvSpPr>
          <p:cNvPr id="11" name="Rectangle 10"/>
          <p:cNvSpPr/>
          <p:nvPr/>
        </p:nvSpPr>
        <p:spPr>
          <a:xfrm>
            <a:off x="5949973" y="1270000"/>
            <a:ext cx="2965427" cy="707886"/>
          </a:xfrm>
          <a:prstGeom prst="rect">
            <a:avLst/>
          </a:prstGeom>
          <a:noFill/>
        </p:spPr>
        <p:txBody>
          <a:bodyPr wrap="none" lIns="91440" tIns="45720" rIns="91440" bIns="45720">
            <a:spAutoFit/>
          </a:bodyPr>
          <a:lstStyle/>
          <a:p>
            <a:pPr algn="ctr"/>
            <a:r>
              <a:rPr lang="en-US" sz="4000" b="1" cap="none" spc="0" dirty="0" smtClean="0">
                <a:ln w="22225">
                  <a:solidFill>
                    <a:schemeClr val="accent2"/>
                  </a:solidFill>
                  <a:prstDash val="solid"/>
                </a:ln>
                <a:solidFill>
                  <a:schemeClr val="accent2">
                    <a:lumMod val="40000"/>
                    <a:lumOff val="60000"/>
                  </a:schemeClr>
                </a:solidFill>
                <a:effectLst/>
              </a:rPr>
              <a:t>Adult Teeth</a:t>
            </a:r>
            <a:endParaRPr lang="en-US" sz="4000" b="1" cap="none" spc="0" dirty="0">
              <a:ln w="22225">
                <a:solidFill>
                  <a:schemeClr val="accent2"/>
                </a:solidFill>
                <a:prstDash val="solid"/>
              </a:ln>
              <a:solidFill>
                <a:schemeClr val="accent2">
                  <a:lumMod val="40000"/>
                  <a:lumOff val="60000"/>
                </a:schemeClr>
              </a:solidFill>
              <a:effectLst/>
            </a:endParaRPr>
          </a:p>
        </p:txBody>
      </p:sp>
      <p:sp>
        <p:nvSpPr>
          <p:cNvPr id="12" name="Oval 11"/>
          <p:cNvSpPr/>
          <p:nvPr/>
        </p:nvSpPr>
        <p:spPr>
          <a:xfrm>
            <a:off x="11839575" y="6515100"/>
            <a:ext cx="219075" cy="23812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744404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heel(1)">
                                      <p:cBhvr>
                                        <p:cTn id="14" dur="2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1000" fill="hold"/>
                                        <p:tgtEl>
                                          <p:spTgt spid="8"/>
                                        </p:tgtEl>
                                        <p:attrNameLst>
                                          <p:attrName>ppt_w</p:attrName>
                                        </p:attrNameLst>
                                      </p:cBhvr>
                                      <p:tavLst>
                                        <p:tav tm="0">
                                          <p:val>
                                            <p:fltVal val="0"/>
                                          </p:val>
                                        </p:tav>
                                        <p:tav tm="100000">
                                          <p:val>
                                            <p:strVal val="#ppt_w"/>
                                          </p:val>
                                        </p:tav>
                                      </p:tavLst>
                                    </p:anim>
                                    <p:anim calcmode="lin" valueType="num">
                                      <p:cBhvr>
                                        <p:cTn id="27" dur="1000" fill="hold"/>
                                        <p:tgtEl>
                                          <p:spTgt spid="8"/>
                                        </p:tgtEl>
                                        <p:attrNameLst>
                                          <p:attrName>ppt_h</p:attrName>
                                        </p:attrNameLst>
                                      </p:cBhvr>
                                      <p:tavLst>
                                        <p:tav tm="0">
                                          <p:val>
                                            <p:fltVal val="0"/>
                                          </p:val>
                                        </p:tav>
                                        <p:tav tm="100000">
                                          <p:val>
                                            <p:strVal val="#ppt_h"/>
                                          </p:val>
                                        </p:tav>
                                      </p:tavLst>
                                    </p:anim>
                                    <p:anim calcmode="lin" valueType="num">
                                      <p:cBhvr>
                                        <p:cTn id="28" dur="1000" fill="hold"/>
                                        <p:tgtEl>
                                          <p:spTgt spid="8"/>
                                        </p:tgtEl>
                                        <p:attrNameLst>
                                          <p:attrName>style.rotation</p:attrName>
                                        </p:attrNameLst>
                                      </p:cBhvr>
                                      <p:tavLst>
                                        <p:tav tm="0">
                                          <p:val>
                                            <p:fltVal val="90"/>
                                          </p:val>
                                        </p:tav>
                                        <p:tav tm="100000">
                                          <p:val>
                                            <p:fltVal val="0"/>
                                          </p:val>
                                        </p:tav>
                                      </p:tavLst>
                                    </p:anim>
                                    <p:animEffect transition="in" filter="fade">
                                      <p:cBhvr>
                                        <p:cTn id="29" dur="1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1000" fill="hold"/>
                                        <p:tgtEl>
                                          <p:spTgt spid="9"/>
                                        </p:tgtEl>
                                        <p:attrNameLst>
                                          <p:attrName>ppt_w</p:attrName>
                                        </p:attrNameLst>
                                      </p:cBhvr>
                                      <p:tavLst>
                                        <p:tav tm="0">
                                          <p:val>
                                            <p:fltVal val="0"/>
                                          </p:val>
                                        </p:tav>
                                        <p:tav tm="100000">
                                          <p:val>
                                            <p:strVal val="#ppt_w"/>
                                          </p:val>
                                        </p:tav>
                                      </p:tavLst>
                                    </p:anim>
                                    <p:anim calcmode="lin" valueType="num">
                                      <p:cBhvr>
                                        <p:cTn id="35" dur="1000" fill="hold"/>
                                        <p:tgtEl>
                                          <p:spTgt spid="9"/>
                                        </p:tgtEl>
                                        <p:attrNameLst>
                                          <p:attrName>ppt_h</p:attrName>
                                        </p:attrNameLst>
                                      </p:cBhvr>
                                      <p:tavLst>
                                        <p:tav tm="0">
                                          <p:val>
                                            <p:fltVal val="0"/>
                                          </p:val>
                                        </p:tav>
                                        <p:tav tm="100000">
                                          <p:val>
                                            <p:strVal val="#ppt_h"/>
                                          </p:val>
                                        </p:tav>
                                      </p:tavLst>
                                    </p:anim>
                                    <p:anim calcmode="lin" valueType="num">
                                      <p:cBhvr>
                                        <p:cTn id="36" dur="1000" fill="hold"/>
                                        <p:tgtEl>
                                          <p:spTgt spid="9"/>
                                        </p:tgtEl>
                                        <p:attrNameLst>
                                          <p:attrName>style.rotation</p:attrName>
                                        </p:attrNameLst>
                                      </p:cBhvr>
                                      <p:tavLst>
                                        <p:tav tm="0">
                                          <p:val>
                                            <p:fltVal val="90"/>
                                          </p:val>
                                        </p:tav>
                                        <p:tav tm="100000">
                                          <p:val>
                                            <p:fltVal val="0"/>
                                          </p:val>
                                        </p:tav>
                                      </p:tavLst>
                                    </p:anim>
                                    <p:animEffect transition="in" filter="fade">
                                      <p:cBhvr>
                                        <p:cTn id="3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025774" y="3504538"/>
            <a:ext cx="3565525" cy="1939646"/>
          </a:xfrm>
          <a:prstGeom prst="rect">
            <a:avLst/>
          </a:prstGeom>
        </p:spPr>
      </p:pic>
      <p:sp>
        <p:nvSpPr>
          <p:cNvPr id="3" name="Content Placeholder 2"/>
          <p:cNvSpPr>
            <a:spLocks noGrp="1"/>
          </p:cNvSpPr>
          <p:nvPr>
            <p:ph idx="1"/>
          </p:nvPr>
        </p:nvSpPr>
        <p:spPr>
          <a:xfrm>
            <a:off x="677334" y="1484080"/>
            <a:ext cx="8596668" cy="3880773"/>
          </a:xfrm>
        </p:spPr>
        <p:txBody>
          <a:bodyPr>
            <a:noAutofit/>
          </a:bodyPr>
          <a:lstStyle/>
          <a:p>
            <a:r>
              <a:rPr lang="en-US" sz="2800" dirty="0" smtClean="0"/>
              <a:t>What can you do to keep your teeth clean and healthy?</a:t>
            </a:r>
          </a:p>
          <a:p>
            <a:pPr marL="0" indent="0">
              <a:buNone/>
            </a:pPr>
            <a:endParaRPr lang="en-US" sz="2800" dirty="0" smtClean="0"/>
          </a:p>
          <a:p>
            <a:pPr marL="0" indent="0">
              <a:buNone/>
            </a:pPr>
            <a:endParaRPr lang="en-US" sz="2800" dirty="0"/>
          </a:p>
          <a:p>
            <a:r>
              <a:rPr lang="en-US" sz="2800" dirty="0" smtClean="0"/>
              <a:t>How many of you brush your teeth?</a:t>
            </a:r>
          </a:p>
          <a:p>
            <a:pPr marL="0" indent="0">
              <a:buNone/>
            </a:pPr>
            <a:endParaRPr lang="en-US" sz="2800" dirty="0" smtClean="0"/>
          </a:p>
          <a:p>
            <a:pPr marL="0" indent="0">
              <a:buNone/>
            </a:pPr>
            <a:endParaRPr lang="en-US" sz="2800" dirty="0" smtClean="0"/>
          </a:p>
          <a:p>
            <a:r>
              <a:rPr lang="en-US" sz="2800" dirty="0" smtClean="0"/>
              <a:t>How many times a day should we brush our teeth?</a:t>
            </a:r>
          </a:p>
        </p:txBody>
      </p:sp>
      <p:sp>
        <p:nvSpPr>
          <p:cNvPr id="2" name="Title 1"/>
          <p:cNvSpPr>
            <a:spLocks noGrp="1"/>
          </p:cNvSpPr>
          <p:nvPr>
            <p:ph type="title"/>
          </p:nvPr>
        </p:nvSpPr>
        <p:spPr/>
        <p:txBody>
          <a:bodyPr>
            <a:normAutofit/>
          </a:bodyPr>
          <a:lstStyle/>
          <a:p>
            <a:pPr algn="ctr"/>
            <a:r>
              <a:rPr lang="en-US" sz="4000" dirty="0" smtClean="0"/>
              <a:t>Keeping Teeth Bright And Healthy </a:t>
            </a:r>
            <a:endParaRPr lang="en-US" sz="4000" dirty="0"/>
          </a:p>
        </p:txBody>
      </p:sp>
      <p:sp>
        <p:nvSpPr>
          <p:cNvPr id="6" name="Rectangle 5"/>
          <p:cNvSpPr/>
          <p:nvPr/>
        </p:nvSpPr>
        <p:spPr>
          <a:xfrm>
            <a:off x="259580" y="2462212"/>
            <a:ext cx="10961655" cy="923330"/>
          </a:xfrm>
          <a:prstGeom prst="rect">
            <a:avLst/>
          </a:prstGeom>
          <a:noFill/>
        </p:spPr>
        <p:txBody>
          <a:bodyPr wrap="non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Brush, Floss, Rinse &amp; Eat Healthy</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7" name="Rectangle 6"/>
          <p:cNvSpPr/>
          <p:nvPr/>
        </p:nvSpPr>
        <p:spPr>
          <a:xfrm>
            <a:off x="2844331" y="5682177"/>
            <a:ext cx="4496745" cy="923330"/>
          </a:xfrm>
          <a:prstGeom prst="rect">
            <a:avLst/>
          </a:prstGeom>
          <a:noFill/>
        </p:spPr>
        <p:txBody>
          <a:bodyPr wrap="non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2 times a day</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8" name="Oval 7"/>
          <p:cNvSpPr/>
          <p:nvPr/>
        </p:nvSpPr>
        <p:spPr>
          <a:xfrm>
            <a:off x="11839575" y="6515100"/>
            <a:ext cx="219075" cy="23812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048849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anim calcmode="lin" valueType="num">
                                      <p:cBhvr>
                                        <p:cTn id="13" dur="2000" fill="hold"/>
                                        <p:tgtEl>
                                          <p:spTgt spid="10"/>
                                        </p:tgtEl>
                                        <p:attrNameLst>
                                          <p:attrName>ppt_w</p:attrName>
                                        </p:attrNameLst>
                                      </p:cBhvr>
                                      <p:tavLst>
                                        <p:tav tm="0" fmla="#ppt_w*sin(2.5*pi*$)">
                                          <p:val>
                                            <p:fltVal val="0"/>
                                          </p:val>
                                        </p:tav>
                                        <p:tav tm="100000">
                                          <p:val>
                                            <p:fltVal val="1"/>
                                          </p:val>
                                        </p:tav>
                                      </p:tavLst>
                                    </p:anim>
                                    <p:anim calcmode="lin" valueType="num">
                                      <p:cBhvr>
                                        <p:cTn id="14"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731071" y="1930400"/>
            <a:ext cx="4152329" cy="3114247"/>
          </a:xfrm>
          <a:prstGeom prst="rect">
            <a:avLst/>
          </a:prstGeom>
        </p:spPr>
      </p:pic>
      <p:sp>
        <p:nvSpPr>
          <p:cNvPr id="3" name="Content Placeholder 2"/>
          <p:cNvSpPr>
            <a:spLocks noGrp="1"/>
          </p:cNvSpPr>
          <p:nvPr>
            <p:ph idx="1"/>
          </p:nvPr>
        </p:nvSpPr>
        <p:spPr>
          <a:xfrm>
            <a:off x="677334" y="1320801"/>
            <a:ext cx="8596668" cy="5283200"/>
          </a:xfrm>
        </p:spPr>
        <p:txBody>
          <a:bodyPr>
            <a:normAutofit/>
          </a:bodyPr>
          <a:lstStyle/>
          <a:p>
            <a:r>
              <a:rPr lang="en-US" sz="2400" dirty="0" smtClean="0"/>
              <a:t>Why do we use toothpaste to clean our teeth?</a:t>
            </a:r>
          </a:p>
          <a:p>
            <a:endParaRPr lang="en-US" sz="2400" dirty="0" smtClean="0"/>
          </a:p>
          <a:p>
            <a:r>
              <a:rPr lang="en-US" sz="2400" dirty="0" smtClean="0"/>
              <a:t>How much toothpaste do we need on our toothbrush?</a:t>
            </a:r>
          </a:p>
          <a:p>
            <a:pPr lvl="1"/>
            <a:endParaRPr lang="en-US" sz="2200" dirty="0" smtClean="0"/>
          </a:p>
          <a:p>
            <a:pPr lvl="1"/>
            <a:endParaRPr lang="en-US" sz="2200" dirty="0" smtClean="0"/>
          </a:p>
          <a:p>
            <a:pPr lvl="1"/>
            <a:endParaRPr lang="en-US" sz="2200" dirty="0" smtClean="0"/>
          </a:p>
          <a:p>
            <a:pPr lvl="1"/>
            <a:endParaRPr lang="en-US" sz="2200" dirty="0"/>
          </a:p>
          <a:p>
            <a:pPr lvl="1"/>
            <a:endParaRPr lang="en-US" sz="2200" dirty="0"/>
          </a:p>
          <a:p>
            <a:r>
              <a:rPr lang="en-US" sz="2400" dirty="0" smtClean="0"/>
              <a:t>ALWAYS REMEMBER: toothpaste is for cleaning your teeth, not your stomach. Make sure you always spit out your toothpaste when your done!</a:t>
            </a:r>
          </a:p>
        </p:txBody>
      </p:sp>
      <p:sp>
        <p:nvSpPr>
          <p:cNvPr id="2" name="Title 1"/>
          <p:cNvSpPr>
            <a:spLocks noGrp="1"/>
          </p:cNvSpPr>
          <p:nvPr>
            <p:ph type="title"/>
          </p:nvPr>
        </p:nvSpPr>
        <p:spPr/>
        <p:txBody>
          <a:bodyPr/>
          <a:lstStyle/>
          <a:p>
            <a:pPr algn="ctr"/>
            <a:r>
              <a:rPr lang="en-US" dirty="0"/>
              <a:t>Keeping Teeth Bright And Healthy </a:t>
            </a:r>
          </a:p>
        </p:txBody>
      </p:sp>
      <p:sp>
        <p:nvSpPr>
          <p:cNvPr id="5" name="TextBox 4"/>
          <p:cNvSpPr txBox="1"/>
          <p:nvPr/>
        </p:nvSpPr>
        <p:spPr>
          <a:xfrm>
            <a:off x="6019800" y="4243515"/>
            <a:ext cx="863600" cy="801132"/>
          </a:xfrm>
          <a:prstGeom prst="rect">
            <a:avLst/>
          </a:prstGeom>
          <a:solidFill>
            <a:schemeClr val="bg1"/>
          </a:solidFill>
        </p:spPr>
        <p:txBody>
          <a:bodyPr wrap="square" rtlCol="0">
            <a:spAutoFit/>
          </a:bodyPr>
          <a:lstStyle/>
          <a:p>
            <a:endParaRPr lang="en-US" dirty="0"/>
          </a:p>
        </p:txBody>
      </p:sp>
      <p:sp>
        <p:nvSpPr>
          <p:cNvPr id="6" name="TextBox 5"/>
          <p:cNvSpPr txBox="1"/>
          <p:nvPr/>
        </p:nvSpPr>
        <p:spPr>
          <a:xfrm>
            <a:off x="938482" y="1827708"/>
            <a:ext cx="8335520" cy="430887"/>
          </a:xfrm>
          <a:prstGeom prst="rect">
            <a:avLst/>
          </a:prstGeom>
          <a:noFill/>
        </p:spPr>
        <p:txBody>
          <a:bodyPr wrap="square" rtlCol="0">
            <a:spAutoFit/>
          </a:bodyPr>
          <a:lstStyle/>
          <a:p>
            <a:pPr lvl="1"/>
            <a:r>
              <a:rPr lang="en-US" sz="2200" dirty="0">
                <a:solidFill>
                  <a:schemeClr val="accent1">
                    <a:lumMod val="75000"/>
                  </a:schemeClr>
                </a:solidFill>
              </a:rPr>
              <a:t>It is better than water only, and removes food and germs</a:t>
            </a:r>
          </a:p>
        </p:txBody>
      </p:sp>
      <p:sp>
        <p:nvSpPr>
          <p:cNvPr id="7" name="Oval 6"/>
          <p:cNvSpPr/>
          <p:nvPr/>
        </p:nvSpPr>
        <p:spPr>
          <a:xfrm>
            <a:off x="11839575" y="6515100"/>
            <a:ext cx="219075" cy="23812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471609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504" y="430212"/>
            <a:ext cx="9151542" cy="3314700"/>
          </a:xfrm>
        </p:spPr>
        <p:txBody>
          <a:bodyPr>
            <a:normAutofit/>
          </a:bodyPr>
          <a:lstStyle/>
          <a:p>
            <a:r>
              <a:rPr lang="en-US" dirty="0" smtClean="0">
                <a:latin typeface="Frutiger-Roman"/>
              </a:rPr>
              <a:t>When we brush our teeth, we are brushing away </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141432" y="1968242"/>
            <a:ext cx="4978744" cy="3734058"/>
          </a:xfrm>
          <a:prstGeom prst="rect">
            <a:avLst/>
          </a:prstGeom>
        </p:spPr>
      </p:pic>
      <p:sp>
        <p:nvSpPr>
          <p:cNvPr id="8" name="Rectangle 7"/>
          <p:cNvSpPr/>
          <p:nvPr/>
        </p:nvSpPr>
        <p:spPr>
          <a:xfrm>
            <a:off x="1379380" y="808632"/>
            <a:ext cx="2626040"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p</a:t>
            </a:r>
            <a:r>
              <a:rPr lang="en-US" sz="5400" b="1" dirty="0" smtClean="0">
                <a:ln w="22225">
                  <a:solidFill>
                    <a:schemeClr val="accent2"/>
                  </a:solidFill>
                  <a:prstDash val="solid"/>
                </a:ln>
                <a:solidFill>
                  <a:schemeClr val="accent2">
                    <a:lumMod val="40000"/>
                    <a:lumOff val="60000"/>
                  </a:schemeClr>
                </a:solidFill>
              </a:rPr>
              <a:t>laque.</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10" name="Content Placeholder 9"/>
          <p:cNvSpPr>
            <a:spLocks noGrp="1"/>
          </p:cNvSpPr>
          <p:nvPr>
            <p:ph idx="1"/>
          </p:nvPr>
        </p:nvSpPr>
        <p:spPr>
          <a:xfrm>
            <a:off x="647085" y="2361942"/>
            <a:ext cx="3043766" cy="3880773"/>
          </a:xfrm>
        </p:spPr>
        <p:txBody>
          <a:bodyPr/>
          <a:lstStyle/>
          <a:p>
            <a:pPr marL="0" lvl="0" indent="0">
              <a:spcBef>
                <a:spcPts val="0"/>
              </a:spcBef>
              <a:buClrTx/>
              <a:buSzTx/>
              <a:buNone/>
            </a:pPr>
            <a:r>
              <a:rPr lang="en-US" sz="3200" dirty="0">
                <a:solidFill>
                  <a:prstClr val="black"/>
                </a:solidFill>
              </a:rPr>
              <a:t>Plaque is a </a:t>
            </a:r>
            <a:r>
              <a:rPr lang="en-US" sz="3200" dirty="0" smtClean="0">
                <a:solidFill>
                  <a:prstClr val="black"/>
                </a:solidFill>
              </a:rPr>
              <a:t>sticky layer of germs that </a:t>
            </a:r>
            <a:r>
              <a:rPr lang="en-US" sz="3200" dirty="0">
                <a:solidFill>
                  <a:prstClr val="black"/>
                </a:solidFill>
              </a:rPr>
              <a:t>forms on your teeth all the time.</a:t>
            </a:r>
          </a:p>
          <a:p>
            <a:pPr marL="0" indent="0">
              <a:buNone/>
            </a:pPr>
            <a:endParaRPr lang="en-US" dirty="0"/>
          </a:p>
        </p:txBody>
      </p:sp>
      <p:sp>
        <p:nvSpPr>
          <p:cNvPr id="6" name="Oval 5"/>
          <p:cNvSpPr/>
          <p:nvPr/>
        </p:nvSpPr>
        <p:spPr>
          <a:xfrm>
            <a:off x="11839575" y="6515100"/>
            <a:ext cx="219075" cy="238125"/>
          </a:xfrm>
          <a:prstGeom prst="ellipse">
            <a:avLst/>
          </a:prstGeom>
          <a:solidFill>
            <a:srgbClr val="FFFF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830831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fade">
                                      <p:cBhvr>
                                        <p:cTn id="14" dur="1000"/>
                                        <p:tgtEl>
                                          <p:spTgt spid="10">
                                            <p:txEl>
                                              <p:pRg st="0" end="0"/>
                                            </p:txEl>
                                          </p:spTgt>
                                        </p:tgtEl>
                                      </p:cBhvr>
                                    </p:animEffect>
                                    <p:anim calcmode="lin" valueType="num">
                                      <p:cBhvr>
                                        <p:cTn id="15"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Plaque can cause:</a:t>
            </a:r>
            <a:br>
              <a:rPr lang="en-US" dirty="0" smtClean="0"/>
            </a:br>
            <a:endParaRPr lang="en-US" dirty="0"/>
          </a:p>
        </p:txBody>
      </p:sp>
      <p:sp>
        <p:nvSpPr>
          <p:cNvPr id="4" name="Rectangle 3"/>
          <p:cNvSpPr/>
          <p:nvPr/>
        </p:nvSpPr>
        <p:spPr>
          <a:xfrm>
            <a:off x="4563534" y="444500"/>
            <a:ext cx="2955489" cy="923330"/>
          </a:xfrm>
          <a:prstGeom prst="rect">
            <a:avLst/>
          </a:prstGeom>
          <a:noFill/>
        </p:spPr>
        <p:txBody>
          <a:bodyPr wrap="non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Cavities </a:t>
            </a:r>
            <a:endParaRPr lang="en-US" sz="5400" b="1" cap="none" spc="0" dirty="0">
              <a:ln w="22225">
                <a:solidFill>
                  <a:schemeClr val="accent2"/>
                </a:solidFill>
                <a:prstDash val="solid"/>
              </a:ln>
              <a:solidFill>
                <a:schemeClr val="accent2">
                  <a:lumMod val="40000"/>
                  <a:lumOff val="60000"/>
                </a:schemeClr>
              </a:solidFill>
              <a:effectLst/>
            </a:endParaRPr>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50444" y="1520230"/>
            <a:ext cx="3911600" cy="3911600"/>
          </a:xfrm>
          <a:prstGeom prst="rect">
            <a:avLst/>
          </a:prstGeom>
        </p:spPr>
      </p:pic>
      <p:sp>
        <p:nvSpPr>
          <p:cNvPr id="6" name="Content Placeholder 2"/>
          <p:cNvSpPr txBox="1">
            <a:spLocks/>
          </p:cNvSpPr>
          <p:nvPr/>
        </p:nvSpPr>
        <p:spPr>
          <a:xfrm>
            <a:off x="720290" y="1270000"/>
            <a:ext cx="4986866" cy="52832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endParaRPr lang="en-US" sz="2400" dirty="0" smtClean="0"/>
          </a:p>
        </p:txBody>
      </p:sp>
      <p:sp>
        <p:nvSpPr>
          <p:cNvPr id="7" name="Content Placeholder 6"/>
          <p:cNvSpPr>
            <a:spLocks noGrp="1"/>
          </p:cNvSpPr>
          <p:nvPr>
            <p:ph idx="1"/>
          </p:nvPr>
        </p:nvSpPr>
        <p:spPr>
          <a:xfrm>
            <a:off x="4842318" y="1764244"/>
            <a:ext cx="4339166" cy="3880773"/>
          </a:xfrm>
        </p:spPr>
        <p:txBody>
          <a:bodyPr>
            <a:normAutofit/>
          </a:bodyPr>
          <a:lstStyle/>
          <a:p>
            <a:r>
              <a:rPr lang="en-US" sz="2400" dirty="0"/>
              <a:t>The germs in the plaque can hurt your teeth by helping to make a little </a:t>
            </a:r>
            <a:r>
              <a:rPr lang="en-US" sz="2400" dirty="0" smtClean="0"/>
              <a:t>hole called a cavity. </a:t>
            </a:r>
          </a:p>
          <a:p>
            <a:r>
              <a:rPr lang="en-US" sz="2400" dirty="0"/>
              <a:t>Plaque and cavities </a:t>
            </a:r>
            <a:r>
              <a:rPr lang="en-US" sz="2400" dirty="0" smtClean="0"/>
              <a:t>make</a:t>
            </a:r>
            <a:r>
              <a:rPr lang="en-US" sz="2400" dirty="0"/>
              <a:t> </a:t>
            </a:r>
            <a:r>
              <a:rPr lang="en-US" sz="2400" dirty="0" smtClean="0"/>
              <a:t>our teeth weaker. </a:t>
            </a:r>
          </a:p>
          <a:p>
            <a:r>
              <a:rPr lang="en-US" sz="2400" dirty="0" smtClean="0"/>
              <a:t>That is why it is so important to brush all the plaque away. </a:t>
            </a:r>
            <a:endParaRPr lang="en-US" sz="2400" dirty="0"/>
          </a:p>
        </p:txBody>
      </p:sp>
      <p:sp>
        <p:nvSpPr>
          <p:cNvPr id="8" name="Oval 7"/>
          <p:cNvSpPr/>
          <p:nvPr/>
        </p:nvSpPr>
        <p:spPr>
          <a:xfrm>
            <a:off x="11839575" y="6515100"/>
            <a:ext cx="219075" cy="238125"/>
          </a:xfrm>
          <a:prstGeom prst="ellipse">
            <a:avLst/>
          </a:prstGeom>
          <a:solidFill>
            <a:srgbClr val="FFFF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03993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1934" y="419100"/>
            <a:ext cx="8619066" cy="812800"/>
          </a:xfrm>
        </p:spPr>
        <p:txBody>
          <a:bodyPr>
            <a:normAutofit fontScale="90000"/>
          </a:bodyPr>
          <a:lstStyle/>
          <a:p>
            <a:pPr algn="ctr"/>
            <a:r>
              <a:rPr lang="en-US" sz="6000" dirty="0" smtClean="0"/>
              <a:t>Can You Spot The Cavities?</a:t>
            </a:r>
            <a:r>
              <a:rPr lang="en-US" dirty="0" smtClean="0"/>
              <a:t/>
            </a:r>
            <a:br>
              <a:rPr lang="en-US" dirty="0" smtClean="0"/>
            </a:b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521673" y="1491402"/>
            <a:ext cx="3074194" cy="3493402"/>
          </a:xfrm>
        </p:spPr>
      </p:pic>
      <p:pic>
        <p:nvPicPr>
          <p:cNvPr id="8193" name="Picture 1"/>
          <p:cNvPicPr>
            <a:picLocks noChangeAspect="1" noChangeArrowheads="1"/>
          </p:cNvPicPr>
          <p:nvPr/>
        </p:nvPicPr>
        <p:blipFill>
          <a:blip r:embed="rId3"/>
          <a:srcRect/>
          <a:stretch>
            <a:fillRect/>
          </a:stretch>
        </p:blipFill>
        <p:spPr bwMode="auto">
          <a:xfrm>
            <a:off x="5263858" y="1491402"/>
            <a:ext cx="2579687" cy="3741300"/>
          </a:xfrm>
          <a:prstGeom prst="rect">
            <a:avLst/>
          </a:prstGeom>
          <a:noFill/>
          <a:ln w="9525">
            <a:noFill/>
            <a:miter lim="800000"/>
            <a:headEnd/>
            <a:tailEnd/>
          </a:ln>
        </p:spPr>
      </p:pic>
      <p:sp>
        <p:nvSpPr>
          <p:cNvPr id="6" name="Right Arrow 5"/>
          <p:cNvSpPr/>
          <p:nvPr/>
        </p:nvSpPr>
        <p:spPr>
          <a:xfrm rot="19065429">
            <a:off x="377867" y="4359312"/>
            <a:ext cx="2628900" cy="2001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19065429">
            <a:off x="4416466" y="4692688"/>
            <a:ext cx="2628900" cy="2001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839575" y="6515100"/>
            <a:ext cx="219075" cy="238125"/>
          </a:xfrm>
          <a:prstGeom prst="ellipse">
            <a:avLst/>
          </a:prstGeom>
          <a:solidFill>
            <a:srgbClr val="FFFF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650451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682742" y="450334"/>
            <a:ext cx="3219958" cy="923330"/>
          </a:xfrm>
          <a:prstGeom prst="rect">
            <a:avLst/>
          </a:prstGeom>
        </p:spPr>
        <p:txBody>
          <a:bodyPr wrap="square">
            <a:spAutoFit/>
          </a:bodyPr>
          <a:lstStyle/>
          <a:p>
            <a:r>
              <a:rPr lang="en-US"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Sealants</a:t>
            </a:r>
            <a:endParaRPr lang="en-US" sz="5400" dirty="0"/>
          </a:p>
        </p:txBody>
      </p:sp>
      <p:sp>
        <p:nvSpPr>
          <p:cNvPr id="8" name="Title 1"/>
          <p:cNvSpPr txBox="1">
            <a:spLocks/>
          </p:cNvSpPr>
          <p:nvPr/>
        </p:nvSpPr>
        <p:spPr>
          <a:xfrm>
            <a:off x="918634" y="622300"/>
            <a:ext cx="8619066" cy="812800"/>
          </a:xfrm>
          <a:prstGeom prst="rect">
            <a:avLst/>
          </a:prstGeom>
        </p:spPr>
        <p:txBody>
          <a:bodyPr vert="horz" lIns="91440" tIns="45720" rIns="91440" bIns="45720" rtlCol="0" anchor="t">
            <a:normAutofit fontScale="975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accent1"/>
                </a:solidFill>
                <a:effectLst/>
                <a:uLnTx/>
                <a:uFillTx/>
                <a:latin typeface="+mj-lt"/>
                <a:ea typeface="+mj-ea"/>
                <a:cs typeface="+mj-cs"/>
              </a:rPr>
              <a:t>Ask Your Dentist</a:t>
            </a:r>
            <a:r>
              <a:rPr lang="en-US" sz="3600" noProof="0" dirty="0" smtClean="0">
                <a:solidFill>
                  <a:schemeClr val="accent1"/>
                </a:solidFill>
                <a:latin typeface="+mj-lt"/>
                <a:ea typeface="+mj-ea"/>
                <a:cs typeface="+mj-cs"/>
              </a:rPr>
              <a:t> </a:t>
            </a:r>
            <a:r>
              <a:rPr lang="en-US" sz="3600" dirty="0" smtClean="0">
                <a:solidFill>
                  <a:schemeClr val="accent1"/>
                </a:solidFill>
                <a:latin typeface="+mj-lt"/>
                <a:ea typeface="+mj-ea"/>
                <a:cs typeface="+mj-cs"/>
              </a:rPr>
              <a:t>About:  </a:t>
            </a:r>
            <a:endParaRPr kumimoji="0" lang="en-US" sz="3600" b="0" i="0" u="none" strike="noStrike" kern="1200" cap="none" spc="0" normalizeH="0" baseline="0" noProof="0" dirty="0">
              <a:ln>
                <a:noFill/>
              </a:ln>
              <a:solidFill>
                <a:schemeClr val="accent1"/>
              </a:solidFill>
              <a:effectLst/>
              <a:uLnTx/>
              <a:uFillTx/>
              <a:latin typeface="+mj-lt"/>
              <a:ea typeface="+mj-ea"/>
              <a:cs typeface="+mj-cs"/>
            </a:endParaRPr>
          </a:p>
        </p:txBody>
      </p:sp>
      <p:pic>
        <p:nvPicPr>
          <p:cNvPr id="40962" name="Picture 2" descr="http://childrensdentistry-wv.com/sites/default/files/public/wilkerson_sealant_grahic.jpg"/>
          <p:cNvPicPr>
            <a:picLocks noChangeAspect="1" noChangeArrowheads="1"/>
          </p:cNvPicPr>
          <p:nvPr/>
        </p:nvPicPr>
        <p:blipFill>
          <a:blip r:embed="rId2"/>
          <a:srcRect/>
          <a:stretch>
            <a:fillRect/>
          </a:stretch>
        </p:blipFill>
        <p:spPr bwMode="auto">
          <a:xfrm>
            <a:off x="5502275" y="2044700"/>
            <a:ext cx="3734877" cy="4183063"/>
          </a:xfrm>
          <a:prstGeom prst="rect">
            <a:avLst/>
          </a:prstGeom>
          <a:noFill/>
        </p:spPr>
      </p:pic>
      <p:sp>
        <p:nvSpPr>
          <p:cNvPr id="10" name="Content Placeholder 2"/>
          <p:cNvSpPr>
            <a:spLocks noGrp="1"/>
          </p:cNvSpPr>
          <p:nvPr>
            <p:ph idx="1"/>
          </p:nvPr>
        </p:nvSpPr>
        <p:spPr>
          <a:xfrm>
            <a:off x="613834" y="1728789"/>
            <a:ext cx="3970866" cy="3643311"/>
          </a:xfrm>
        </p:spPr>
        <p:txBody>
          <a:bodyPr>
            <a:normAutofit/>
          </a:bodyPr>
          <a:lstStyle/>
          <a:p>
            <a:r>
              <a:rPr lang="en-US" sz="2000" dirty="0" smtClean="0"/>
              <a:t>Sealants act as a blanket to cover and protect your teeth from plaque sticking to the tiny grooves in your teeth.</a:t>
            </a:r>
          </a:p>
          <a:p>
            <a:r>
              <a:rPr lang="en-US" sz="2000" dirty="0" smtClean="0"/>
              <a:t>They also help to prevent cavities from forming by blocking the germs out.</a:t>
            </a:r>
            <a:endParaRPr lang="en-US" sz="2000" dirty="0"/>
          </a:p>
        </p:txBody>
      </p:sp>
      <p:pic>
        <p:nvPicPr>
          <p:cNvPr id="40964" name="Picture 4" descr="https://www.midtowndentalspecialists.com/wp-content/uploads/2014/05/sealant1.jpg"/>
          <p:cNvPicPr>
            <a:picLocks noChangeAspect="1" noChangeArrowheads="1"/>
          </p:cNvPicPr>
          <p:nvPr/>
        </p:nvPicPr>
        <p:blipFill>
          <a:blip r:embed="rId3"/>
          <a:srcRect/>
          <a:stretch>
            <a:fillRect/>
          </a:stretch>
        </p:blipFill>
        <p:spPr bwMode="auto">
          <a:xfrm>
            <a:off x="866774" y="4297361"/>
            <a:ext cx="4162425" cy="1943487"/>
          </a:xfrm>
          <a:prstGeom prst="rect">
            <a:avLst/>
          </a:prstGeom>
          <a:noFill/>
        </p:spPr>
      </p:pic>
      <p:sp>
        <p:nvSpPr>
          <p:cNvPr id="9" name="Oval 8"/>
          <p:cNvSpPr/>
          <p:nvPr/>
        </p:nvSpPr>
        <p:spPr>
          <a:xfrm>
            <a:off x="11839575" y="6515100"/>
            <a:ext cx="219075" cy="238125"/>
          </a:xfrm>
          <a:prstGeom prst="ellipse">
            <a:avLst/>
          </a:prstGeom>
          <a:solidFill>
            <a:srgbClr val="FFFF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429</TotalTime>
  <Words>1119</Words>
  <Application>Microsoft Office PowerPoint</Application>
  <PresentationFormat>Custom</PresentationFormat>
  <Paragraphs>100</Paragraphs>
  <Slides>19</Slides>
  <Notes>7</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Facet</vt:lpstr>
      <vt:lpstr>Healthy Smiles </vt:lpstr>
      <vt:lpstr>Tiny Teeth Do BIG Jobs</vt:lpstr>
      <vt:lpstr>Do You Know How Many Teeth You Have?</vt:lpstr>
      <vt:lpstr>Keeping Teeth Bright And Healthy </vt:lpstr>
      <vt:lpstr>Keeping Teeth Bright And Healthy </vt:lpstr>
      <vt:lpstr>When we brush our teeth, we are brushing away </vt:lpstr>
      <vt:lpstr>Plaque can cause: </vt:lpstr>
      <vt:lpstr>Can You Spot The Cavities? </vt:lpstr>
      <vt:lpstr>Slide 9</vt:lpstr>
      <vt:lpstr>Help Promote A Healthy Smile By Eating Healthy Foods</vt:lpstr>
      <vt:lpstr>Help Promote A Healthy Smile By Eating Healthy Foods</vt:lpstr>
      <vt:lpstr>Cavity Timeline</vt:lpstr>
      <vt:lpstr>A Visit To The Dentist</vt:lpstr>
      <vt:lpstr>What is your dentist looking for when looking in your mouth? </vt:lpstr>
      <vt:lpstr>The Dental Team</vt:lpstr>
      <vt:lpstr>What Interesting Things Do You Find At A Dentist Office?</vt:lpstr>
      <vt:lpstr>Do Your Dental Job At Home</vt:lpstr>
      <vt:lpstr>Do Your Dental Job At Home</vt:lpstr>
      <vt:lpstr>Slide 19</vt:lpstr>
    </vt:vector>
  </TitlesOfParts>
  <Company>NYCCT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Healthy Smiles</dc:title>
  <dc:creator>internet</dc:creator>
  <cp:lastModifiedBy>Joseph</cp:lastModifiedBy>
  <cp:revision>42</cp:revision>
  <dcterms:created xsi:type="dcterms:W3CDTF">2016-03-04T17:09:21Z</dcterms:created>
  <dcterms:modified xsi:type="dcterms:W3CDTF">2016-05-15T18:24:16Z</dcterms:modified>
</cp:coreProperties>
</file>