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65" r:id="rId5"/>
    <p:sldId id="261" r:id="rId6"/>
    <p:sldId id="259" r:id="rId7"/>
    <p:sldId id="260" r:id="rId8"/>
    <p:sldId id="263" r:id="rId9"/>
    <p:sldId id="267" r:id="rId10"/>
    <p:sldId id="262" r:id="rId11"/>
    <p:sldId id="268" r:id="rId12"/>
    <p:sldId id="264" r:id="rId13"/>
    <p:sldId id="269" r:id="rId14"/>
    <p:sldId id="270" r:id="rId15"/>
    <p:sldId id="271" r:id="rId16"/>
    <p:sldId id="272" r:id="rId17"/>
    <p:sldId id="283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553" autoAdjust="0"/>
  </p:normalViewPr>
  <p:slideViewPr>
    <p:cSldViewPr snapToGrid="0" snapToObjects="1">
      <p:cViewPr varScale="1">
        <p:scale>
          <a:sx n="75" d="100"/>
          <a:sy n="75" d="100"/>
        </p:scale>
        <p:origin x="-1864" y="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2481E-7B30-1B48-914D-EE8140933170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0C38F4-443B-BD4E-9276-AE8772F36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17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C38F4-443B-BD4E-9276-AE8772F36E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04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57ED7-C8AF-4E44-B2AB-972176368C66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D981-29A5-E44C-875D-D4D692F37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39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57ED7-C8AF-4E44-B2AB-972176368C66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D981-29A5-E44C-875D-D4D692F37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67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57ED7-C8AF-4E44-B2AB-972176368C66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D981-29A5-E44C-875D-D4D692F37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79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57ED7-C8AF-4E44-B2AB-972176368C66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D981-29A5-E44C-875D-D4D692F37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68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57ED7-C8AF-4E44-B2AB-972176368C66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D981-29A5-E44C-875D-D4D692F37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02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57ED7-C8AF-4E44-B2AB-972176368C66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D981-29A5-E44C-875D-D4D692F37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434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57ED7-C8AF-4E44-B2AB-972176368C66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D981-29A5-E44C-875D-D4D692F37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768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57ED7-C8AF-4E44-B2AB-972176368C66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D981-29A5-E44C-875D-D4D692F37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37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57ED7-C8AF-4E44-B2AB-972176368C66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D981-29A5-E44C-875D-D4D692F37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23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57ED7-C8AF-4E44-B2AB-972176368C66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D981-29A5-E44C-875D-D4D692F37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75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57ED7-C8AF-4E44-B2AB-972176368C66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D981-29A5-E44C-875D-D4D692F37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30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57ED7-C8AF-4E44-B2AB-972176368C66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DD981-29A5-E44C-875D-D4D692F37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528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Drugs To Treat TMD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2266" y="3987800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Presented by, Tenzin </a:t>
            </a:r>
            <a:r>
              <a:rPr lang="en-US" sz="3600" dirty="0" err="1" smtClean="0">
                <a:solidFill>
                  <a:schemeClr val="tx1"/>
                </a:solidFill>
              </a:rPr>
              <a:t>Dhasal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756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Pharmacologic Category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(3</a:t>
            </a:r>
            <a:r>
              <a:rPr lang="en-US" b="1" dirty="0" smtClean="0"/>
              <a:t>) </a:t>
            </a:r>
            <a:r>
              <a:rPr lang="en-US" b="1" u="sng" dirty="0" smtClean="0"/>
              <a:t>Anti-anxiety drugs</a:t>
            </a:r>
            <a:r>
              <a:rPr lang="en-US" dirty="0" smtClean="0"/>
              <a:t>: Benzodiazepines family.</a:t>
            </a:r>
            <a:endParaRPr lang="en-US" u="sng" dirty="0" smtClean="0"/>
          </a:p>
          <a:p>
            <a:r>
              <a:rPr lang="en-US" dirty="0" smtClean="0"/>
              <a:t>Valium (</a:t>
            </a:r>
            <a:r>
              <a:rPr lang="en-US" dirty="0" err="1" smtClean="0"/>
              <a:t>diazepine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Xanax (alprazolam)</a:t>
            </a:r>
          </a:p>
          <a:p>
            <a:r>
              <a:rPr lang="en-US" dirty="0" smtClean="0"/>
              <a:t>Ativan (</a:t>
            </a:r>
            <a:r>
              <a:rPr lang="en-US" dirty="0" err="1" smtClean="0"/>
              <a:t>lorazepam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u="sng" dirty="0" smtClean="0"/>
              <a:t>MOA:</a:t>
            </a:r>
            <a:r>
              <a:rPr lang="en-US" dirty="0" smtClean="0"/>
              <a:t> Binds to stereospecific benzodiazepine receptors on the presynaptic GABA neuron in CNS. Increase the inhibition effect of GABA on neuronal excitability. </a:t>
            </a:r>
            <a:endParaRPr lang="en-US" u="sng" dirty="0" smtClean="0"/>
          </a:p>
          <a:p>
            <a:pPr marL="0" indent="0">
              <a:buNone/>
            </a:pPr>
            <a:r>
              <a:rPr lang="en-US" u="sng" dirty="0" smtClean="0"/>
              <a:t>Adverse effects of Benzodiazepines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 smtClean="0"/>
              <a:t>CNS depression, sedation drowsiness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387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Pharmacologic Category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(4) </a:t>
            </a:r>
            <a:r>
              <a:rPr lang="en-US" b="1" u="sng" dirty="0"/>
              <a:t>Anti-epileptic drugs</a:t>
            </a:r>
          </a:p>
          <a:p>
            <a:r>
              <a:rPr lang="en-US" dirty="0"/>
              <a:t>Carbamazepine (</a:t>
            </a:r>
            <a:r>
              <a:rPr lang="en-US" dirty="0" err="1"/>
              <a:t>Tegretol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u="sng" dirty="0" smtClean="0"/>
              <a:t>Use</a:t>
            </a:r>
            <a:r>
              <a:rPr lang="en-US" dirty="0" smtClean="0"/>
              <a:t>: Pain relief of trigeminal or glossopharyngeal neuralgia.</a:t>
            </a:r>
          </a:p>
          <a:p>
            <a:pPr marL="0" indent="0">
              <a:buNone/>
            </a:pPr>
            <a:r>
              <a:rPr lang="en-US" u="sng" dirty="0" smtClean="0"/>
              <a:t>Adverse effects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 smtClean="0"/>
              <a:t>CNS: Dizziness(44%), drowsiness(32%), </a:t>
            </a:r>
            <a:r>
              <a:rPr lang="en-US" dirty="0" err="1" smtClean="0"/>
              <a:t>heachache</a:t>
            </a:r>
            <a:r>
              <a:rPr lang="en-US" dirty="0" smtClean="0"/>
              <a:t>(22%)</a:t>
            </a:r>
          </a:p>
          <a:p>
            <a:pPr marL="0" indent="0">
              <a:buNone/>
            </a:pPr>
            <a:r>
              <a:rPr lang="en-US" dirty="0" smtClean="0"/>
              <a:t>Gastrointestinal: Nausea(29%), vomiting(18%), constipation(10%), </a:t>
            </a:r>
            <a:r>
              <a:rPr lang="en-US" dirty="0" err="1" smtClean="0"/>
              <a:t>xerostomia</a:t>
            </a:r>
            <a:r>
              <a:rPr lang="en-US" dirty="0" smtClean="0"/>
              <a:t>(8%).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137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Pharmacologic category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(5) </a:t>
            </a:r>
            <a:r>
              <a:rPr lang="en-US" b="1" u="sng" dirty="0" smtClean="0"/>
              <a:t>Anti-depressant drugs</a:t>
            </a:r>
          </a:p>
          <a:p>
            <a:r>
              <a:rPr lang="en-US" dirty="0" err="1" smtClean="0"/>
              <a:t>Tricyclics</a:t>
            </a:r>
            <a:r>
              <a:rPr lang="en-US" dirty="0" smtClean="0"/>
              <a:t> 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Elavil (amitriptyline)</a:t>
            </a:r>
          </a:p>
          <a:p>
            <a:pPr marL="0" indent="0">
              <a:buNone/>
            </a:pPr>
            <a:r>
              <a:rPr lang="en-US" u="sng" dirty="0" smtClean="0"/>
              <a:t>Use</a:t>
            </a:r>
            <a:r>
              <a:rPr lang="en-US" dirty="0" smtClean="0"/>
              <a:t>: Management of chronic neuropathic pain in </a:t>
            </a:r>
            <a:r>
              <a:rPr lang="en-US" dirty="0" err="1" smtClean="0"/>
              <a:t>temporomandibular</a:t>
            </a:r>
            <a:r>
              <a:rPr lang="en-US" dirty="0" smtClean="0"/>
              <a:t> dysfunction (TMD). </a:t>
            </a:r>
          </a:p>
          <a:p>
            <a:pPr marL="0" indent="0">
              <a:buNone/>
            </a:pPr>
            <a:r>
              <a:rPr lang="en-US" u="sng" dirty="0" smtClean="0"/>
              <a:t>MOA</a:t>
            </a:r>
            <a:r>
              <a:rPr lang="en-US" dirty="0" smtClean="0"/>
              <a:t>: Increases the synaptic concentration of serotonin and norepinephrine in the CNS system by inhibition of their reuptake by presynaptic neuronal membrane pump.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597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Pharmacologic category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Dental dosage</a:t>
            </a:r>
            <a:r>
              <a:rPr lang="en-US" dirty="0" smtClean="0"/>
              <a:t>: amitriptyline</a:t>
            </a:r>
          </a:p>
          <a:p>
            <a:pPr marL="0" indent="0">
              <a:buNone/>
            </a:pPr>
            <a:r>
              <a:rPr lang="en-US" u="sng" dirty="0" smtClean="0"/>
              <a:t>Adult</a:t>
            </a:r>
            <a:r>
              <a:rPr lang="en-US" dirty="0" smtClean="0"/>
              <a:t>: Oral, initial 25mg at bedtime, may increase as tolerated to 100 mg/day.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744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Home treatment for TMD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moist heat or cold packs.</a:t>
            </a:r>
          </a:p>
          <a:p>
            <a:r>
              <a:rPr lang="en-US" dirty="0" smtClean="0"/>
              <a:t>Eat soft food : Mash potato, yogurt, eggs, cooked vegetables, fish soup. </a:t>
            </a:r>
          </a:p>
          <a:p>
            <a:r>
              <a:rPr lang="en-US" dirty="0" smtClean="0"/>
              <a:t>Avoid extreme jaw movement: Gum chewing, loud singing, wide yawning.</a:t>
            </a:r>
          </a:p>
          <a:p>
            <a:r>
              <a:rPr lang="en-US" dirty="0" smtClean="0"/>
              <a:t>Gentle jaw stretching and relaxing exercises.</a:t>
            </a:r>
          </a:p>
        </p:txBody>
      </p:sp>
    </p:spTree>
    <p:extLst>
      <p:ext uri="{BB962C8B-B14F-4D97-AF65-F5344CB8AC3E}">
        <p14:creationId xmlns:p14="http://schemas.microsoft.com/office/powerpoint/2010/main" val="2130241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2795"/>
            <a:ext cx="82296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Traditional treatment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Medications</a:t>
            </a:r>
          </a:p>
          <a:p>
            <a:r>
              <a:rPr lang="en-US" dirty="0" smtClean="0"/>
              <a:t>Stabilization splints or bite guard – Oral appliance, plastic guard that fits over the upper and lower teeth. Keeps distance between teeth to avoid grinding or clenching jaw. </a:t>
            </a:r>
            <a:r>
              <a:rPr lang="en-US" b="1" dirty="0" smtClean="0">
                <a:solidFill>
                  <a:srgbClr val="FF0000"/>
                </a:solidFill>
              </a:rPr>
              <a:t>Most widely used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Dental work : crowns, bridges, braces to balance the biting surface of your teeth or to correct a bite problem.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248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Surgery – Irreversible treatments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60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Surgical treatments are controversial and often irreversible. It should be avoided where possible.</a:t>
            </a:r>
          </a:p>
          <a:p>
            <a:pPr marL="0" indent="0">
              <a:buNone/>
            </a:pPr>
            <a:r>
              <a:rPr lang="en-US" dirty="0" smtClean="0"/>
              <a:t>3 types </a:t>
            </a:r>
            <a:r>
              <a:rPr lang="en-US" dirty="0"/>
              <a:t>o</a:t>
            </a:r>
            <a:r>
              <a:rPr lang="en-US" dirty="0" smtClean="0"/>
              <a:t>f surgery</a:t>
            </a:r>
          </a:p>
          <a:p>
            <a:r>
              <a:rPr lang="en-US" dirty="0" err="1" smtClean="0"/>
              <a:t>Arthrocentetis</a:t>
            </a:r>
            <a:r>
              <a:rPr lang="en-US" dirty="0" smtClean="0"/>
              <a:t> – </a:t>
            </a:r>
            <a:r>
              <a:rPr lang="en-US" sz="2000" dirty="0" smtClean="0"/>
              <a:t>minor procedure, lock jaw case.</a:t>
            </a:r>
          </a:p>
          <a:p>
            <a:r>
              <a:rPr lang="en-US" dirty="0" smtClean="0"/>
              <a:t>Arthroscopy – </a:t>
            </a:r>
            <a:r>
              <a:rPr lang="en-US" sz="2000" dirty="0" smtClean="0"/>
              <a:t>used </a:t>
            </a:r>
            <a:r>
              <a:rPr lang="en-US" sz="2000" dirty="0" err="1" smtClean="0"/>
              <a:t>anthroscope</a:t>
            </a:r>
            <a:r>
              <a:rPr lang="en-US" sz="2000" dirty="0" smtClean="0"/>
              <a:t>, remove inflamed tissue or realign the disk or joint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Open-joint surgery – </a:t>
            </a:r>
            <a:r>
              <a:rPr lang="en-US" sz="2200" dirty="0" smtClean="0"/>
              <a:t>procedure done if there is a wear down of bony structure of the jaw, have tumor in or around the jaw.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735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5400" b="1" dirty="0" smtClean="0"/>
              <a:t>Quiz Time !!</a:t>
            </a:r>
            <a:endParaRPr lang="en-US" sz="5400" b="1" dirty="0"/>
          </a:p>
        </p:txBody>
      </p:sp>
      <p:pic>
        <p:nvPicPr>
          <p:cNvPr id="6" name="Content Placeholder 5" descr="quiz time pic 2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215" t="-11384" r="-11564" b="24062"/>
          <a:stretch/>
        </p:blipFill>
        <p:spPr>
          <a:xfrm>
            <a:off x="-914401" y="1930400"/>
            <a:ext cx="8229600" cy="4639733"/>
          </a:xfrm>
        </p:spPr>
      </p:pic>
      <p:pic>
        <p:nvPicPr>
          <p:cNvPr id="7" name="Picture 6" descr="quiz time pic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3669" y="1607679"/>
            <a:ext cx="2857500" cy="287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978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Quiz time 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Q1. Chewing gum can help relieve jaw pain. </a:t>
            </a:r>
          </a:p>
          <a:p>
            <a:pPr marL="0" indent="0">
              <a:buNone/>
            </a:pPr>
            <a:r>
              <a:rPr lang="en-US" dirty="0" smtClean="0"/>
              <a:t>        a. True</a:t>
            </a:r>
          </a:p>
          <a:p>
            <a:pPr marL="0" indent="0">
              <a:buNone/>
            </a:pPr>
            <a:r>
              <a:rPr lang="en-US" dirty="0" smtClean="0"/>
              <a:t>        b. 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78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Quiz time 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Q1. </a:t>
            </a:r>
            <a:r>
              <a:rPr lang="en-US" dirty="0"/>
              <a:t>Chewing gum can help relieve jaw pain. </a:t>
            </a:r>
          </a:p>
          <a:p>
            <a:pPr marL="0" indent="0">
              <a:buNone/>
            </a:pPr>
            <a:r>
              <a:rPr lang="en-US" dirty="0" smtClean="0"/>
              <a:t>        a. True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b. False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609600" y="2912533"/>
            <a:ext cx="609600" cy="38946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64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What is TMJ?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133" y="1681163"/>
            <a:ext cx="4656667" cy="5024437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Temporomandibular</a:t>
            </a:r>
            <a:r>
              <a:rPr lang="en-US" dirty="0" smtClean="0"/>
              <a:t> Joint is a hinge located either side of your face that connects your jaw to the temporal bone of your skull</a:t>
            </a:r>
          </a:p>
          <a:p>
            <a:r>
              <a:rPr lang="en-US" dirty="0" smtClean="0"/>
              <a:t>Enables your lower jaw to open and close, move backward and forward, side to side</a:t>
            </a:r>
          </a:p>
          <a:p>
            <a:r>
              <a:rPr lang="en-US" dirty="0" smtClean="0"/>
              <a:t>Talk</a:t>
            </a:r>
          </a:p>
          <a:p>
            <a:r>
              <a:rPr lang="en-US" dirty="0" smtClean="0"/>
              <a:t>Chew</a:t>
            </a:r>
          </a:p>
          <a:p>
            <a:r>
              <a:rPr lang="en-US" dirty="0" smtClean="0"/>
              <a:t>Yawn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1649" y="1549400"/>
            <a:ext cx="3843866" cy="5287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148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Quiz time 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Q2. A sign of TMD may be 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a. Jaw pain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b. Painful clicking or popping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c. Jaw locking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d. All of the 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433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Quiz time 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Q2. </a:t>
            </a:r>
            <a:r>
              <a:rPr lang="en-US" dirty="0"/>
              <a:t>A sign of TMD may be :</a:t>
            </a:r>
          </a:p>
          <a:p>
            <a:pPr marL="0" indent="0">
              <a:buNone/>
            </a:pPr>
            <a:r>
              <a:rPr lang="en-US" dirty="0"/>
              <a:t>        a. Jaw pain</a:t>
            </a:r>
          </a:p>
          <a:p>
            <a:pPr marL="0" indent="0">
              <a:buNone/>
            </a:pPr>
            <a:r>
              <a:rPr lang="en-US" dirty="0"/>
              <a:t>        b. Painful clicking or popping</a:t>
            </a:r>
          </a:p>
          <a:p>
            <a:pPr marL="0" indent="0">
              <a:buNone/>
            </a:pPr>
            <a:r>
              <a:rPr lang="en-US" dirty="0"/>
              <a:t>        c. Jaw locking</a:t>
            </a:r>
          </a:p>
          <a:p>
            <a:pPr marL="0" indent="0">
              <a:buNone/>
            </a:pPr>
            <a:r>
              <a:rPr lang="en-US" dirty="0"/>
              <a:t>        d. All of the above</a:t>
            </a:r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609600" y="4080933"/>
            <a:ext cx="609600" cy="38946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550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Quiz time 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Q3. Grinding and clinching your teeth may cause: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a. TMD and jaw pain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b. Tooth problem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c. Headaches and earaches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d. All of the 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536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Quiz time 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Q3. </a:t>
            </a:r>
            <a:r>
              <a:rPr lang="en-US" dirty="0"/>
              <a:t>Grinding and clinching your teeth may cause:</a:t>
            </a:r>
          </a:p>
          <a:p>
            <a:pPr marL="0" indent="0">
              <a:buNone/>
            </a:pPr>
            <a:r>
              <a:rPr lang="en-US" dirty="0"/>
              <a:t>        a. TMD and jaw pain</a:t>
            </a:r>
          </a:p>
          <a:p>
            <a:pPr marL="0" indent="0">
              <a:buNone/>
            </a:pPr>
            <a:r>
              <a:rPr lang="en-US" dirty="0"/>
              <a:t>        b. Tooth problem</a:t>
            </a:r>
          </a:p>
          <a:p>
            <a:pPr marL="0" indent="0">
              <a:buNone/>
            </a:pPr>
            <a:r>
              <a:rPr lang="en-US" dirty="0"/>
              <a:t>        c. Headaches and earaches</a:t>
            </a:r>
          </a:p>
          <a:p>
            <a:pPr marL="0" indent="0">
              <a:buNone/>
            </a:pPr>
            <a:r>
              <a:rPr lang="en-US" dirty="0"/>
              <a:t>        d. All of the above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609600" y="4588933"/>
            <a:ext cx="609600" cy="38946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589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Quiz time 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Q4. Wearing a splint or bite guard round-the-clock  may help with pain from TMD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a. True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b. 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713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Quiz time 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Q4. </a:t>
            </a:r>
            <a:r>
              <a:rPr lang="en-US" dirty="0"/>
              <a:t>Wearing a splint or bite guard round-the-</a:t>
            </a:r>
            <a:r>
              <a:rPr lang="en-US" dirty="0" smtClean="0"/>
              <a:t>clock </a:t>
            </a:r>
            <a:r>
              <a:rPr lang="en-US" dirty="0"/>
              <a:t>may help with pain from TMD</a:t>
            </a:r>
          </a:p>
          <a:p>
            <a:pPr marL="0" indent="0">
              <a:buNone/>
            </a:pPr>
            <a:r>
              <a:rPr lang="en-US" dirty="0"/>
              <a:t>         a. True</a:t>
            </a:r>
          </a:p>
          <a:p>
            <a:pPr marL="0" indent="0">
              <a:buNone/>
            </a:pPr>
            <a:r>
              <a:rPr lang="en-US" dirty="0"/>
              <a:t>         b. False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800" dirty="0" smtClean="0"/>
              <a:t>Splints are worn 24 hours. Night guards are worn at night. 70% - 90% of people who wear them get some pain relief. </a:t>
            </a:r>
            <a:endParaRPr lang="en-US" sz="1800" dirty="0"/>
          </a:p>
        </p:txBody>
      </p:sp>
      <p:sp>
        <p:nvSpPr>
          <p:cNvPr id="4" name="Right Arrow 3"/>
          <p:cNvSpPr/>
          <p:nvPr/>
        </p:nvSpPr>
        <p:spPr>
          <a:xfrm>
            <a:off x="609600" y="2827866"/>
            <a:ext cx="609600" cy="38946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128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Quiz time 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Q5. Severe jaw pain may be caused by medication for which medical problem?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a. Cold sores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b. Heartburn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c. Osteoporosis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d. Eczema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938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Quiz time 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3286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Q5. </a:t>
            </a:r>
            <a:r>
              <a:rPr lang="en-US" dirty="0"/>
              <a:t>Severe jaw pain may be caused by medication for which medical problem?</a:t>
            </a:r>
          </a:p>
          <a:p>
            <a:pPr marL="0" indent="0">
              <a:buNone/>
            </a:pPr>
            <a:r>
              <a:rPr lang="en-US" dirty="0"/>
              <a:t>        a. Cold sores</a:t>
            </a:r>
          </a:p>
          <a:p>
            <a:pPr marL="0" indent="0">
              <a:buNone/>
            </a:pPr>
            <a:r>
              <a:rPr lang="en-US" dirty="0"/>
              <a:t>        b. Heartburn</a:t>
            </a:r>
          </a:p>
          <a:p>
            <a:pPr marL="0" indent="0">
              <a:buNone/>
            </a:pPr>
            <a:r>
              <a:rPr lang="en-US" dirty="0"/>
              <a:t>        c. Osteoporosis </a:t>
            </a:r>
          </a:p>
          <a:p>
            <a:pPr marL="0" indent="0">
              <a:buNone/>
            </a:pPr>
            <a:r>
              <a:rPr lang="en-US" dirty="0"/>
              <a:t>        d. Eczema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dirty="0" smtClean="0"/>
              <a:t>“osteonecrosis of the jaw”….remember??</a:t>
            </a:r>
            <a:endParaRPr lang="en-US" sz="2000" dirty="0"/>
          </a:p>
        </p:txBody>
      </p:sp>
      <p:sp>
        <p:nvSpPr>
          <p:cNvPr id="4" name="Right Arrow 3"/>
          <p:cNvSpPr/>
          <p:nvPr/>
        </p:nvSpPr>
        <p:spPr>
          <a:xfrm>
            <a:off x="609600" y="3979333"/>
            <a:ext cx="609600" cy="38946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onfuse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9334" y="4639733"/>
            <a:ext cx="2235199" cy="1811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986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YOU GUYS ARE GENIUS !!!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15227" r="-15227"/>
          <a:stretch/>
        </p:blipFill>
        <p:spPr>
          <a:xfrm>
            <a:off x="1270000" y="1185332"/>
            <a:ext cx="6350001" cy="5672668"/>
          </a:xfrm>
        </p:spPr>
      </p:pic>
    </p:spTree>
    <p:extLst>
      <p:ext uri="{BB962C8B-B14F-4D97-AF65-F5344CB8AC3E}">
        <p14:creationId xmlns:p14="http://schemas.microsoft.com/office/powerpoint/2010/main" val="3198849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400" y="1930400"/>
            <a:ext cx="68453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39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What is TMD?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9933"/>
          </a:xfrm>
        </p:spPr>
        <p:txBody>
          <a:bodyPr>
            <a:normAutofit/>
          </a:bodyPr>
          <a:lstStyle/>
          <a:p>
            <a:r>
              <a:rPr lang="en-US" dirty="0" err="1" smtClean="0"/>
              <a:t>Temporomandibular</a:t>
            </a:r>
            <a:r>
              <a:rPr lang="en-US" dirty="0" smtClean="0"/>
              <a:t> disorder is a joint, muscle, tendon</a:t>
            </a:r>
            <a:r>
              <a:rPr lang="en-US" dirty="0"/>
              <a:t> </a:t>
            </a:r>
            <a:r>
              <a:rPr lang="en-US" dirty="0" smtClean="0"/>
              <a:t>and ligament disorders of the jaws. </a:t>
            </a:r>
          </a:p>
          <a:p>
            <a:r>
              <a:rPr lang="en-US" dirty="0" smtClean="0"/>
              <a:t>Group of condition that causes pain and dysfunction in the jaw joint and the muscles that control jaw movement.</a:t>
            </a:r>
          </a:p>
          <a:p>
            <a:r>
              <a:rPr lang="en-US" dirty="0" smtClean="0"/>
              <a:t>Pain and inflammation.</a:t>
            </a:r>
          </a:p>
          <a:p>
            <a:r>
              <a:rPr lang="en-US" dirty="0" smtClean="0"/>
              <a:t>Difficulty in opening mouth, clicking, locking of the jaw.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051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TMJ pic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0933" y="308505"/>
            <a:ext cx="5875866" cy="640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8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What causes TMD ?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88467"/>
          </a:xfrm>
        </p:spPr>
        <p:txBody>
          <a:bodyPr/>
          <a:lstStyle/>
          <a:p>
            <a:r>
              <a:rPr lang="en-US" dirty="0" smtClean="0"/>
              <a:t>There is no clear or specific cause for the TMD.</a:t>
            </a:r>
          </a:p>
          <a:p>
            <a:r>
              <a:rPr lang="en-US" dirty="0" smtClean="0"/>
              <a:t>Many dentists believe that</a:t>
            </a:r>
          </a:p>
          <a:p>
            <a:pPr>
              <a:buFontTx/>
              <a:buChar char="-"/>
            </a:pPr>
            <a:r>
              <a:rPr lang="en-US" dirty="0" smtClean="0"/>
              <a:t>Pressure from grinding or clinching the             teeth</a:t>
            </a:r>
          </a:p>
          <a:p>
            <a:pPr>
              <a:buFontTx/>
              <a:buChar char="-"/>
            </a:pPr>
            <a:r>
              <a:rPr lang="en-US" dirty="0" smtClean="0"/>
              <a:t>Dislocation of the soft cushion or disc, dislocation of jaw, or injury to the condyle.</a:t>
            </a:r>
          </a:p>
          <a:p>
            <a:pPr marL="0" indent="0">
              <a:buNone/>
            </a:pPr>
            <a:r>
              <a:rPr lang="en-US" dirty="0" smtClean="0"/>
              <a:t>- Osteoarthritis or rheumatic arthritis in the TMJ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057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Symptom of TMD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1533"/>
          </a:xfrm>
        </p:spPr>
        <p:txBody>
          <a:bodyPr/>
          <a:lstStyle/>
          <a:p>
            <a:r>
              <a:rPr lang="en-US" dirty="0" smtClean="0"/>
              <a:t>Pain and tenderness in the face, jaw joint area, neck and shoulder, around the ear when you chew or open your mouth</a:t>
            </a:r>
          </a:p>
          <a:p>
            <a:r>
              <a:rPr lang="en-US" dirty="0" smtClean="0"/>
              <a:t>Limited ability to open mouth wide</a:t>
            </a:r>
          </a:p>
          <a:p>
            <a:r>
              <a:rPr lang="en-US" dirty="0" smtClean="0"/>
              <a:t>Difficult chewing and uncomfortable biting</a:t>
            </a:r>
          </a:p>
          <a:p>
            <a:r>
              <a:rPr lang="en-US" dirty="0" smtClean="0"/>
              <a:t>Clicking, locking, popping</a:t>
            </a:r>
          </a:p>
          <a:p>
            <a:r>
              <a:rPr lang="en-US" dirty="0" smtClean="0"/>
              <a:t>Ear pain</a:t>
            </a:r>
          </a:p>
          <a:p>
            <a:r>
              <a:rPr lang="en-US" dirty="0" smtClean="0"/>
              <a:t>Headache – 80%</a:t>
            </a:r>
          </a:p>
          <a:p>
            <a:r>
              <a:rPr lang="en-US" dirty="0" smtClean="0"/>
              <a:t>Facial pain – 40%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874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Symptoms of TMD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Swelling on the side of your face</a:t>
            </a:r>
          </a:p>
          <a:p>
            <a:r>
              <a:rPr lang="en-US" dirty="0" smtClean="0"/>
              <a:t>A tired feeling in the face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218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571"/>
            <a:ext cx="8229600" cy="97842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Pharmacologic Category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5999"/>
            <a:ext cx="8229600" cy="5723467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AutoNum type="arabicParenBoth"/>
            </a:pPr>
            <a:r>
              <a:rPr lang="en-US" sz="9600" b="1" u="sng" dirty="0" smtClean="0"/>
              <a:t>NSAIDs</a:t>
            </a:r>
            <a:r>
              <a:rPr lang="en-US" sz="9600" u="sng" dirty="0" smtClean="0"/>
              <a:t> </a:t>
            </a:r>
            <a:r>
              <a:rPr lang="en-US" sz="9600" dirty="0" smtClean="0"/>
              <a:t>: Reduce pain and anti-inflammatory. </a:t>
            </a:r>
            <a:endParaRPr lang="en-US" sz="9600" u="sng" dirty="0" smtClean="0"/>
          </a:p>
          <a:p>
            <a:r>
              <a:rPr lang="en-US" sz="9600" dirty="0" smtClean="0"/>
              <a:t>Aspirin</a:t>
            </a:r>
          </a:p>
          <a:p>
            <a:r>
              <a:rPr lang="en-US" sz="9600" dirty="0" err="1" smtClean="0"/>
              <a:t>ibuprofin</a:t>
            </a:r>
            <a:r>
              <a:rPr lang="en-US" sz="9600" dirty="0" smtClean="0"/>
              <a:t> (Advil, Motrin)</a:t>
            </a:r>
          </a:p>
          <a:p>
            <a:r>
              <a:rPr lang="en-US" sz="9600" dirty="0"/>
              <a:t>d</a:t>
            </a:r>
            <a:r>
              <a:rPr lang="en-US" sz="9600" dirty="0" smtClean="0"/>
              <a:t>iclofenac (</a:t>
            </a:r>
            <a:r>
              <a:rPr lang="en-US" sz="9600" dirty="0" err="1" smtClean="0"/>
              <a:t>Voltaren</a:t>
            </a:r>
            <a:r>
              <a:rPr lang="en-US" sz="9600" dirty="0" smtClean="0"/>
              <a:t>)</a:t>
            </a:r>
          </a:p>
          <a:p>
            <a:r>
              <a:rPr lang="en-US" sz="9600" dirty="0" err="1" smtClean="0"/>
              <a:t>naproxyn</a:t>
            </a:r>
            <a:r>
              <a:rPr lang="en-US" sz="9600" dirty="0" smtClean="0"/>
              <a:t> (Naprosyn)</a:t>
            </a:r>
          </a:p>
          <a:p>
            <a:pPr marL="0" indent="0">
              <a:buNone/>
            </a:pPr>
            <a:r>
              <a:rPr lang="en-US" sz="9600" dirty="0"/>
              <a:t> </a:t>
            </a:r>
            <a:r>
              <a:rPr lang="en-US" sz="9600" u="sng" dirty="0" smtClean="0"/>
              <a:t>Mechanism of action</a:t>
            </a:r>
            <a:r>
              <a:rPr lang="en-US" sz="9600" dirty="0" smtClean="0"/>
              <a:t>: Inhibition of prostaglandin synthesis by decreasing the activity of the </a:t>
            </a:r>
            <a:r>
              <a:rPr lang="en-US" sz="9600" smtClean="0"/>
              <a:t>enzyme </a:t>
            </a:r>
            <a:r>
              <a:rPr lang="en-US" sz="9600" smtClean="0"/>
              <a:t>cyclooxygenase</a:t>
            </a:r>
            <a:r>
              <a:rPr lang="en-US" sz="9600" dirty="0" smtClean="0"/>
              <a:t>-1 and 2 (COX-1 and 2). </a:t>
            </a:r>
          </a:p>
          <a:p>
            <a:pPr marL="0" indent="0">
              <a:buNone/>
            </a:pPr>
            <a:r>
              <a:rPr lang="en-US" sz="9600" b="1" dirty="0" smtClean="0"/>
              <a:t>NSAIDs COX-2 inhibitor</a:t>
            </a:r>
            <a:r>
              <a:rPr lang="en-US" sz="9600" dirty="0" smtClean="0"/>
              <a:t>: </a:t>
            </a:r>
            <a:r>
              <a:rPr lang="en-US" sz="9600" dirty="0" err="1"/>
              <a:t>celecoxib</a:t>
            </a:r>
            <a:r>
              <a:rPr lang="en-US" sz="9600" dirty="0"/>
              <a:t> (Celebrex</a:t>
            </a:r>
            <a:r>
              <a:rPr lang="en-US" sz="9600" dirty="0" smtClean="0"/>
              <a:t>)</a:t>
            </a:r>
          </a:p>
          <a:p>
            <a:pPr marL="0" indent="0">
              <a:buNone/>
            </a:pPr>
            <a:r>
              <a:rPr lang="en-US" sz="9600" u="sng" dirty="0" smtClean="0"/>
              <a:t>Contraindication</a:t>
            </a:r>
            <a:r>
              <a:rPr lang="en-US" sz="9600" dirty="0" smtClean="0"/>
              <a:t>: </a:t>
            </a:r>
            <a:r>
              <a:rPr lang="en-US" sz="9600" b="1" dirty="0" smtClean="0">
                <a:solidFill>
                  <a:srgbClr val="FF0000"/>
                </a:solidFill>
              </a:rPr>
              <a:t>No Alcohol</a:t>
            </a:r>
            <a:r>
              <a:rPr lang="en-US" sz="9600" dirty="0" smtClean="0"/>
              <a:t>. </a:t>
            </a:r>
            <a:r>
              <a:rPr lang="en-US" sz="9600" dirty="0" smtClean="0">
                <a:solidFill>
                  <a:srgbClr val="FF0000"/>
                </a:solidFill>
              </a:rPr>
              <a:t>COX-2 can’t be taken with other traditional NSAIDs</a:t>
            </a:r>
            <a:r>
              <a:rPr lang="en-US" sz="9600" dirty="0" smtClean="0"/>
              <a:t>.</a:t>
            </a:r>
            <a:endParaRPr lang="en-US" sz="9600" dirty="0"/>
          </a:p>
          <a:p>
            <a:pPr marL="0" indent="0">
              <a:buNone/>
            </a:pPr>
            <a:r>
              <a:rPr lang="en-US" sz="9600" u="sng" dirty="0" smtClean="0"/>
              <a:t>Adverse effects:</a:t>
            </a:r>
            <a:r>
              <a:rPr lang="en-US" sz="9600" dirty="0" smtClean="0"/>
              <a:t> </a:t>
            </a:r>
          </a:p>
          <a:p>
            <a:r>
              <a:rPr lang="en-US" sz="9600" dirty="0" smtClean="0"/>
              <a:t>Gastrointestinal. Cardiovascular: edema, heartburn.</a:t>
            </a:r>
          </a:p>
          <a:p>
            <a:r>
              <a:rPr lang="en-US" sz="9600" dirty="0" smtClean="0"/>
              <a:t>CNS: headache, fatigue, dizziness, nervousness.</a:t>
            </a:r>
          </a:p>
          <a:p>
            <a:r>
              <a:rPr lang="en-US" sz="9600" dirty="0" smtClean="0"/>
              <a:t>Celebrex - Reduce the effect of ACE inhibitor drugs.</a:t>
            </a:r>
          </a:p>
          <a:p>
            <a:pPr marL="0" indent="0">
              <a:buNone/>
            </a:pPr>
            <a:r>
              <a:rPr lang="en-US" sz="9600" dirty="0"/>
              <a:t> </a:t>
            </a:r>
            <a:r>
              <a:rPr lang="en-US" sz="9600" dirty="0" smtClean="0"/>
              <a:t>                       Reduce the effect of </a:t>
            </a:r>
            <a:r>
              <a:rPr lang="en-US" sz="9600" dirty="0" err="1" smtClean="0"/>
              <a:t>tricyclics</a:t>
            </a:r>
            <a:r>
              <a:rPr lang="en-US" sz="9600" dirty="0" smtClean="0"/>
              <a:t> antidepressants. </a:t>
            </a:r>
          </a:p>
          <a:p>
            <a:pPr marL="0" indent="0">
              <a:buNone/>
            </a:pPr>
            <a:endParaRPr lang="en-US" sz="9600" u="sng" dirty="0" smtClean="0"/>
          </a:p>
          <a:p>
            <a:pPr marL="0" indent="0">
              <a:buNone/>
            </a:pPr>
            <a:r>
              <a:rPr lang="en-US" sz="9600" dirty="0"/>
              <a:t> </a:t>
            </a:r>
            <a:endParaRPr lang="en-US" sz="9600" dirty="0" smtClean="0"/>
          </a:p>
          <a:p>
            <a:pPr marL="0" indent="0">
              <a:buNone/>
            </a:pPr>
            <a:endParaRPr lang="en-US" sz="9600" dirty="0" smtClean="0"/>
          </a:p>
          <a:p>
            <a:pPr marL="0" indent="0">
              <a:buNone/>
            </a:pPr>
            <a:endParaRPr lang="en-US" sz="9600" dirty="0" smtClean="0"/>
          </a:p>
          <a:p>
            <a:endParaRPr lang="en-US" sz="96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693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Pharmacologic Category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(2</a:t>
            </a:r>
            <a:r>
              <a:rPr lang="en-US" b="1" u="sng" dirty="0"/>
              <a:t>) Muscle Relaxants drugs</a:t>
            </a:r>
          </a:p>
          <a:p>
            <a:r>
              <a:rPr lang="en-US" dirty="0"/>
              <a:t>cyclobenzaprine (</a:t>
            </a:r>
            <a:r>
              <a:rPr lang="en-US" dirty="0" err="1"/>
              <a:t>Flexeril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Methocarbamol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Robaxin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sz="3000" u="sng" dirty="0"/>
              <a:t>MOA:</a:t>
            </a:r>
            <a:r>
              <a:rPr lang="en-US" sz="3000" dirty="0"/>
              <a:t> </a:t>
            </a:r>
            <a:r>
              <a:rPr lang="en-US" sz="3000" dirty="0" smtClean="0"/>
              <a:t>Skeletal muscle relaxation by general CNS depression . </a:t>
            </a:r>
            <a:endParaRPr lang="en-US" sz="3000" dirty="0"/>
          </a:p>
          <a:p>
            <a:pPr marL="0" indent="0">
              <a:buNone/>
            </a:pPr>
            <a:r>
              <a:rPr lang="en-US" sz="3000" u="sng" dirty="0"/>
              <a:t>Adverse effects:</a:t>
            </a:r>
            <a:r>
              <a:rPr lang="en-US" sz="3000" dirty="0"/>
              <a:t> </a:t>
            </a:r>
          </a:p>
          <a:p>
            <a:pPr marL="0" indent="0">
              <a:buNone/>
            </a:pPr>
            <a:r>
              <a:rPr lang="en-US" sz="3000" dirty="0"/>
              <a:t>CNS: drowsiness, dizziness, fatigue, headache.</a:t>
            </a:r>
          </a:p>
          <a:p>
            <a:pPr marL="0" indent="0">
              <a:buNone/>
            </a:pPr>
            <a:r>
              <a:rPr lang="en-US" sz="3000" dirty="0"/>
              <a:t>Gastrointestinal</a:t>
            </a:r>
            <a:r>
              <a:rPr lang="en-US" sz="3000" dirty="0">
                <a:solidFill>
                  <a:srgbClr val="FF0000"/>
                </a:solidFill>
              </a:rPr>
              <a:t>: </a:t>
            </a:r>
            <a:r>
              <a:rPr lang="en-US" sz="3000" b="1" dirty="0" err="1">
                <a:solidFill>
                  <a:srgbClr val="FF0000"/>
                </a:solidFill>
              </a:rPr>
              <a:t>Xerostomia</a:t>
            </a:r>
            <a:r>
              <a:rPr lang="en-US" sz="3000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540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1176</Words>
  <Application>Microsoft Macintosh PowerPoint</Application>
  <PresentationFormat>On-screen Show (4:3)</PresentationFormat>
  <Paragraphs>160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Drugs To Treat TMD</vt:lpstr>
      <vt:lpstr>What is TMJ?</vt:lpstr>
      <vt:lpstr>What is TMD?</vt:lpstr>
      <vt:lpstr>PowerPoint Presentation</vt:lpstr>
      <vt:lpstr> What causes TMD ?  </vt:lpstr>
      <vt:lpstr>Symptom of TMD</vt:lpstr>
      <vt:lpstr>Symptoms of TMD</vt:lpstr>
      <vt:lpstr>Pharmacologic Category</vt:lpstr>
      <vt:lpstr>Pharmacologic Category</vt:lpstr>
      <vt:lpstr>Pharmacologic Category</vt:lpstr>
      <vt:lpstr>Pharmacologic Category</vt:lpstr>
      <vt:lpstr>Pharmacologic category</vt:lpstr>
      <vt:lpstr>Pharmacologic category</vt:lpstr>
      <vt:lpstr>Home treatment for TMD</vt:lpstr>
      <vt:lpstr> Traditional treatment </vt:lpstr>
      <vt:lpstr>Surgery – Irreversible treatments</vt:lpstr>
      <vt:lpstr>Quiz Time !!</vt:lpstr>
      <vt:lpstr>Quiz time !!</vt:lpstr>
      <vt:lpstr>Quiz time !!</vt:lpstr>
      <vt:lpstr>Quiz time !!</vt:lpstr>
      <vt:lpstr>Quiz time !!</vt:lpstr>
      <vt:lpstr>Quiz time !!</vt:lpstr>
      <vt:lpstr>Quiz time !!</vt:lpstr>
      <vt:lpstr>Quiz time !!</vt:lpstr>
      <vt:lpstr>Quiz time !!</vt:lpstr>
      <vt:lpstr>Quiz time !!</vt:lpstr>
      <vt:lpstr>Quiz time !!</vt:lpstr>
      <vt:lpstr>YOU GUYS ARE GENIUS !!!</vt:lpstr>
      <vt:lpstr>The End!!!</vt:lpstr>
    </vt:vector>
  </TitlesOfParts>
  <Company>Private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Drugs To Treat TMD</dc:title>
  <dc:creator>Tenzin Dasey</dc:creator>
  <cp:lastModifiedBy>Tenzin Dasey</cp:lastModifiedBy>
  <cp:revision>41</cp:revision>
  <dcterms:created xsi:type="dcterms:W3CDTF">2014-12-10T03:07:10Z</dcterms:created>
  <dcterms:modified xsi:type="dcterms:W3CDTF">2014-12-12T04:05:00Z</dcterms:modified>
</cp:coreProperties>
</file>