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21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DB4C00-01BC-824F-AD10-BB3D013EB514}" type="datetimeFigureOut">
              <a:rPr lang="en-US" smtClean="0"/>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147871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B4C00-01BC-824F-AD10-BB3D013EB514}" type="datetimeFigureOut">
              <a:rPr lang="en-US" smtClean="0"/>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234329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B4C00-01BC-824F-AD10-BB3D013EB514}" type="datetimeFigureOut">
              <a:rPr lang="en-US" smtClean="0"/>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113083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B4C00-01BC-824F-AD10-BB3D013EB514}" type="datetimeFigureOut">
              <a:rPr lang="en-US" smtClean="0"/>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43717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B4C00-01BC-824F-AD10-BB3D013EB514}" type="datetimeFigureOut">
              <a:rPr lang="en-US" smtClean="0"/>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125773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B4C00-01BC-824F-AD10-BB3D013EB514}" type="datetimeFigureOut">
              <a:rPr lang="en-US" smtClean="0"/>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416531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B4C00-01BC-824F-AD10-BB3D013EB514}" type="datetimeFigureOut">
              <a:rPr lang="en-US" smtClean="0"/>
              <a:t>10/5/13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107368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B4C00-01BC-824F-AD10-BB3D013EB514}" type="datetimeFigureOut">
              <a:rPr lang="en-US" smtClean="0"/>
              <a:t>10/5/13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3156344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B4C00-01BC-824F-AD10-BB3D013EB514}" type="datetimeFigureOut">
              <a:rPr lang="en-US" smtClean="0"/>
              <a:t>10/5/13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124261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B4C00-01BC-824F-AD10-BB3D013EB514}" type="datetimeFigureOut">
              <a:rPr lang="en-US" smtClean="0"/>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378315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B4C00-01BC-824F-AD10-BB3D013EB514}" type="datetimeFigureOut">
              <a:rPr lang="en-US" smtClean="0"/>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7C0DE-E568-F14E-9E19-0617EF100F25}" type="slidenum">
              <a:rPr lang="en-US" smtClean="0"/>
              <a:t>‹#›</a:t>
            </a:fld>
            <a:endParaRPr lang="en-US"/>
          </a:p>
        </p:txBody>
      </p:sp>
    </p:spTree>
    <p:extLst>
      <p:ext uri="{BB962C8B-B14F-4D97-AF65-F5344CB8AC3E}">
        <p14:creationId xmlns:p14="http://schemas.microsoft.com/office/powerpoint/2010/main" val="23572193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B4C00-01BC-824F-AD10-BB3D013EB514}" type="datetimeFigureOut">
              <a:rPr lang="en-US" smtClean="0"/>
              <a:t>10/5/13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7C0DE-E568-F14E-9E19-0617EF100F25}" type="slidenum">
              <a:rPr lang="en-US" smtClean="0"/>
              <a:t>‹#›</a:t>
            </a:fld>
            <a:endParaRPr lang="en-US"/>
          </a:p>
        </p:txBody>
      </p:sp>
    </p:spTree>
    <p:extLst>
      <p:ext uri="{BB962C8B-B14F-4D97-AF65-F5344CB8AC3E}">
        <p14:creationId xmlns:p14="http://schemas.microsoft.com/office/powerpoint/2010/main" val="2023047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9177" y="265411"/>
            <a:ext cx="7772400" cy="1685708"/>
          </a:xfrm>
        </p:spPr>
        <p:txBody>
          <a:bodyPr/>
          <a:lstStyle/>
          <a:p>
            <a:r>
              <a:rPr lang="en-US" dirty="0" smtClean="0"/>
              <a:t>Neural Tube Defect</a:t>
            </a:r>
            <a:br>
              <a:rPr lang="en-US" dirty="0" smtClean="0"/>
            </a:br>
            <a:r>
              <a:rPr lang="en-US" dirty="0" err="1" smtClean="0">
                <a:solidFill>
                  <a:srgbClr val="FF0000"/>
                </a:solidFill>
              </a:rPr>
              <a:t>Spina</a:t>
            </a:r>
            <a:r>
              <a:rPr lang="en-US" dirty="0" smtClean="0">
                <a:solidFill>
                  <a:srgbClr val="FF0000"/>
                </a:solidFill>
              </a:rPr>
              <a:t> Bifida</a:t>
            </a:r>
            <a:endParaRPr lang="en-US" dirty="0">
              <a:solidFill>
                <a:srgbClr val="FF0000"/>
              </a:solidFill>
            </a:endParaRPr>
          </a:p>
        </p:txBody>
      </p:sp>
      <p:sp>
        <p:nvSpPr>
          <p:cNvPr id="3" name="Subtitle 2"/>
          <p:cNvSpPr>
            <a:spLocks noGrp="1"/>
          </p:cNvSpPr>
          <p:nvPr>
            <p:ph type="subTitle" idx="1"/>
          </p:nvPr>
        </p:nvSpPr>
        <p:spPr/>
        <p:txBody>
          <a:bodyPr>
            <a:normAutofit/>
          </a:bodyPr>
          <a:lstStyle/>
          <a:p>
            <a:endParaRPr lang="en-US" dirty="0"/>
          </a:p>
        </p:txBody>
      </p:sp>
      <p:pic>
        <p:nvPicPr>
          <p:cNvPr id="4" name="Picture 3" descr="spina_bifida-we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1139" y="2274940"/>
            <a:ext cx="4223285" cy="4572000"/>
          </a:xfrm>
          <a:prstGeom prst="rect">
            <a:avLst/>
          </a:prstGeom>
        </p:spPr>
      </p:pic>
      <p:pic>
        <p:nvPicPr>
          <p:cNvPr id="6" name="Picture 5" descr="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053" y="2274940"/>
            <a:ext cx="4182568" cy="4248177"/>
          </a:xfrm>
          <a:prstGeom prst="rect">
            <a:avLst/>
          </a:prstGeom>
        </p:spPr>
      </p:pic>
    </p:spTree>
    <p:extLst>
      <p:ext uri="{BB962C8B-B14F-4D97-AF65-F5344CB8AC3E}">
        <p14:creationId xmlns:p14="http://schemas.microsoft.com/office/powerpoint/2010/main" val="42829271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Neural Tube Defects?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800" dirty="0"/>
              <a:t>Neural tube defects (NTDs) are serious congenital defects of the central nervous system (CNS), including the spinal cord, skull, and brain, that result from failure of the neural tube to close during the first 30 days of fetal </a:t>
            </a:r>
            <a:r>
              <a:rPr lang="en-US" sz="2800" dirty="0" smtClean="0"/>
              <a:t>development.</a:t>
            </a:r>
            <a:endParaRPr lang="en-US" sz="2800" dirty="0"/>
          </a:p>
          <a:p>
            <a:r>
              <a:rPr lang="en-US" sz="2800" dirty="0"/>
              <a:t>There are three main types of NTDs: anencephaly, </a:t>
            </a:r>
            <a:r>
              <a:rPr lang="en-US" sz="2800" dirty="0" err="1"/>
              <a:t>encephalocele</a:t>
            </a:r>
            <a:r>
              <a:rPr lang="en-US" sz="2800" dirty="0"/>
              <a:t>, and </a:t>
            </a:r>
            <a:r>
              <a:rPr lang="en-US" sz="2800" dirty="0" err="1">
                <a:solidFill>
                  <a:srgbClr val="FF0000"/>
                </a:solidFill>
              </a:rPr>
              <a:t>spina</a:t>
            </a:r>
            <a:r>
              <a:rPr lang="en-US" sz="2800" dirty="0">
                <a:solidFill>
                  <a:srgbClr val="FF0000"/>
                </a:solidFill>
              </a:rPr>
              <a:t> </a:t>
            </a:r>
            <a:r>
              <a:rPr lang="en-US" sz="2800" dirty="0" smtClean="0">
                <a:solidFill>
                  <a:srgbClr val="FF0000"/>
                </a:solidFill>
              </a:rPr>
              <a:t>bifida</a:t>
            </a:r>
            <a:r>
              <a:rPr lang="en-US" dirty="0"/>
              <a:t>.</a:t>
            </a:r>
          </a:p>
        </p:txBody>
      </p:sp>
    </p:spTree>
    <p:extLst>
      <p:ext uri="{BB962C8B-B14F-4D97-AF65-F5344CB8AC3E}">
        <p14:creationId xmlns:p14="http://schemas.microsoft.com/office/powerpoint/2010/main" val="36920262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solidFill>
                  <a:srgbClr val="FF0000"/>
                </a:solidFill>
              </a:rPr>
              <a:t>Spina</a:t>
            </a:r>
            <a:r>
              <a:rPr lang="en-US" dirty="0" smtClean="0">
                <a:solidFill>
                  <a:srgbClr val="FF0000"/>
                </a:solidFill>
              </a:rPr>
              <a:t> Bifida</a:t>
            </a:r>
            <a:endParaRPr lang="en-US" dirty="0">
              <a:solidFill>
                <a:srgbClr val="FF0000"/>
              </a:solidFill>
            </a:endParaRPr>
          </a:p>
        </p:txBody>
      </p:sp>
      <p:sp>
        <p:nvSpPr>
          <p:cNvPr id="3" name="Content Placeholder 2"/>
          <p:cNvSpPr>
            <a:spLocks noGrp="1"/>
          </p:cNvSpPr>
          <p:nvPr>
            <p:ph idx="1"/>
          </p:nvPr>
        </p:nvSpPr>
        <p:spPr>
          <a:xfrm>
            <a:off x="457200" y="947893"/>
            <a:ext cx="8229600" cy="5910108"/>
          </a:xfrm>
        </p:spPr>
        <p:txBody>
          <a:bodyPr>
            <a:normAutofit/>
          </a:bodyPr>
          <a:lstStyle/>
          <a:p>
            <a:r>
              <a:rPr lang="en-US" sz="2400" dirty="0" err="1"/>
              <a:t>Spina</a:t>
            </a:r>
            <a:r>
              <a:rPr lang="en-US" sz="2400" dirty="0"/>
              <a:t> bifida, which literally means "cleft </a:t>
            </a:r>
            <a:r>
              <a:rPr lang="en-US" sz="2400" dirty="0" smtClean="0"/>
              <a:t>spine” or “split spine”, </a:t>
            </a:r>
            <a:r>
              <a:rPr lang="en-US" sz="2400" dirty="0"/>
              <a:t>is characterized by the incomplete development of the brain, spinal cord, and/or meninges (the protective covering around the brain and spinal cord). It is the most common neural tube defect in the United States </a:t>
            </a:r>
            <a:r>
              <a:rPr lang="en-US" sz="2400" dirty="0" smtClean="0"/>
              <a:t>- </a:t>
            </a:r>
            <a:r>
              <a:rPr lang="en-US" sz="2400" dirty="0"/>
              <a:t>affecting 1,500 to 2,000 of the more than 4 million babies </a:t>
            </a:r>
            <a:r>
              <a:rPr lang="en-US" sz="2400" dirty="0" smtClean="0"/>
              <a:t>born each year.</a:t>
            </a:r>
            <a:endParaRPr lang="en-US" sz="2400" dirty="0"/>
          </a:p>
        </p:txBody>
      </p:sp>
      <p:pic>
        <p:nvPicPr>
          <p:cNvPr id="4" name="Picture 3" descr="images-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248" y="3601990"/>
            <a:ext cx="7241271" cy="3256010"/>
          </a:xfrm>
          <a:prstGeom prst="rect">
            <a:avLst/>
          </a:prstGeom>
        </p:spPr>
      </p:pic>
    </p:spTree>
    <p:extLst>
      <p:ext uri="{BB962C8B-B14F-4D97-AF65-F5344CB8AC3E}">
        <p14:creationId xmlns:p14="http://schemas.microsoft.com/office/powerpoint/2010/main" val="15207202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5808"/>
          </a:xfrm>
        </p:spPr>
        <p:txBody>
          <a:bodyPr/>
          <a:lstStyle/>
          <a:p>
            <a:r>
              <a:rPr lang="en-US" dirty="0" smtClean="0">
                <a:solidFill>
                  <a:srgbClr val="FF0000"/>
                </a:solidFill>
              </a:rPr>
              <a:t>Different types of </a:t>
            </a:r>
            <a:r>
              <a:rPr lang="en-US" dirty="0" err="1" smtClean="0">
                <a:solidFill>
                  <a:srgbClr val="FF0000"/>
                </a:solidFill>
              </a:rPr>
              <a:t>Spina</a:t>
            </a:r>
            <a:r>
              <a:rPr lang="en-US" dirty="0" smtClean="0">
                <a:solidFill>
                  <a:srgbClr val="FF0000"/>
                </a:solidFill>
              </a:rPr>
              <a:t> Bifida</a:t>
            </a:r>
            <a:endParaRPr lang="en-US" dirty="0">
              <a:solidFill>
                <a:srgbClr val="FF0000"/>
              </a:solidFill>
            </a:endParaRPr>
          </a:p>
        </p:txBody>
      </p:sp>
      <p:sp>
        <p:nvSpPr>
          <p:cNvPr id="3" name="Content Placeholder 2"/>
          <p:cNvSpPr>
            <a:spLocks noGrp="1"/>
          </p:cNvSpPr>
          <p:nvPr>
            <p:ph idx="1"/>
          </p:nvPr>
        </p:nvSpPr>
        <p:spPr>
          <a:xfrm>
            <a:off x="16706" y="1364964"/>
            <a:ext cx="9127294" cy="5493035"/>
          </a:xfrm>
        </p:spPr>
        <p:txBody>
          <a:bodyPr>
            <a:normAutofit fontScale="25000" lnSpcReduction="20000"/>
          </a:bodyPr>
          <a:lstStyle/>
          <a:p>
            <a:pPr marL="0" indent="0">
              <a:buNone/>
            </a:pPr>
            <a:r>
              <a:rPr lang="en-US" sz="1500" dirty="0" smtClean="0"/>
              <a:t>   </a:t>
            </a:r>
          </a:p>
          <a:p>
            <a:pPr marL="0" indent="0">
              <a:buNone/>
            </a:pPr>
            <a:r>
              <a:rPr lang="en-US" sz="4400" dirty="0" err="1" smtClean="0"/>
              <a:t>A.Normal</a:t>
            </a:r>
            <a:endParaRPr lang="en-US" sz="4400" dirty="0" smtClean="0"/>
          </a:p>
          <a:p>
            <a:pPr marL="0" indent="0">
              <a:buNone/>
            </a:pPr>
            <a:r>
              <a:rPr lang="en-US" sz="4400" dirty="0" err="1" smtClean="0"/>
              <a:t>B.Occulta</a:t>
            </a:r>
            <a:endParaRPr lang="en-US" sz="4400" dirty="0" smtClean="0"/>
          </a:p>
          <a:p>
            <a:pPr marL="0" indent="0">
              <a:buNone/>
            </a:pPr>
            <a:r>
              <a:rPr lang="en-US" sz="4400" dirty="0" err="1" smtClean="0"/>
              <a:t>C.Meningocele</a:t>
            </a:r>
            <a:endParaRPr lang="en-US" sz="4400" dirty="0" smtClean="0"/>
          </a:p>
          <a:p>
            <a:pPr marL="0" indent="0">
              <a:buNone/>
            </a:pPr>
            <a:r>
              <a:rPr lang="en-US" sz="4400" dirty="0" err="1" smtClean="0"/>
              <a:t>D.Mylelomeningocelle</a:t>
            </a:r>
            <a:endParaRPr lang="en-US" sz="4400" dirty="0" smtClean="0"/>
          </a:p>
          <a:p>
            <a:pPr marL="0" indent="0">
              <a:buNone/>
            </a:pPr>
            <a:endParaRPr lang="en-US" sz="1500" dirty="0"/>
          </a:p>
          <a:p>
            <a:pPr marL="0" indent="0">
              <a:buNone/>
            </a:pPr>
            <a:endParaRPr lang="en-US" sz="1500" dirty="0" smtClean="0"/>
          </a:p>
          <a:p>
            <a:pPr marL="0" indent="0">
              <a:buNone/>
            </a:pPr>
            <a:endParaRPr lang="en-US" sz="1500" dirty="0"/>
          </a:p>
          <a:p>
            <a:pPr marL="0" indent="0">
              <a:buNone/>
            </a:pPr>
            <a:endParaRPr lang="en-US" sz="1500" dirty="0" smtClean="0"/>
          </a:p>
          <a:p>
            <a:pPr marL="0" indent="0">
              <a:buNone/>
            </a:pPr>
            <a:endParaRPr lang="en-US" sz="1500" b="1" dirty="0" smtClean="0">
              <a:latin typeface="Calibri"/>
              <a:cs typeface="Calibri"/>
            </a:endParaRPr>
          </a:p>
          <a:p>
            <a:pPr marL="0" indent="0">
              <a:buNone/>
            </a:pPr>
            <a:r>
              <a:rPr lang="en-US" sz="3600" b="1" dirty="0" smtClean="0">
                <a:cs typeface="Calibri"/>
              </a:rPr>
              <a:t> </a:t>
            </a:r>
          </a:p>
          <a:p>
            <a:pPr marL="0" indent="0">
              <a:buNone/>
            </a:pPr>
            <a:endParaRPr lang="en-US" sz="3600" b="1" dirty="0">
              <a:cs typeface="Calibri"/>
            </a:endParaRPr>
          </a:p>
          <a:p>
            <a:pPr marL="0" indent="0">
              <a:buNone/>
            </a:pPr>
            <a:r>
              <a:rPr lang="en-US" sz="8600" b="1" dirty="0" smtClean="0">
                <a:cs typeface="Calibri"/>
              </a:rPr>
              <a:t>1. </a:t>
            </a:r>
            <a:r>
              <a:rPr lang="en-US" sz="8600" b="1" u="sng" dirty="0" err="1">
                <a:cs typeface="Calibri"/>
              </a:rPr>
              <a:t>O</a:t>
            </a:r>
            <a:r>
              <a:rPr lang="en-US" sz="8600" b="1" u="sng" dirty="0" err="1" smtClean="0">
                <a:cs typeface="Calibri"/>
              </a:rPr>
              <a:t>cculta</a:t>
            </a:r>
            <a:r>
              <a:rPr lang="en-US" sz="8600" b="1" dirty="0" smtClean="0">
                <a:cs typeface="Calibri"/>
              </a:rPr>
              <a:t> : Mildest and most common in which one or more vertebrae are malformed.</a:t>
            </a:r>
          </a:p>
          <a:p>
            <a:pPr marL="0" indent="0">
              <a:buNone/>
            </a:pPr>
            <a:r>
              <a:rPr lang="en-US" sz="8600" b="1" dirty="0">
                <a:cs typeface="Calibri"/>
              </a:rPr>
              <a:t> </a:t>
            </a:r>
            <a:r>
              <a:rPr lang="en-US" sz="8600" b="1" dirty="0" smtClean="0">
                <a:cs typeface="Calibri"/>
              </a:rPr>
              <a:t>    2</a:t>
            </a:r>
            <a:r>
              <a:rPr lang="en-US" sz="8600" b="1" u="sng" dirty="0" smtClean="0">
                <a:cs typeface="Calibri"/>
              </a:rPr>
              <a:t>. </a:t>
            </a:r>
            <a:r>
              <a:rPr lang="en-US" sz="8600" b="1" u="sng" dirty="0">
                <a:cs typeface="Calibri"/>
              </a:rPr>
              <a:t>C</a:t>
            </a:r>
            <a:r>
              <a:rPr lang="en-US" sz="8600" b="1" u="sng" dirty="0" smtClean="0">
                <a:cs typeface="Calibri"/>
              </a:rPr>
              <a:t>losed </a:t>
            </a:r>
            <a:r>
              <a:rPr lang="en-US" sz="8600" b="1" u="sng" dirty="0">
                <a:cs typeface="Calibri"/>
              </a:rPr>
              <a:t>neural tube </a:t>
            </a:r>
            <a:r>
              <a:rPr lang="en-US" sz="8600" b="1" u="sng" dirty="0" smtClean="0">
                <a:cs typeface="Calibri"/>
              </a:rPr>
              <a:t>defects </a:t>
            </a:r>
            <a:r>
              <a:rPr lang="en-US" sz="8600" b="1" dirty="0" smtClean="0">
                <a:cs typeface="Calibri"/>
              </a:rPr>
              <a:t>: Consists </a:t>
            </a:r>
            <a:r>
              <a:rPr lang="en-US" sz="8600" b="1" dirty="0">
                <a:cs typeface="Calibri"/>
              </a:rPr>
              <a:t>of a diverse group of spinal defects in which the spinal cord is marked by a malformation of fat, bone, or membranes.</a:t>
            </a:r>
            <a:endParaRPr lang="en-US" sz="8600" b="1" dirty="0" smtClean="0">
              <a:cs typeface="Calibri"/>
            </a:endParaRPr>
          </a:p>
          <a:p>
            <a:pPr marL="0" indent="0">
              <a:buNone/>
            </a:pPr>
            <a:r>
              <a:rPr lang="en-US" sz="8600" b="1" dirty="0" smtClean="0">
                <a:cs typeface="Calibri"/>
              </a:rPr>
              <a:t>      3. </a:t>
            </a:r>
            <a:r>
              <a:rPr lang="en-US" sz="8600" b="1" u="sng" dirty="0" err="1" smtClean="0">
                <a:cs typeface="Calibri"/>
              </a:rPr>
              <a:t>Meningocele</a:t>
            </a:r>
            <a:r>
              <a:rPr lang="en-US" sz="8600" b="1" dirty="0" smtClean="0">
                <a:cs typeface="Calibri"/>
              </a:rPr>
              <a:t> : Protrusion of spinal fluid and meninges through an abnormal vertebrae opening.</a:t>
            </a:r>
          </a:p>
          <a:p>
            <a:pPr marL="0" indent="0">
              <a:buNone/>
            </a:pPr>
            <a:r>
              <a:rPr lang="en-US" sz="8600" b="1" dirty="0">
                <a:cs typeface="Calibri"/>
              </a:rPr>
              <a:t> </a:t>
            </a:r>
            <a:r>
              <a:rPr lang="en-US" sz="8600" b="1" dirty="0" smtClean="0">
                <a:cs typeface="Calibri"/>
              </a:rPr>
              <a:t>     4</a:t>
            </a:r>
            <a:r>
              <a:rPr lang="en-US" sz="8600" b="1" u="sng" dirty="0" smtClean="0">
                <a:cs typeface="Calibri"/>
              </a:rPr>
              <a:t>.  </a:t>
            </a:r>
            <a:r>
              <a:rPr lang="en-US" sz="8600" b="1" u="sng" dirty="0" err="1" smtClean="0">
                <a:cs typeface="Calibri"/>
              </a:rPr>
              <a:t>Myelomeningocele</a:t>
            </a:r>
            <a:r>
              <a:rPr lang="en-US" sz="8600" b="1" dirty="0">
                <a:cs typeface="Calibri"/>
              </a:rPr>
              <a:t> </a:t>
            </a:r>
            <a:r>
              <a:rPr lang="en-US" sz="8600" b="1" dirty="0" smtClean="0">
                <a:cs typeface="Calibri"/>
              </a:rPr>
              <a:t>: </a:t>
            </a:r>
            <a:r>
              <a:rPr lang="en-US" sz="8600" b="1" dirty="0">
                <a:cs typeface="Calibri"/>
              </a:rPr>
              <a:t>is the most severe and occurs when the spinal cord/neural elements are exposed through the opening in the spine, resulting in partial or complete motor paralysis and sensory deficits within the parts of the body below the spinal opening. The paralysis may be so severe that the affected individual is unable to walk and may have urinary and bowel dysfunction</a:t>
            </a:r>
            <a:r>
              <a:rPr lang="en-US" sz="3600" dirty="0">
                <a:cs typeface="Arial Black"/>
              </a:rPr>
              <a:t>.</a:t>
            </a:r>
          </a:p>
        </p:txBody>
      </p:sp>
      <p:pic>
        <p:nvPicPr>
          <p:cNvPr id="5" name="Picture 4" descr="spina-bifida-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0348" y="803971"/>
            <a:ext cx="6801066" cy="1971615"/>
          </a:xfrm>
          <a:prstGeom prst="rect">
            <a:avLst/>
          </a:prstGeom>
        </p:spPr>
      </p:pic>
    </p:spTree>
    <p:extLst>
      <p:ext uri="{BB962C8B-B14F-4D97-AF65-F5344CB8AC3E}">
        <p14:creationId xmlns:p14="http://schemas.microsoft.com/office/powerpoint/2010/main" val="1434110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Causes of </a:t>
            </a:r>
            <a:r>
              <a:rPr lang="en-US" dirty="0" err="1" smtClean="0">
                <a:solidFill>
                  <a:srgbClr val="FF0000"/>
                </a:solidFill>
              </a:rPr>
              <a:t>Spina</a:t>
            </a:r>
            <a:r>
              <a:rPr lang="en-US" dirty="0" smtClean="0">
                <a:solidFill>
                  <a:srgbClr val="FF0000"/>
                </a:solidFill>
              </a:rPr>
              <a:t> Bifida</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400" dirty="0" smtClean="0"/>
              <a:t>Unknown, Still a mystery.</a:t>
            </a:r>
          </a:p>
          <a:p>
            <a:r>
              <a:rPr lang="en-US" sz="2400" dirty="0" smtClean="0"/>
              <a:t>Scientists suspect - </a:t>
            </a:r>
            <a:r>
              <a:rPr lang="en-US" sz="2400" dirty="0" err="1" smtClean="0"/>
              <a:t>multifactoral</a:t>
            </a:r>
            <a:r>
              <a:rPr lang="en-US" sz="2400" dirty="0"/>
              <a:t>: genetic, nutritional, and environmental factors play a </a:t>
            </a:r>
            <a:r>
              <a:rPr lang="en-US" sz="2400" dirty="0" smtClean="0"/>
              <a:t>role.</a:t>
            </a:r>
          </a:p>
          <a:p>
            <a:r>
              <a:rPr lang="en-US" sz="2400" dirty="0"/>
              <a:t>Research studies indicate that insufficient intake </a:t>
            </a:r>
            <a:r>
              <a:rPr lang="en-US" sz="2400" dirty="0" smtClean="0"/>
              <a:t>of folic acid, a common vitamin B in the mother’s diet is the key factor in causing </a:t>
            </a:r>
            <a:r>
              <a:rPr lang="en-US" sz="2400" dirty="0" err="1" smtClean="0"/>
              <a:t>Spina</a:t>
            </a:r>
            <a:r>
              <a:rPr lang="en-US" sz="2400" dirty="0" smtClean="0"/>
              <a:t> Bifida and other neural tube defects. </a:t>
            </a:r>
          </a:p>
          <a:p>
            <a:r>
              <a:rPr lang="en-US" sz="2400" dirty="0" smtClean="0"/>
              <a:t>Prescribed prenatal vitamins contain folic acids as well as other vitamins. </a:t>
            </a:r>
          </a:p>
          <a:p>
            <a:r>
              <a:rPr lang="en-US" sz="2400" dirty="0"/>
              <a:t>Women with </a:t>
            </a:r>
            <a:r>
              <a:rPr lang="en-US" sz="2400" dirty="0" err="1"/>
              <a:t>pregestational</a:t>
            </a:r>
            <a:r>
              <a:rPr lang="en-US" sz="2400" dirty="0"/>
              <a:t> diabetes are at increased risk of giving birth to a child with a </a:t>
            </a:r>
            <a:r>
              <a:rPr lang="en-US" sz="2400" dirty="0" smtClean="0"/>
              <a:t>NTD.</a:t>
            </a:r>
            <a:endParaRPr lang="en-US" sz="2400" dirty="0"/>
          </a:p>
        </p:txBody>
      </p:sp>
    </p:spTree>
    <p:extLst>
      <p:ext uri="{BB962C8B-B14F-4D97-AF65-F5344CB8AC3E}">
        <p14:creationId xmlns:p14="http://schemas.microsoft.com/office/powerpoint/2010/main" val="857956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Symptoms of </a:t>
            </a:r>
            <a:r>
              <a:rPr lang="en-US" dirty="0" err="1" smtClean="0">
                <a:solidFill>
                  <a:srgbClr val="FF0000"/>
                </a:solidFill>
              </a:rPr>
              <a:t>Spina</a:t>
            </a:r>
            <a:r>
              <a:rPr lang="en-US" dirty="0" smtClean="0">
                <a:solidFill>
                  <a:srgbClr val="FF0000"/>
                </a:solidFill>
              </a:rPr>
              <a:t> Bifida</a:t>
            </a:r>
            <a:endParaRPr lang="en-US" dirty="0">
              <a:solidFill>
                <a:srgbClr val="FF0000"/>
              </a:solidFill>
            </a:endParaRPr>
          </a:p>
        </p:txBody>
      </p:sp>
      <p:sp>
        <p:nvSpPr>
          <p:cNvPr id="3" name="Content Placeholder 2"/>
          <p:cNvSpPr>
            <a:spLocks noGrp="1"/>
          </p:cNvSpPr>
          <p:nvPr>
            <p:ph idx="1"/>
          </p:nvPr>
        </p:nvSpPr>
        <p:spPr>
          <a:xfrm>
            <a:off x="457200" y="1600200"/>
            <a:ext cx="5172793" cy="5257800"/>
          </a:xfrm>
        </p:spPr>
        <p:txBody>
          <a:bodyPr>
            <a:normAutofit lnSpcReduction="10000"/>
          </a:bodyPr>
          <a:lstStyle/>
          <a:p>
            <a:r>
              <a:rPr lang="en-US" sz="2800" dirty="0"/>
              <a:t>Closed neural tube defects are often recognized or identified early in life due to an abnormal tuft or clump of hair or a small dimple </a:t>
            </a:r>
            <a:r>
              <a:rPr lang="en-US" sz="2800" dirty="0" smtClean="0"/>
              <a:t>or birthmark on the skin at the site of the spinal malformation.</a:t>
            </a:r>
          </a:p>
          <a:p>
            <a:r>
              <a:rPr lang="en-US" sz="2800" dirty="0" err="1"/>
              <a:t>Meningocele</a:t>
            </a:r>
            <a:r>
              <a:rPr lang="en-US" sz="2800" dirty="0"/>
              <a:t> and </a:t>
            </a:r>
            <a:r>
              <a:rPr lang="en-US" sz="2800" dirty="0" err="1"/>
              <a:t>myelomeningocele</a:t>
            </a:r>
            <a:r>
              <a:rPr lang="en-US" sz="2800" dirty="0"/>
              <a:t> generally involve a fluid-filled sac -- visible on the back -- protruding from the spinal </a:t>
            </a:r>
            <a:r>
              <a:rPr lang="en-US" sz="2800" dirty="0" smtClean="0"/>
              <a:t>canal.</a:t>
            </a:r>
            <a:endParaRPr lang="en-US" sz="2800" dirty="0"/>
          </a:p>
        </p:txBody>
      </p:sp>
      <p:pic>
        <p:nvPicPr>
          <p:cNvPr id="4" name="Picture 3" descr="images-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8510" y="1417638"/>
            <a:ext cx="3014038" cy="2032690"/>
          </a:xfrm>
          <a:prstGeom prst="rect">
            <a:avLst/>
          </a:prstGeom>
        </p:spPr>
      </p:pic>
      <p:pic>
        <p:nvPicPr>
          <p:cNvPr id="5" name="Picture 4" descr="images-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3875675"/>
            <a:ext cx="3352800" cy="2209792"/>
          </a:xfrm>
          <a:prstGeom prst="rect">
            <a:avLst/>
          </a:prstGeom>
        </p:spPr>
      </p:pic>
    </p:spTree>
    <p:extLst>
      <p:ext uri="{BB962C8B-B14F-4D97-AF65-F5344CB8AC3E}">
        <p14:creationId xmlns:p14="http://schemas.microsoft.com/office/powerpoint/2010/main" val="41220575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657"/>
            <a:ext cx="8229600" cy="1143000"/>
          </a:xfrm>
        </p:spPr>
        <p:txBody>
          <a:bodyPr/>
          <a:lstStyle/>
          <a:p>
            <a:r>
              <a:rPr lang="en-US" dirty="0" smtClean="0">
                <a:solidFill>
                  <a:srgbClr val="FF0000"/>
                </a:solidFill>
              </a:rPr>
              <a:t>Prevention and Treatment</a:t>
            </a:r>
            <a:endParaRPr lang="en-US" dirty="0">
              <a:solidFill>
                <a:srgbClr val="FF0000"/>
              </a:solidFill>
            </a:endParaRPr>
          </a:p>
        </p:txBody>
      </p:sp>
      <p:sp>
        <p:nvSpPr>
          <p:cNvPr id="3" name="Content Placeholder 2"/>
          <p:cNvSpPr>
            <a:spLocks noGrp="1"/>
          </p:cNvSpPr>
          <p:nvPr>
            <p:ph idx="1"/>
          </p:nvPr>
        </p:nvSpPr>
        <p:spPr>
          <a:xfrm>
            <a:off x="1" y="1188657"/>
            <a:ext cx="6407198" cy="5669343"/>
          </a:xfrm>
        </p:spPr>
        <p:txBody>
          <a:bodyPr>
            <a:noAutofit/>
          </a:bodyPr>
          <a:lstStyle/>
          <a:p>
            <a:r>
              <a:rPr lang="en-US" sz="2400" dirty="0" smtClean="0"/>
              <a:t>No cure for </a:t>
            </a:r>
            <a:r>
              <a:rPr lang="en-US" sz="2400" dirty="0" err="1" smtClean="0"/>
              <a:t>Spina</a:t>
            </a:r>
            <a:r>
              <a:rPr lang="en-US" sz="2400" dirty="0" smtClean="0"/>
              <a:t> Bifida. The damaged nerve tissues and tissues cannot be repaired. </a:t>
            </a:r>
          </a:p>
          <a:p>
            <a:r>
              <a:rPr lang="en-US" sz="2400" dirty="0" smtClean="0"/>
              <a:t>Treatment depends on severity of the disorder. </a:t>
            </a:r>
            <a:r>
              <a:rPr lang="en-US" sz="2400" dirty="0"/>
              <a:t>C</a:t>
            </a:r>
            <a:r>
              <a:rPr lang="en-US" sz="2400" dirty="0" smtClean="0"/>
              <a:t>hildren </a:t>
            </a:r>
            <a:r>
              <a:rPr lang="en-US" sz="2400" dirty="0"/>
              <a:t>with the mild form need no treatment, although some may require surgery as they grow</a:t>
            </a:r>
            <a:r>
              <a:rPr lang="en-US" sz="2400" dirty="0" smtClean="0"/>
              <a:t>.</a:t>
            </a:r>
          </a:p>
          <a:p>
            <a:r>
              <a:rPr lang="en-US" sz="2400" dirty="0" smtClean="0"/>
              <a:t>A </a:t>
            </a:r>
            <a:r>
              <a:rPr lang="en-US" sz="2400" dirty="0"/>
              <a:t>child born with </a:t>
            </a:r>
            <a:r>
              <a:rPr lang="en-US" sz="2400" dirty="0" err="1"/>
              <a:t>spina</a:t>
            </a:r>
            <a:r>
              <a:rPr lang="en-US" sz="2400" dirty="0"/>
              <a:t> bifida will have surgery to close the defect and minimize the risk of infection or further trauma within the first few days of life</a:t>
            </a:r>
            <a:r>
              <a:rPr lang="en-US" sz="2400" dirty="0" smtClean="0"/>
              <a:t>.</a:t>
            </a:r>
          </a:p>
          <a:p>
            <a:r>
              <a:rPr lang="en-US" sz="2400" dirty="0"/>
              <a:t>Recent studies have shown that by adding folic acid to their diets, women of childbearing age significantly reduce their risk of having a child with a neural tube defect, such as </a:t>
            </a:r>
            <a:r>
              <a:rPr lang="en-US" sz="2400" dirty="0" err="1"/>
              <a:t>spina</a:t>
            </a:r>
            <a:r>
              <a:rPr lang="en-US" sz="2400" dirty="0"/>
              <a:t> bifida</a:t>
            </a:r>
            <a:r>
              <a:rPr lang="en-US" sz="2400" dirty="0" smtClean="0"/>
              <a:t>.</a:t>
            </a:r>
            <a:endParaRPr lang="en-US" sz="2400" dirty="0"/>
          </a:p>
        </p:txBody>
      </p:sp>
      <p:pic>
        <p:nvPicPr>
          <p:cNvPr id="4" name="Picture 3" descr="Spina Bifid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7199" y="1838910"/>
            <a:ext cx="2642884" cy="4208641"/>
          </a:xfrm>
          <a:prstGeom prst="rect">
            <a:avLst/>
          </a:prstGeom>
        </p:spPr>
      </p:pic>
    </p:spTree>
    <p:extLst>
      <p:ext uri="{BB962C8B-B14F-4D97-AF65-F5344CB8AC3E}">
        <p14:creationId xmlns:p14="http://schemas.microsoft.com/office/powerpoint/2010/main" val="5076002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a:t>
            </a:r>
            <a:r>
              <a:rPr lang="en-US" dirty="0" smtClean="0"/>
              <a:t> </a:t>
            </a:r>
            <a:r>
              <a:rPr lang="en-US" dirty="0" smtClean="0">
                <a:solidFill>
                  <a:srgbClr val="FF0000"/>
                </a:solidFill>
              </a:rPr>
              <a:t>Role of Dental Care</a:t>
            </a:r>
            <a:endParaRPr lang="en-US" dirty="0">
              <a:solidFill>
                <a:srgbClr val="FF0000"/>
              </a:solidFill>
            </a:endParaRPr>
          </a:p>
        </p:txBody>
      </p:sp>
      <p:sp>
        <p:nvSpPr>
          <p:cNvPr id="3" name="Content Placeholder 2"/>
          <p:cNvSpPr>
            <a:spLocks noGrp="1"/>
          </p:cNvSpPr>
          <p:nvPr>
            <p:ph idx="1"/>
          </p:nvPr>
        </p:nvSpPr>
        <p:spPr>
          <a:xfrm>
            <a:off x="0" y="1202084"/>
            <a:ext cx="8914275" cy="5655915"/>
          </a:xfrm>
        </p:spPr>
        <p:txBody>
          <a:bodyPr>
            <a:noAutofit/>
          </a:bodyPr>
          <a:lstStyle/>
          <a:p>
            <a:r>
              <a:rPr lang="en-US" sz="2800" dirty="0" smtClean="0">
                <a:cs typeface="Arial Black"/>
              </a:rPr>
              <a:t>Dental </a:t>
            </a:r>
            <a:r>
              <a:rPr lang="en-US" sz="2800" dirty="0">
                <a:cs typeface="Arial Black"/>
              </a:rPr>
              <a:t>professionals need to be knowledgeable about </a:t>
            </a:r>
            <a:r>
              <a:rPr lang="en-US" sz="2800" dirty="0" smtClean="0">
                <a:cs typeface="Arial Black"/>
              </a:rPr>
              <a:t>the birth defect </a:t>
            </a:r>
            <a:r>
              <a:rPr lang="en-US" sz="2800" dirty="0">
                <a:cs typeface="Arial Black"/>
              </a:rPr>
              <a:t>special </a:t>
            </a:r>
            <a:r>
              <a:rPr lang="en-US" sz="2800" dirty="0" smtClean="0">
                <a:cs typeface="Arial Black"/>
              </a:rPr>
              <a:t>needs so that they can </a:t>
            </a:r>
            <a:r>
              <a:rPr lang="en-US" sz="2800" dirty="0">
                <a:cs typeface="Arial Black"/>
              </a:rPr>
              <a:t>provide adequate, efficient, and effective care to this patient population</a:t>
            </a:r>
            <a:r>
              <a:rPr lang="en-US" sz="2800" dirty="0" smtClean="0">
                <a:cs typeface="Arial Black"/>
              </a:rPr>
              <a:t>.</a:t>
            </a:r>
          </a:p>
          <a:p>
            <a:r>
              <a:rPr lang="en-US" sz="2800" dirty="0" smtClean="0">
                <a:cs typeface="Arial Black"/>
              </a:rPr>
              <a:t>Children </a:t>
            </a:r>
            <a:r>
              <a:rPr lang="en-US" sz="2800" dirty="0">
                <a:cs typeface="Arial Black"/>
              </a:rPr>
              <a:t>with </a:t>
            </a:r>
            <a:r>
              <a:rPr lang="en-US" sz="2800" dirty="0" err="1">
                <a:cs typeface="Arial Black"/>
              </a:rPr>
              <a:t>spina</a:t>
            </a:r>
            <a:r>
              <a:rPr lang="en-US" sz="2800" dirty="0">
                <a:cs typeface="Arial Black"/>
              </a:rPr>
              <a:t> bifida are at increased risk of latex </a:t>
            </a:r>
            <a:r>
              <a:rPr lang="en-US" sz="2800" dirty="0" smtClean="0">
                <a:cs typeface="Arial Black"/>
              </a:rPr>
              <a:t>allergy ( more than 70% exhibit allergy).</a:t>
            </a:r>
          </a:p>
          <a:p>
            <a:r>
              <a:rPr lang="en-US" sz="2800" dirty="0" smtClean="0">
                <a:cs typeface="Arial Black"/>
              </a:rPr>
              <a:t>Dental office contains many sources of latex, such as</a:t>
            </a:r>
            <a:r>
              <a:rPr lang="en-US" sz="2800" dirty="0">
                <a:cs typeface="Arial Black"/>
              </a:rPr>
              <a:t> </a:t>
            </a:r>
            <a:r>
              <a:rPr lang="en-US" sz="2800" dirty="0" smtClean="0">
                <a:cs typeface="Arial Black"/>
              </a:rPr>
              <a:t> gloves, suction tips, </a:t>
            </a:r>
            <a:r>
              <a:rPr lang="en-US" sz="2800" dirty="0">
                <a:cs typeface="Arial Black"/>
              </a:rPr>
              <a:t>air or water </a:t>
            </a:r>
            <a:r>
              <a:rPr lang="en-US" sz="2800" dirty="0" smtClean="0">
                <a:cs typeface="Arial Black"/>
              </a:rPr>
              <a:t>syringes, </a:t>
            </a:r>
            <a:r>
              <a:rPr lang="en-US" sz="2800" dirty="0">
                <a:cs typeface="Arial Black"/>
              </a:rPr>
              <a:t>mixing bowls, blood pressure cuffs, </a:t>
            </a:r>
            <a:r>
              <a:rPr lang="en-US" sz="2800" dirty="0" smtClean="0">
                <a:cs typeface="Arial Black"/>
              </a:rPr>
              <a:t>orthodontic rubber bands, </a:t>
            </a:r>
            <a:r>
              <a:rPr lang="en-US" sz="2800" dirty="0">
                <a:cs typeface="Arial Black"/>
              </a:rPr>
              <a:t>and nitrous oxide </a:t>
            </a:r>
            <a:r>
              <a:rPr lang="en-US" sz="2800" dirty="0" smtClean="0">
                <a:cs typeface="Arial Black"/>
              </a:rPr>
              <a:t>reservoirs.</a:t>
            </a:r>
          </a:p>
          <a:p>
            <a:pPr marL="0" indent="0">
              <a:buNone/>
            </a:pPr>
            <a:r>
              <a:rPr lang="en-US" sz="2800" dirty="0">
                <a:cs typeface="Arial Black"/>
              </a:rPr>
              <a:t> </a:t>
            </a:r>
            <a:r>
              <a:rPr lang="en-US" sz="2800" dirty="0" smtClean="0">
                <a:cs typeface="Arial Black"/>
              </a:rPr>
              <a:t>         -</a:t>
            </a:r>
            <a:r>
              <a:rPr lang="en-US" sz="2800" dirty="0">
                <a:cs typeface="Arial Black"/>
              </a:rPr>
              <a:t>When treating patients with </a:t>
            </a:r>
            <a:r>
              <a:rPr lang="en-US" sz="2800" dirty="0" err="1">
                <a:cs typeface="Arial Black"/>
              </a:rPr>
              <a:t>spina</a:t>
            </a:r>
            <a:r>
              <a:rPr lang="en-US" sz="2800" dirty="0">
                <a:cs typeface="Arial Black"/>
              </a:rPr>
              <a:t> bifida in the dental office, a latex-free environment must be </a:t>
            </a:r>
            <a:r>
              <a:rPr lang="en-US" sz="2800" dirty="0" smtClean="0">
                <a:cs typeface="Arial Black"/>
              </a:rPr>
              <a:t>maintained.</a:t>
            </a:r>
          </a:p>
          <a:p>
            <a:pPr marL="0" indent="0">
              <a:buNone/>
            </a:pPr>
            <a:r>
              <a:rPr lang="en-US" sz="2800" dirty="0" smtClean="0">
                <a:cs typeface="Arial Black"/>
              </a:rPr>
              <a:t> </a:t>
            </a:r>
          </a:p>
          <a:p>
            <a:pPr marL="0" indent="0">
              <a:buNone/>
            </a:pPr>
            <a:r>
              <a:rPr lang="en-US" sz="1600" dirty="0" smtClean="0">
                <a:cs typeface="Arial Black"/>
              </a:rPr>
              <a:t> </a:t>
            </a:r>
            <a:endParaRPr lang="en-US" sz="1600" dirty="0">
              <a:cs typeface="Arial Black"/>
            </a:endParaRPr>
          </a:p>
        </p:txBody>
      </p:sp>
    </p:spTree>
    <p:extLst>
      <p:ext uri="{BB962C8B-B14F-4D97-AF65-F5344CB8AC3E}">
        <p14:creationId xmlns:p14="http://schemas.microsoft.com/office/powerpoint/2010/main" val="8656467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a:t>
            </a:r>
            <a:r>
              <a:rPr lang="en-US" dirty="0" smtClean="0"/>
              <a:t> </a:t>
            </a:r>
            <a:r>
              <a:rPr lang="en-US" dirty="0" smtClean="0">
                <a:solidFill>
                  <a:srgbClr val="FF0000"/>
                </a:solidFill>
              </a:rPr>
              <a:t>Role of Dental Care</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cs typeface="Arial Black"/>
              </a:rPr>
              <a:t>Patients at risk of bacteremia (blood infection), may require antibiotic prophylaxis (AP) before dental treatment.</a:t>
            </a:r>
          </a:p>
          <a:p>
            <a:r>
              <a:rPr lang="en-US" sz="3000" dirty="0" smtClean="0">
                <a:cs typeface="Arial Black"/>
              </a:rPr>
              <a:t> Dental anxiety – antianxiety agent diazepam or </a:t>
            </a:r>
            <a:r>
              <a:rPr lang="en-US" sz="3000" dirty="0" err="1" smtClean="0">
                <a:cs typeface="Arial Black"/>
              </a:rPr>
              <a:t>lorazepam</a:t>
            </a:r>
            <a:r>
              <a:rPr lang="en-US" sz="3000" dirty="0" smtClean="0">
                <a:cs typeface="Arial Black"/>
              </a:rPr>
              <a:t> can be prescribed.</a:t>
            </a:r>
          </a:p>
          <a:p>
            <a:r>
              <a:rPr lang="en-US" sz="3000" dirty="0" smtClean="0">
                <a:cs typeface="Arial Black"/>
              </a:rPr>
              <a:t>Patient with gastrointestinal and/or tracheostomy tubes should be placed upright in dental chair to maintain the airway.</a:t>
            </a:r>
          </a:p>
          <a:p>
            <a:r>
              <a:rPr lang="en-US" sz="3000" dirty="0" smtClean="0">
                <a:cs typeface="Arial Black"/>
              </a:rPr>
              <a:t>Dysphagia – minimize the use of water.</a:t>
            </a:r>
          </a:p>
          <a:p>
            <a:pPr marL="0" indent="0">
              <a:buNone/>
            </a:pPr>
            <a:r>
              <a:rPr lang="en-US" sz="3000" dirty="0" smtClean="0">
                <a:cs typeface="Arial Black"/>
              </a:rPr>
              <a:t> </a:t>
            </a:r>
          </a:p>
          <a:p>
            <a:endParaRPr lang="en-US" dirty="0"/>
          </a:p>
        </p:txBody>
      </p:sp>
    </p:spTree>
    <p:extLst>
      <p:ext uri="{BB962C8B-B14F-4D97-AF65-F5344CB8AC3E}">
        <p14:creationId xmlns:p14="http://schemas.microsoft.com/office/powerpoint/2010/main" val="8459661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TotalTime>
  <Words>744</Words>
  <Application>Microsoft Macintosh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Neural Tube Defect Spina Bifida</vt:lpstr>
      <vt:lpstr>What is Neural Tube Defects?</vt:lpstr>
      <vt:lpstr>Spina Bifida</vt:lpstr>
      <vt:lpstr>Different types of Spina Bifida</vt:lpstr>
      <vt:lpstr>Causes of Spina Bifida</vt:lpstr>
      <vt:lpstr>Symptoms of Spina Bifida</vt:lpstr>
      <vt:lpstr>Prevention and Treatment</vt:lpstr>
      <vt:lpstr>The Role of Dental Care</vt:lpstr>
      <vt:lpstr>The Role of Dental Care</vt:lpstr>
    </vt:vector>
  </TitlesOfParts>
  <Company>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Tube Defect Spina Bifida</dc:title>
  <dc:creator>Tenzin Dasey</dc:creator>
  <cp:lastModifiedBy>Tenzin Dasey</cp:lastModifiedBy>
  <cp:revision>16</cp:revision>
  <dcterms:created xsi:type="dcterms:W3CDTF">2013-10-05T04:52:45Z</dcterms:created>
  <dcterms:modified xsi:type="dcterms:W3CDTF">2013-10-05T07:37:24Z</dcterms:modified>
</cp:coreProperties>
</file>