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81" r:id="rId4"/>
    <p:sldId id="292" r:id="rId5"/>
    <p:sldId id="258" r:id="rId6"/>
    <p:sldId id="289" r:id="rId7"/>
    <p:sldId id="257" r:id="rId8"/>
    <p:sldId id="286" r:id="rId9"/>
    <p:sldId id="282" r:id="rId10"/>
    <p:sldId id="287" r:id="rId11"/>
    <p:sldId id="259" r:id="rId12"/>
    <p:sldId id="288" r:id="rId13"/>
    <p:sldId id="260" r:id="rId14"/>
    <p:sldId id="262" r:id="rId15"/>
    <p:sldId id="261" r:id="rId16"/>
    <p:sldId id="290" r:id="rId17"/>
    <p:sldId id="263" r:id="rId18"/>
    <p:sldId id="264" r:id="rId19"/>
    <p:sldId id="265" r:id="rId20"/>
    <p:sldId id="266" r:id="rId21"/>
    <p:sldId id="267" r:id="rId22"/>
    <p:sldId id="300" r:id="rId23"/>
    <p:sldId id="269" r:id="rId24"/>
    <p:sldId id="293" r:id="rId25"/>
    <p:sldId id="296" r:id="rId26"/>
    <p:sldId id="297" r:id="rId27"/>
    <p:sldId id="298" r:id="rId28"/>
    <p:sldId id="270" r:id="rId29"/>
    <p:sldId id="272" r:id="rId30"/>
    <p:sldId id="273" r:id="rId31"/>
    <p:sldId id="299"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autoAdjust="0"/>
  </p:normalViewPr>
  <p:slideViewPr>
    <p:cSldViewPr snapToGrid="0">
      <p:cViewPr varScale="1">
        <p:scale>
          <a:sx n="116" d="100"/>
          <a:sy n="116" d="100"/>
        </p:scale>
        <p:origin x="37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11/28/2017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oleObject2.bin"/><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video" Target="https://www.youtube.com/embed/GiIG8CUOj0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4aIorfNNPb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ideo" Target="https://www.youtube.com/embed/qoqhamE8ZS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318" y="345989"/>
            <a:ext cx="9001462" cy="642552"/>
          </a:xfrm>
        </p:spPr>
        <p:txBody>
          <a:bodyPr>
            <a:normAutofit fontScale="90000"/>
          </a:bodyPr>
          <a:lstStyle/>
          <a:p>
            <a:r>
              <a:rPr lang="en-US" dirty="0"/>
              <a:t>Cornell university</a:t>
            </a:r>
            <a:endParaRPr lang="en-US" sz="3100" dirty="0"/>
          </a:p>
        </p:txBody>
      </p:sp>
      <p:sp>
        <p:nvSpPr>
          <p:cNvPr id="3" name="Subtitle 2"/>
          <p:cNvSpPr>
            <a:spLocks noGrp="1"/>
          </p:cNvSpPr>
          <p:nvPr>
            <p:ph type="subTitle" idx="1"/>
          </p:nvPr>
        </p:nvSpPr>
        <p:spPr>
          <a:xfrm>
            <a:off x="1562318" y="1458096"/>
            <a:ext cx="9001462" cy="4885038"/>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39" y="988541"/>
            <a:ext cx="10766531" cy="5731677"/>
          </a:xfrm>
          <a:prstGeom prst="rect">
            <a:avLst/>
          </a:prstGeom>
        </p:spPr>
      </p:pic>
    </p:spTree>
    <p:extLst>
      <p:ext uri="{BB962C8B-B14F-4D97-AF65-F5344CB8AC3E}">
        <p14:creationId xmlns:p14="http://schemas.microsoft.com/office/powerpoint/2010/main" val="279217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83386"/>
          </a:xfrm>
        </p:spPr>
      </p:pic>
    </p:spTree>
    <p:extLst>
      <p:ext uri="{BB962C8B-B14F-4D97-AF65-F5344CB8AC3E}">
        <p14:creationId xmlns:p14="http://schemas.microsoft.com/office/powerpoint/2010/main" val="291290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747" y="362465"/>
            <a:ext cx="10353762" cy="674774"/>
          </a:xfrm>
        </p:spPr>
        <p:txBody>
          <a:bodyPr>
            <a:normAutofit fontScale="90000"/>
          </a:bodyPr>
          <a:lstStyle/>
          <a:p>
            <a:r>
              <a:rPr lang="en-US" dirty="0"/>
              <a:t>The Bloomberg </a:t>
            </a:r>
            <a:r>
              <a:rPr lang="en-US" dirty="0" smtClean="0"/>
              <a:t>Center: Sustainability</a:t>
            </a:r>
            <a:endParaRPr lang="en-US" dirty="0"/>
          </a:p>
        </p:txBody>
      </p:sp>
      <p:sp>
        <p:nvSpPr>
          <p:cNvPr id="19" name="Text Placeholder 18"/>
          <p:cNvSpPr>
            <a:spLocks noGrp="1"/>
          </p:cNvSpPr>
          <p:nvPr>
            <p:ph type="body" sz="half" idx="15"/>
          </p:nvPr>
        </p:nvSpPr>
        <p:spPr>
          <a:xfrm>
            <a:off x="614183" y="1151128"/>
            <a:ext cx="10650325" cy="1501456"/>
          </a:xfrm>
        </p:spPr>
        <p:txBody>
          <a:bodyPr>
            <a:noAutofit/>
          </a:bodyPr>
          <a:lstStyle/>
          <a:p>
            <a:r>
              <a:rPr lang="en-US" sz="1600" dirty="0">
                <a:effectLst>
                  <a:outerShdw blurRad="38100" dist="38100" dir="2700000" algn="tl">
                    <a:srgbClr val="000000">
                      <a:alpha val="43137"/>
                    </a:srgbClr>
                  </a:outerShdw>
                </a:effectLst>
              </a:rPr>
              <a:t>Pioneering new standards in building performance and targeting LEED Platinum Certification, The Bloomberg Center sets the bar for the rest of the campus. With power entirely generated on campus, it aspires to be among the largest Net-Zero energy buildings in the United States. Its passive energy-efficient design includes a rooftop photovoltaic array system and geothermal heating and cooling systems.</a:t>
            </a:r>
          </a:p>
          <a:p>
            <a:endParaRPr lang="en-US" sz="1600" dirty="0"/>
          </a:p>
        </p:txBody>
      </p:sp>
      <p:sp>
        <p:nvSpPr>
          <p:cNvPr id="27" name="Text Placeholder 26"/>
          <p:cNvSpPr>
            <a:spLocks noGrp="1"/>
          </p:cNvSpPr>
          <p:nvPr>
            <p:ph type="body" sz="quarter" idx="13"/>
          </p:nvPr>
        </p:nvSpPr>
        <p:spPr>
          <a:xfrm>
            <a:off x="1157980" y="2766473"/>
            <a:ext cx="3291211" cy="376443"/>
          </a:xfrm>
        </p:spPr>
        <p:txBody>
          <a:bodyPr/>
          <a:lstStyle/>
          <a:p>
            <a:r>
              <a:rPr lang="en-US" dirty="0" smtClean="0"/>
              <a:t>Photovoltaic System</a:t>
            </a:r>
            <a:endParaRPr 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83" y="3256805"/>
            <a:ext cx="4121882" cy="2377876"/>
          </a:xfrm>
          <a:prstGeom prst="rect">
            <a:avLst/>
          </a:prstGeom>
        </p:spPr>
      </p:pic>
      <p:sp>
        <p:nvSpPr>
          <p:cNvPr id="29" name="Text Placeholder 26"/>
          <p:cNvSpPr>
            <a:spLocks noGrp="1"/>
          </p:cNvSpPr>
          <p:nvPr>
            <p:ph type="body" sz="quarter" idx="13"/>
          </p:nvPr>
        </p:nvSpPr>
        <p:spPr>
          <a:xfrm>
            <a:off x="5708822" y="2766473"/>
            <a:ext cx="5865340" cy="376443"/>
          </a:xfrm>
        </p:spPr>
        <p:txBody>
          <a:bodyPr/>
          <a:lstStyle/>
          <a:p>
            <a:r>
              <a:rPr lang="en-US" dirty="0" smtClean="0"/>
              <a:t>Geothermal Heating &amp; Cooling System</a:t>
            </a:r>
            <a:endParaRPr lang="en-US" dirty="0"/>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775" y="3185534"/>
            <a:ext cx="4982733" cy="3373231"/>
          </a:xfrm>
          <a:prstGeom prst="rect">
            <a:avLst/>
          </a:prstGeom>
        </p:spPr>
      </p:pic>
      <p:sp>
        <p:nvSpPr>
          <p:cNvPr id="8" name="Text Placeholder 17"/>
          <p:cNvSpPr txBox="1">
            <a:spLocks/>
          </p:cNvSpPr>
          <p:nvPr/>
        </p:nvSpPr>
        <p:spPr>
          <a:xfrm>
            <a:off x="418394" y="6003244"/>
            <a:ext cx="5145279" cy="471315"/>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dirty="0" smtClean="0"/>
              <a:t>LEED Status- Platinum</a:t>
            </a:r>
            <a:endParaRPr lang="en-US" dirty="0"/>
          </a:p>
        </p:txBody>
      </p:sp>
    </p:spTree>
    <p:extLst>
      <p:ext uri="{BB962C8B-B14F-4D97-AF65-F5344CB8AC3E}">
        <p14:creationId xmlns:p14="http://schemas.microsoft.com/office/powerpoint/2010/main" val="40313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LEED PLATINUM CERTIFICATION</a:t>
            </a:r>
          </a:p>
        </p:txBody>
      </p:sp>
      <p:sp>
        <p:nvSpPr>
          <p:cNvPr id="9" name="Text Placeholder 17"/>
          <p:cNvSpPr txBox="1">
            <a:spLocks/>
          </p:cNvSpPr>
          <p:nvPr/>
        </p:nvSpPr>
        <p:spPr>
          <a:xfrm>
            <a:off x="913794" y="2566114"/>
            <a:ext cx="3291211" cy="345510"/>
          </a:xfrm>
          <a:prstGeom prst="rect">
            <a:avLst/>
          </a:prstGeom>
        </p:spPr>
        <p:txBody>
          <a:bodyPr vert="horz" lIns="91440" tIns="45720" rIns="91440" bIns="45720" rtlCol="0" anchor="b">
            <a:noAutofit/>
          </a:bodyPr>
          <a:lstStyle>
            <a:lvl1pPr marL="0" indent="0" algn="ctr" defTabSz="914400" rtl="0" eaLnBrk="1" latinLnBrk="0" hangingPunct="1">
              <a:lnSpc>
                <a:spcPct val="100000"/>
              </a:lnSpc>
              <a:spcBef>
                <a:spcPts val="1000"/>
              </a:spcBef>
              <a:buFont typeface="Arial" panose="020B0604020202020204" pitchFamily="34" charset="0"/>
              <a:buNone/>
              <a:defRPr sz="2400" b="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b="1"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b="1"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l" defTabSz="914400" rtl="0" eaLnBrk="1" latinLnBrk="0" hangingPunct="1">
              <a:lnSpc>
                <a:spcPct val="120000"/>
              </a:lnSpc>
              <a:spcBef>
                <a:spcPts val="500"/>
              </a:spcBef>
              <a:buFont typeface="Arial" panose="020B0604020202020204" pitchFamily="34" charset="0"/>
              <a:buNone/>
              <a:defRPr sz="1600" b="1"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dirty="0" smtClean="0"/>
              <a:t>LEED Point System</a:t>
            </a:r>
            <a:endParaRPr lang="en-US" dirty="0"/>
          </a:p>
        </p:txBody>
      </p:sp>
      <p:sp>
        <p:nvSpPr>
          <p:cNvPr id="10" name="Text Placeholder 20"/>
          <p:cNvSpPr txBox="1">
            <a:spLocks/>
          </p:cNvSpPr>
          <p:nvPr/>
        </p:nvSpPr>
        <p:spPr>
          <a:xfrm>
            <a:off x="913794" y="3161322"/>
            <a:ext cx="3291211" cy="2879576"/>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120000"/>
              </a:lnSpc>
              <a:spcBef>
                <a:spcPts val="1000"/>
              </a:spcBef>
              <a:buFont typeface="Arial" panose="020B0604020202020204" pitchFamily="34" charset="0"/>
              <a:buNone/>
              <a:defRPr sz="1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0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9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l" defTabSz="914400" rtl="0" eaLnBrk="1" latinLnBrk="0" hangingPunct="1">
              <a:lnSpc>
                <a:spcPct val="120000"/>
              </a:lnSpc>
              <a:spcBef>
                <a:spcPts val="500"/>
              </a:spcBef>
              <a:buFont typeface="Arial" panose="020B0604020202020204" pitchFamily="34" charset="0"/>
              <a:buNone/>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l" defTabSz="914400" rtl="0" eaLnBrk="1" latinLnBrk="0" hangingPunct="1">
              <a:lnSpc>
                <a:spcPct val="120000"/>
              </a:lnSpc>
              <a:spcBef>
                <a:spcPts val="500"/>
              </a:spcBef>
              <a:buFont typeface="Arial" panose="020B0604020202020204" pitchFamily="34" charset="0"/>
              <a:buNone/>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l" defTabSz="914400" rtl="0" eaLnBrk="1" latinLnBrk="0" hangingPunct="1">
              <a:lnSpc>
                <a:spcPct val="120000"/>
              </a:lnSpc>
              <a:spcBef>
                <a:spcPts val="500"/>
              </a:spcBef>
              <a:buFont typeface="Arial" panose="020B0604020202020204" pitchFamily="34" charset="0"/>
              <a:buNone/>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l" defTabSz="914400" rtl="0" eaLnBrk="1" latinLnBrk="0" hangingPunct="1">
              <a:lnSpc>
                <a:spcPct val="120000"/>
              </a:lnSpc>
              <a:spcBef>
                <a:spcPts val="500"/>
              </a:spcBef>
              <a:buFont typeface="Arial" panose="020B0604020202020204" pitchFamily="34" charset="0"/>
              <a:buNone/>
              <a:defRPr sz="9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b="1" dirty="0" smtClean="0"/>
              <a:t>Innovation and Design- 11 points</a:t>
            </a:r>
          </a:p>
          <a:p>
            <a:r>
              <a:rPr lang="en-US" b="1" dirty="0" smtClean="0"/>
              <a:t>Location and Linkages- 10 points</a:t>
            </a:r>
          </a:p>
          <a:p>
            <a:r>
              <a:rPr lang="en-US" b="1" dirty="0" smtClean="0"/>
              <a:t>Sustainable Sites- 22 points</a:t>
            </a:r>
          </a:p>
          <a:p>
            <a:r>
              <a:rPr lang="en-US" b="1" dirty="0" smtClean="0"/>
              <a:t>Water Efficiency- 15 points</a:t>
            </a:r>
          </a:p>
          <a:p>
            <a:r>
              <a:rPr lang="en-US" b="1" dirty="0" smtClean="0"/>
              <a:t>Energy and Atmosphere- 38 points</a:t>
            </a:r>
          </a:p>
          <a:p>
            <a:r>
              <a:rPr lang="en-US" b="1" dirty="0" smtClean="0"/>
              <a:t>Materials and Resources- 16 points</a:t>
            </a:r>
          </a:p>
          <a:p>
            <a:r>
              <a:rPr lang="en-US" b="1" dirty="0" smtClean="0"/>
              <a:t>Indoor Air Quality- 21 points</a:t>
            </a:r>
          </a:p>
          <a:p>
            <a:r>
              <a:rPr lang="en-US" b="1" dirty="0" smtClean="0"/>
              <a:t>Awareness and Education- 3 points</a:t>
            </a:r>
            <a:endParaRPr lang="en-US" dirty="0"/>
          </a:p>
        </p:txBody>
      </p:sp>
      <p:sp>
        <p:nvSpPr>
          <p:cNvPr id="13" name="Text Placeholder 19"/>
          <p:cNvSpPr>
            <a:spLocks noGrp="1"/>
          </p:cNvSpPr>
          <p:nvPr>
            <p:ph type="body" sz="half" idx="16"/>
          </p:nvPr>
        </p:nvSpPr>
        <p:spPr>
          <a:xfrm>
            <a:off x="7538734" y="3161322"/>
            <a:ext cx="2537860" cy="2215193"/>
          </a:xfrm>
        </p:spPr>
        <p:txBody>
          <a:bodyPr>
            <a:normAutofit/>
          </a:bodyPr>
          <a:lstStyle/>
          <a:p>
            <a:r>
              <a:rPr lang="en-US" b="1" dirty="0" smtClean="0"/>
              <a:t>Certified</a:t>
            </a:r>
            <a:r>
              <a:rPr lang="en-US" b="1" dirty="0"/>
              <a:t> 40 - 49 Points </a:t>
            </a:r>
          </a:p>
          <a:p>
            <a:r>
              <a:rPr lang="en-US" b="1" dirty="0"/>
              <a:t>Silver 50 - 59 Points </a:t>
            </a:r>
          </a:p>
          <a:p>
            <a:r>
              <a:rPr lang="en-US" b="1" dirty="0"/>
              <a:t>Gold 60 - 79 Points </a:t>
            </a:r>
          </a:p>
          <a:p>
            <a:r>
              <a:rPr lang="en-US" b="1" dirty="0"/>
              <a:t>Platinum 80-110 Points </a:t>
            </a:r>
            <a:endParaRPr lang="en-US" b="1" dirty="0" smtClean="0"/>
          </a:p>
        </p:txBody>
      </p:sp>
      <p:sp>
        <p:nvSpPr>
          <p:cNvPr id="14" name="Text Placeholder 17"/>
          <p:cNvSpPr>
            <a:spLocks noGrp="1"/>
          </p:cNvSpPr>
          <p:nvPr>
            <p:ph type="body" sz="quarter" idx="13"/>
          </p:nvPr>
        </p:nvSpPr>
        <p:spPr>
          <a:xfrm>
            <a:off x="6725783" y="2566114"/>
            <a:ext cx="3735395" cy="345510"/>
          </a:xfrm>
        </p:spPr>
        <p:txBody>
          <a:bodyPr/>
          <a:lstStyle/>
          <a:p>
            <a:r>
              <a:rPr lang="en-US" dirty="0">
                <a:effectLst>
                  <a:outerShdw blurRad="38100" dist="38100" dir="2700000" algn="tl">
                    <a:srgbClr val="000000">
                      <a:alpha val="43137"/>
                    </a:srgbClr>
                  </a:outerShdw>
                </a:effectLst>
              </a:rPr>
              <a:t>LEED Certification Levels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227" y="2915832"/>
            <a:ext cx="2618237" cy="2618237"/>
          </a:xfrm>
          <a:prstGeom prst="rect">
            <a:avLst/>
          </a:prstGeom>
        </p:spPr>
      </p:pic>
    </p:spTree>
    <p:extLst>
      <p:ext uri="{BB962C8B-B14F-4D97-AF65-F5344CB8AC3E}">
        <p14:creationId xmlns:p14="http://schemas.microsoft.com/office/powerpoint/2010/main" val="123487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527222"/>
          </a:xfrm>
        </p:spPr>
        <p:txBody>
          <a:bodyPr>
            <a:normAutofit fontScale="90000"/>
          </a:bodyPr>
          <a:lstStyle/>
          <a:p>
            <a:r>
              <a:rPr lang="en-US" dirty="0"/>
              <a:t>The Bridge at Cornell Tech</a:t>
            </a:r>
          </a:p>
        </p:txBody>
      </p:sp>
      <p:sp>
        <p:nvSpPr>
          <p:cNvPr id="3" name="Content Placeholder 2"/>
          <p:cNvSpPr>
            <a:spLocks noGrp="1"/>
          </p:cNvSpPr>
          <p:nvPr>
            <p:ph sz="half" idx="1"/>
          </p:nvPr>
        </p:nvSpPr>
        <p:spPr>
          <a:xfrm>
            <a:off x="430984" y="1738185"/>
            <a:ext cx="5588815" cy="4712042"/>
          </a:xfrm>
        </p:spPr>
        <p:txBody>
          <a:bodyPr>
            <a:normAutofit lnSpcReduction="10000"/>
          </a:bodyPr>
          <a:lstStyle/>
          <a:p>
            <a:pPr marL="0" indent="0">
              <a:buNone/>
            </a:pPr>
            <a:r>
              <a:rPr lang="en-US" dirty="0"/>
              <a:t>Designed by Weiss/</a:t>
            </a:r>
            <a:r>
              <a:rPr lang="en-US" dirty="0" err="1"/>
              <a:t>Manfredi</a:t>
            </a:r>
            <a:r>
              <a:rPr lang="en-US" dirty="0"/>
              <a:t> Architecture</a:t>
            </a:r>
          </a:p>
          <a:p>
            <a:pPr marL="0" indent="0">
              <a:buNone/>
            </a:pPr>
            <a:r>
              <a:rPr lang="en-US" dirty="0"/>
              <a:t>The Bridge reinforces incidental </a:t>
            </a:r>
            <a:r>
              <a:rPr lang="en-US" dirty="0" smtClean="0"/>
              <a:t>interaction. The </a:t>
            </a:r>
            <a:r>
              <a:rPr lang="en-US" dirty="0"/>
              <a:t>Bridge was developed in partnership with Forest City Ratner Companies. Planned around an expansive, central staircase, the building’s openness promotes visual connections between floors, outward into the heart of the campus and surrounding city beyond. The glass façade melds inside and out, allowing those inside to draw inspiration from river-to-river views throughout the interior of the building and from the rooftop terrace.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67394" y="1738185"/>
            <a:ext cx="6052462" cy="4263370"/>
          </a:xfrm>
        </p:spPr>
      </p:pic>
    </p:spTree>
    <p:extLst>
      <p:ext uri="{BB962C8B-B14F-4D97-AF65-F5344CB8AC3E}">
        <p14:creationId xmlns:p14="http://schemas.microsoft.com/office/powerpoint/2010/main" val="130962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404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318" y="1481070"/>
            <a:ext cx="5314337" cy="4298952"/>
          </a:xfrm>
          <a:prstGeom prst="rect">
            <a:avLst/>
          </a:prstGeom>
        </p:spPr>
      </p:pic>
      <p:sp>
        <p:nvSpPr>
          <p:cNvPr id="2" name="Title 1"/>
          <p:cNvSpPr>
            <a:spLocks noGrp="1"/>
          </p:cNvSpPr>
          <p:nvPr>
            <p:ph type="title"/>
          </p:nvPr>
        </p:nvSpPr>
        <p:spPr>
          <a:xfrm>
            <a:off x="913795" y="609601"/>
            <a:ext cx="10353761" cy="543696"/>
          </a:xfrm>
        </p:spPr>
        <p:txBody>
          <a:bodyPr>
            <a:noAutofit/>
          </a:bodyPr>
          <a:lstStyle/>
          <a:p>
            <a:r>
              <a:rPr lang="en-US" sz="3600" dirty="0"/>
              <a:t>The </a:t>
            </a:r>
            <a:r>
              <a:rPr lang="en-US" sz="3600" dirty="0" smtClean="0"/>
              <a:t>Bridge: Sustainability</a:t>
            </a:r>
            <a:endParaRPr lang="en-US" sz="3600" dirty="0"/>
          </a:p>
        </p:txBody>
      </p:sp>
      <p:sp>
        <p:nvSpPr>
          <p:cNvPr id="3" name="Content Placeholder 2"/>
          <p:cNvSpPr>
            <a:spLocks noGrp="1"/>
          </p:cNvSpPr>
          <p:nvPr>
            <p:ph idx="1"/>
          </p:nvPr>
        </p:nvSpPr>
        <p:spPr>
          <a:xfrm>
            <a:off x="913794" y="1323333"/>
            <a:ext cx="6195343" cy="5098040"/>
          </a:xfrm>
        </p:spPr>
        <p:txBody>
          <a:bodyPr vert="horz" lIns="91440" tIns="45720" rIns="91440" bIns="45720" rtlCol="0" anchor="t">
            <a:noAutofit/>
          </a:bodyPr>
          <a:lstStyle/>
          <a:p>
            <a:pPr marL="0" indent="0">
              <a:buNone/>
            </a:pPr>
            <a:r>
              <a:rPr lang="en-US" sz="1400" dirty="0"/>
              <a:t>The Bridge is built to LEED Silver sustainability standards. The silhouette of the rooftop photovoltaic canopy unifies the campus’ architectural expression and serves as an iconic symbol of Cornell’s commitment to conserving natural resources. The energy generated from the roof will offset the overall energy consumption of The Bloomberg Center, helping it achieve its low-energy goals. Expansive windows will inspire innovation with incredible views, but also bring daylight deep into the </a:t>
            </a:r>
            <a:r>
              <a:rPr lang="en-US" sz="1400" dirty="0" smtClean="0"/>
              <a:t>building.</a:t>
            </a:r>
          </a:p>
          <a:p>
            <a:r>
              <a:rPr lang="en-US" sz="1400" dirty="0" smtClean="0"/>
              <a:t>16,500 </a:t>
            </a:r>
            <a:r>
              <a:rPr lang="en-US" sz="1400" dirty="0"/>
              <a:t>sq. ft. of rooftop solar </a:t>
            </a:r>
            <a:r>
              <a:rPr lang="en-US" sz="1400" dirty="0" smtClean="0"/>
              <a:t>panels</a:t>
            </a:r>
          </a:p>
          <a:p>
            <a:pPr marL="0" indent="0">
              <a:buNone/>
            </a:pPr>
            <a:r>
              <a:rPr lang="en-US" sz="1400" dirty="0" smtClean="0"/>
              <a:t>Plumbing</a:t>
            </a:r>
          </a:p>
          <a:p>
            <a:r>
              <a:rPr lang="en-US" sz="1400" dirty="0"/>
              <a:t>High efficiency plumbing fixtures for increased water savings</a:t>
            </a:r>
          </a:p>
          <a:p>
            <a:r>
              <a:rPr lang="en-US" sz="1400" dirty="0"/>
              <a:t>Storm water system inclusive of bio swales to remove </a:t>
            </a:r>
            <a:r>
              <a:rPr lang="en-US" sz="1400" dirty="0" smtClean="0"/>
              <a:t>debris</a:t>
            </a:r>
            <a:endParaRPr lang="en-US" sz="1400" dirty="0"/>
          </a:p>
          <a:p>
            <a:r>
              <a:rPr lang="en-US" sz="1400" dirty="0"/>
              <a:t>Storm drainage system incorporates both primary and secondary overflow drains to prevent ponding and water </a:t>
            </a:r>
            <a:r>
              <a:rPr lang="en-US" sz="1400" dirty="0" smtClean="0"/>
              <a:t>buildup</a:t>
            </a:r>
          </a:p>
          <a:p>
            <a:pPr marL="0" indent="0">
              <a:buNone/>
            </a:pPr>
            <a:r>
              <a:rPr lang="en-US" sz="1400" dirty="0" smtClean="0"/>
              <a:t>Mechanical</a:t>
            </a:r>
          </a:p>
          <a:p>
            <a:r>
              <a:rPr lang="en-US" sz="1400" dirty="0"/>
              <a:t>Systems designed to accommodate high density occupancies varying between 84–96 usable sq. ft./person </a:t>
            </a:r>
            <a:r>
              <a:rPr lang="en-US" sz="1400" dirty="0" smtClean="0"/>
              <a:t>on the office tenant floors</a:t>
            </a:r>
          </a:p>
          <a:p>
            <a:pPr marL="0" indent="0">
              <a:buNone/>
            </a:pPr>
            <a:endParaRPr lang="en-US" sz="1400" dirty="0"/>
          </a:p>
        </p:txBody>
      </p:sp>
      <p:sp>
        <p:nvSpPr>
          <p:cNvPr id="5" name="Text Placeholder 17"/>
          <p:cNvSpPr txBox="1">
            <a:spLocks/>
          </p:cNvSpPr>
          <p:nvPr/>
        </p:nvSpPr>
        <p:spPr>
          <a:xfrm>
            <a:off x="6814557" y="5950058"/>
            <a:ext cx="5145279" cy="471315"/>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None/>
            </a:pPr>
            <a:r>
              <a:rPr lang="en-US" dirty="0"/>
              <a:t>LEED </a:t>
            </a:r>
            <a:r>
              <a:rPr lang="en-US" dirty="0" smtClean="0"/>
              <a:t>Status- Silver</a:t>
            </a:r>
            <a:endParaRPr lang="en-US" dirty="0"/>
          </a:p>
        </p:txBody>
      </p:sp>
    </p:spTree>
    <p:extLst>
      <p:ext uri="{BB962C8B-B14F-4D97-AF65-F5344CB8AC3E}">
        <p14:creationId xmlns:p14="http://schemas.microsoft.com/office/powerpoint/2010/main" val="387854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751" y="1339403"/>
            <a:ext cx="5407249" cy="5035638"/>
          </a:xfrm>
          <a:prstGeom prst="rect">
            <a:avLst/>
          </a:prstGeom>
        </p:spPr>
      </p:pic>
      <p:sp>
        <p:nvSpPr>
          <p:cNvPr id="2" name="Title 1"/>
          <p:cNvSpPr>
            <a:spLocks noGrp="1"/>
          </p:cNvSpPr>
          <p:nvPr>
            <p:ph type="title"/>
          </p:nvPr>
        </p:nvSpPr>
        <p:spPr>
          <a:xfrm>
            <a:off x="913795" y="609601"/>
            <a:ext cx="10353761" cy="575256"/>
          </a:xfrm>
        </p:spPr>
        <p:txBody>
          <a:bodyPr/>
          <a:lstStyle/>
          <a:p>
            <a:r>
              <a:rPr lang="en-US" dirty="0"/>
              <a:t>The Bridge: Sustainability</a:t>
            </a:r>
          </a:p>
        </p:txBody>
      </p:sp>
      <p:sp>
        <p:nvSpPr>
          <p:cNvPr id="3" name="Content Placeholder 2"/>
          <p:cNvSpPr>
            <a:spLocks noGrp="1"/>
          </p:cNvSpPr>
          <p:nvPr>
            <p:ph idx="1"/>
          </p:nvPr>
        </p:nvSpPr>
        <p:spPr>
          <a:xfrm>
            <a:off x="360005" y="1184856"/>
            <a:ext cx="6646102" cy="5190185"/>
          </a:xfrm>
        </p:spPr>
        <p:txBody>
          <a:bodyPr>
            <a:normAutofit fontScale="70000" lnSpcReduction="20000"/>
          </a:bodyPr>
          <a:lstStyle/>
          <a:p>
            <a:pPr marL="0" indent="0">
              <a:buNone/>
            </a:pPr>
            <a:r>
              <a:rPr lang="en-US" dirty="0"/>
              <a:t>Electrical</a:t>
            </a:r>
          </a:p>
          <a:p>
            <a:r>
              <a:rPr lang="en-US" dirty="0"/>
              <a:t>600 kW emergency generator for life safety and critical building loads</a:t>
            </a:r>
          </a:p>
          <a:p>
            <a:r>
              <a:rPr lang="en-US" dirty="0"/>
              <a:t>6 watts/useable sq. ft. demand for light and power</a:t>
            </a:r>
          </a:p>
          <a:p>
            <a:pPr marL="0" indent="0">
              <a:buNone/>
            </a:pPr>
            <a:r>
              <a:rPr lang="en-US" b="1" dirty="0"/>
              <a:t>HVAC</a:t>
            </a:r>
          </a:p>
          <a:p>
            <a:r>
              <a:rPr lang="en-US" dirty="0"/>
              <a:t>Unit load densities for cooling: </a:t>
            </a:r>
          </a:p>
          <a:p>
            <a:pPr marL="457200" lvl="1" indent="0">
              <a:buNone/>
            </a:pPr>
            <a:r>
              <a:rPr lang="en-US" dirty="0"/>
              <a:t>Power — 3-1/2 watts/usable sq. ft.</a:t>
            </a:r>
          </a:p>
          <a:p>
            <a:pPr marL="457200" lvl="1" indent="0">
              <a:buNone/>
            </a:pPr>
            <a:r>
              <a:rPr lang="en-US" dirty="0"/>
              <a:t>Lighting — 1 watt/usable sq. ft.</a:t>
            </a:r>
          </a:p>
          <a:p>
            <a:pPr marL="457200" lvl="1" indent="0">
              <a:buNone/>
            </a:pPr>
            <a:r>
              <a:rPr lang="en-US" dirty="0"/>
              <a:t>Supplement Condenser Water Cooling Capacity — 1-1/2 watts/usable sq. ft.</a:t>
            </a:r>
          </a:p>
          <a:p>
            <a:pPr marL="0" indent="0">
              <a:buNone/>
            </a:pPr>
            <a:r>
              <a:rPr lang="en-US" b="1" dirty="0" smtClean="0"/>
              <a:t>Flood </a:t>
            </a:r>
            <a:r>
              <a:rPr lang="en-US" b="1" dirty="0"/>
              <a:t>Protection</a:t>
            </a:r>
          </a:p>
          <a:p>
            <a:r>
              <a:rPr lang="en-US" dirty="0"/>
              <a:t>Bathtub Foundation Design</a:t>
            </a:r>
          </a:p>
          <a:p>
            <a:r>
              <a:rPr lang="en-US" dirty="0"/>
              <a:t>Ground Floor located over 10’ above the 100 year flood plane</a:t>
            </a:r>
          </a:p>
          <a:p>
            <a:r>
              <a:rPr lang="en-US" dirty="0"/>
              <a:t>Switchgear located on the roof level</a:t>
            </a:r>
          </a:p>
          <a:p>
            <a:r>
              <a:rPr lang="en-US" dirty="0"/>
              <a:t>Base Building </a:t>
            </a:r>
            <a:r>
              <a:rPr lang="en-US" dirty="0" err="1"/>
              <a:t>tel</a:t>
            </a:r>
            <a:r>
              <a:rPr lang="en-US" dirty="0"/>
              <a:t>/data and security head-end equipment at grade</a:t>
            </a:r>
          </a:p>
          <a:p>
            <a:r>
              <a:rPr lang="en-US" dirty="0"/>
              <a:t>Diverse Points of Entry for Tel/Data</a:t>
            </a:r>
          </a:p>
          <a:p>
            <a:endParaRPr lang="en-US" dirty="0"/>
          </a:p>
          <a:p>
            <a:pPr marL="0" indent="0">
              <a:buNone/>
            </a:pPr>
            <a:endParaRPr lang="en-US" dirty="0"/>
          </a:p>
        </p:txBody>
      </p:sp>
    </p:spTree>
    <p:extLst>
      <p:ext uri="{BB962C8B-B14F-4D97-AF65-F5344CB8AC3E}">
        <p14:creationId xmlns:p14="http://schemas.microsoft.com/office/powerpoint/2010/main" val="2530213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29296"/>
            <a:ext cx="10353761" cy="626771"/>
          </a:xfrm>
        </p:spPr>
        <p:txBody>
          <a:bodyPr>
            <a:normAutofit/>
          </a:bodyPr>
          <a:lstStyle/>
          <a:p>
            <a:r>
              <a:rPr lang="en-US" dirty="0"/>
              <a:t>The House</a:t>
            </a:r>
          </a:p>
        </p:txBody>
      </p:sp>
      <p:sp>
        <p:nvSpPr>
          <p:cNvPr id="3" name="Content Placeholder 2"/>
          <p:cNvSpPr>
            <a:spLocks noGrp="1"/>
          </p:cNvSpPr>
          <p:nvPr>
            <p:ph idx="1"/>
          </p:nvPr>
        </p:nvSpPr>
        <p:spPr>
          <a:xfrm>
            <a:off x="695459" y="1056067"/>
            <a:ext cx="6246254" cy="4288665"/>
          </a:xfrm>
        </p:spPr>
        <p:txBody>
          <a:bodyPr>
            <a:normAutofit/>
          </a:bodyPr>
          <a:lstStyle/>
          <a:p>
            <a:pPr marL="0" indent="0">
              <a:buNone/>
            </a:pPr>
            <a:r>
              <a:rPr lang="en-US" dirty="0" smtClean="0"/>
              <a:t>Designer: Gary </a:t>
            </a:r>
            <a:r>
              <a:rPr lang="en-US" dirty="0"/>
              <a:t>E. Handel, President, and Blake Middleton, Partner, Handel </a:t>
            </a:r>
            <a:r>
              <a:rPr lang="en-US" dirty="0" smtClean="0"/>
              <a:t>Architects</a:t>
            </a:r>
          </a:p>
          <a:p>
            <a:pPr marL="0" indent="0">
              <a:buNone/>
            </a:pPr>
            <a:r>
              <a:rPr lang="en-US" dirty="0"/>
              <a:t>The House further serves as a beacon with a metal façade that shimmers in the light, shifting in hue from silver to warm champagne. As elsewhere on campus, The House has a wealth of collaborative space. From the multi-story lobby to the rooftop space, residents have access to many common areas where they can socialize while taking in a stunning view over the East River.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758" y="1249251"/>
            <a:ext cx="4761936" cy="5125791"/>
          </a:xfrm>
          <a:prstGeom prst="rect">
            <a:avLst/>
          </a:prstGeom>
        </p:spPr>
      </p:pic>
    </p:spTree>
    <p:extLst>
      <p:ext uri="{BB962C8B-B14F-4D97-AF65-F5344CB8AC3E}">
        <p14:creationId xmlns:p14="http://schemas.microsoft.com/office/powerpoint/2010/main" val="913407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59028"/>
            <a:ext cx="10353761" cy="609600"/>
          </a:xfrm>
        </p:spPr>
        <p:txBody>
          <a:bodyPr/>
          <a:lstStyle/>
          <a:p>
            <a:r>
              <a:rPr lang="en-US" dirty="0"/>
              <a:t>The </a:t>
            </a:r>
            <a:r>
              <a:rPr lang="en-US" dirty="0" smtClean="0"/>
              <a:t>House: Sustainability</a:t>
            </a:r>
            <a:endParaRPr lang="en-US" dirty="0"/>
          </a:p>
        </p:txBody>
      </p:sp>
      <p:sp>
        <p:nvSpPr>
          <p:cNvPr id="3" name="Content Placeholder 2"/>
          <p:cNvSpPr>
            <a:spLocks noGrp="1"/>
          </p:cNvSpPr>
          <p:nvPr>
            <p:ph idx="1"/>
          </p:nvPr>
        </p:nvSpPr>
        <p:spPr>
          <a:xfrm>
            <a:off x="687685" y="1432106"/>
            <a:ext cx="10805980" cy="4492176"/>
          </a:xfrm>
        </p:spPr>
        <p:txBody>
          <a:bodyPr>
            <a:normAutofit/>
          </a:bodyPr>
          <a:lstStyle/>
          <a:p>
            <a:pPr marL="0" indent="0">
              <a:buNone/>
            </a:pPr>
            <a:r>
              <a:rPr lang="en-US" dirty="0"/>
              <a:t>Considered the most rigorous energy efficiency standard in the world, Passive House buildings use 60-70 percent less energy than typical buildings. The façade of The House, constructed of a metal panel system, acts as an insulated blanket wrapping the building. A louver system spans the building to serve as “gills” where the heating and cooling live, allowing the systems to breathe. Compared to conventional construction, it is projected to save 882 tons of CO2 per </a:t>
            </a:r>
            <a:r>
              <a:rPr lang="en-US" dirty="0" smtClean="0"/>
              <a:t>year equal </a:t>
            </a:r>
            <a:r>
              <a:rPr lang="en-US" dirty="0"/>
              <a:t>to planting 5,300 new trees</a:t>
            </a:r>
            <a:r>
              <a:rPr lang="en-US" dirty="0" smtClean="0"/>
              <a:t>.</a:t>
            </a:r>
          </a:p>
          <a:p>
            <a:pPr marL="0" indent="0">
              <a:buNone/>
            </a:pPr>
            <a:r>
              <a:rPr lang="en-US" dirty="0"/>
              <a:t>Passive design strategy carefully models and balances a comprehensive set of </a:t>
            </a:r>
            <a:r>
              <a:rPr lang="en-US" dirty="0" smtClean="0"/>
              <a:t>factors including </a:t>
            </a:r>
            <a:r>
              <a:rPr lang="en-US" dirty="0"/>
              <a:t>heat emissions from appliances and </a:t>
            </a:r>
            <a:r>
              <a:rPr lang="en-US" dirty="0" smtClean="0"/>
              <a:t>occupants to </a:t>
            </a:r>
            <a:r>
              <a:rPr lang="en-US" dirty="0"/>
              <a:t>keep the building at comfortable and consistent indoor temperatures throughout the heating and cooling seasons. As a result, Passive buildings offer tremendous long-term benefits, including reduced operating costs for its residents, in addition to their energy efficiency.</a:t>
            </a:r>
            <a:endParaRPr lang="en-US" dirty="0"/>
          </a:p>
        </p:txBody>
      </p:sp>
    </p:spTree>
    <p:extLst>
      <p:ext uri="{BB962C8B-B14F-4D97-AF65-F5344CB8AC3E}">
        <p14:creationId xmlns:p14="http://schemas.microsoft.com/office/powerpoint/2010/main" val="284418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68" y="535461"/>
            <a:ext cx="10353761" cy="527222"/>
          </a:xfrm>
        </p:spPr>
        <p:txBody>
          <a:bodyPr>
            <a:normAutofit fontScale="90000"/>
          </a:bodyPr>
          <a:lstStyle/>
          <a:p>
            <a:r>
              <a:rPr lang="en-US" dirty="0" smtClean="0"/>
              <a:t>The House: apartments </a:t>
            </a:r>
            <a:endParaRPr lang="en-US" dirty="0"/>
          </a:p>
        </p:txBody>
      </p:sp>
      <p:sp>
        <p:nvSpPr>
          <p:cNvPr id="3" name="Content Placeholder 2"/>
          <p:cNvSpPr>
            <a:spLocks noGrp="1"/>
          </p:cNvSpPr>
          <p:nvPr>
            <p:ph sz="half" idx="1"/>
          </p:nvPr>
        </p:nvSpPr>
        <p:spPr>
          <a:xfrm>
            <a:off x="1028765" y="1062683"/>
            <a:ext cx="1158544" cy="433898"/>
          </a:xfrm>
        </p:spPr>
        <p:txBody>
          <a:bodyPr>
            <a:noAutofit/>
          </a:bodyPr>
          <a:lstStyle/>
          <a:p>
            <a:pPr marL="0" indent="0" algn="ctr">
              <a:buNone/>
            </a:pPr>
            <a:r>
              <a:rPr lang="en-US" sz="1800" b="1" dirty="0" smtClean="0"/>
              <a:t>Micro</a:t>
            </a:r>
            <a:endParaRPr lang="en-US" sz="1800" b="1" dirty="0"/>
          </a:p>
        </p:txBody>
      </p:sp>
      <p:graphicFrame>
        <p:nvGraphicFramePr>
          <p:cNvPr id="8" name="Object 7"/>
          <p:cNvGraphicFramePr>
            <a:graphicFrameLocks noChangeAspect="1"/>
          </p:cNvGraphicFramePr>
          <p:nvPr>
            <p:extLst>
              <p:ext uri="{D42A27DB-BD31-4B8C-83A1-F6EECF244321}">
                <p14:modId xmlns:p14="http://schemas.microsoft.com/office/powerpoint/2010/main" val="2107565706"/>
              </p:ext>
            </p:extLst>
          </p:nvPr>
        </p:nvGraphicFramePr>
        <p:xfrm>
          <a:off x="446780" y="1439862"/>
          <a:ext cx="2322513" cy="5308668"/>
        </p:xfrm>
        <a:graphic>
          <a:graphicData uri="http://schemas.openxmlformats.org/presentationml/2006/ole">
            <mc:AlternateContent xmlns:mc="http://schemas.openxmlformats.org/markup-compatibility/2006">
              <mc:Choice xmlns:v="urn:schemas-microsoft-com:vml" Requires="v">
                <p:oleObj spid="_x0000_s1056" name="Acrobat Document" r:id="rId3" imgW="3809922" imgH="8886641" progId="AcroExch.Document.7">
                  <p:embed/>
                </p:oleObj>
              </mc:Choice>
              <mc:Fallback>
                <p:oleObj name="Acrobat Document" r:id="rId3" imgW="3809922" imgH="8886641" progId="AcroExch.Document.7">
                  <p:embed/>
                  <p:pic>
                    <p:nvPicPr>
                      <p:cNvPr id="0" name=""/>
                      <p:cNvPicPr/>
                      <p:nvPr/>
                    </p:nvPicPr>
                    <p:blipFill>
                      <a:blip r:embed="rId4"/>
                      <a:stretch>
                        <a:fillRect/>
                      </a:stretch>
                    </p:blipFill>
                    <p:spPr>
                      <a:xfrm>
                        <a:off x="446780" y="1439862"/>
                        <a:ext cx="2322513" cy="5308668"/>
                      </a:xfrm>
                      <a:prstGeom prst="rect">
                        <a:avLst/>
                      </a:prstGeom>
                    </p:spPr>
                  </p:pic>
                </p:oleObj>
              </mc:Fallback>
            </mc:AlternateContent>
          </a:graphicData>
        </a:graphic>
      </p:graphicFrame>
      <p:sp>
        <p:nvSpPr>
          <p:cNvPr id="9" name="Content Placeholder 2"/>
          <p:cNvSpPr>
            <a:spLocks noGrp="1"/>
          </p:cNvSpPr>
          <p:nvPr>
            <p:ph sz="half" idx="1"/>
          </p:nvPr>
        </p:nvSpPr>
        <p:spPr>
          <a:xfrm>
            <a:off x="4547297" y="1051217"/>
            <a:ext cx="1158544" cy="433898"/>
          </a:xfrm>
        </p:spPr>
        <p:txBody>
          <a:bodyPr>
            <a:noAutofit/>
          </a:bodyPr>
          <a:lstStyle/>
          <a:p>
            <a:pPr marL="0" indent="0" algn="ctr">
              <a:buNone/>
            </a:pPr>
            <a:r>
              <a:rPr lang="en-US" sz="1800" b="1" dirty="0" smtClean="0"/>
              <a:t>Studio</a:t>
            </a:r>
            <a:endParaRPr lang="en-US" sz="1800" b="1" dirty="0"/>
          </a:p>
        </p:txBody>
      </p:sp>
      <p:graphicFrame>
        <p:nvGraphicFramePr>
          <p:cNvPr id="10" name="Object 9"/>
          <p:cNvGraphicFramePr>
            <a:graphicFrameLocks noChangeAspect="1"/>
          </p:cNvGraphicFramePr>
          <p:nvPr>
            <p:extLst>
              <p:ext uri="{D42A27DB-BD31-4B8C-83A1-F6EECF244321}">
                <p14:modId xmlns:p14="http://schemas.microsoft.com/office/powerpoint/2010/main" val="902085085"/>
              </p:ext>
            </p:extLst>
          </p:nvPr>
        </p:nvGraphicFramePr>
        <p:xfrm>
          <a:off x="2933690" y="1439863"/>
          <a:ext cx="4218501" cy="3016228"/>
        </p:xfrm>
        <a:graphic>
          <a:graphicData uri="http://schemas.openxmlformats.org/presentationml/2006/ole">
            <mc:AlternateContent xmlns:mc="http://schemas.openxmlformats.org/markup-compatibility/2006">
              <mc:Choice xmlns:v="urn:schemas-microsoft-com:vml" Requires="v">
                <p:oleObj spid="_x0000_s1057" name="Acrobat Document" r:id="rId5" imgW="5714694" imgH="4085899" progId="AcroExch.Document.7">
                  <p:embed/>
                </p:oleObj>
              </mc:Choice>
              <mc:Fallback>
                <p:oleObj name="Acrobat Document" r:id="rId5" imgW="5714694" imgH="4085899" progId="AcroExch.Document.7">
                  <p:embed/>
                  <p:pic>
                    <p:nvPicPr>
                      <p:cNvPr id="0" name=""/>
                      <p:cNvPicPr/>
                      <p:nvPr/>
                    </p:nvPicPr>
                    <p:blipFill>
                      <a:blip r:embed="rId6"/>
                      <a:stretch>
                        <a:fillRect/>
                      </a:stretch>
                    </p:blipFill>
                    <p:spPr>
                      <a:xfrm>
                        <a:off x="2933690" y="1439863"/>
                        <a:ext cx="4218501" cy="3016228"/>
                      </a:xfrm>
                      <a:prstGeom prst="rect">
                        <a:avLst/>
                      </a:prstGeom>
                    </p:spPr>
                  </p:pic>
                </p:oleObj>
              </mc:Fallback>
            </mc:AlternateContent>
          </a:graphicData>
        </a:graphic>
      </p:graphicFrame>
      <p:sp>
        <p:nvSpPr>
          <p:cNvPr id="11" name="Content Placeholder 2"/>
          <p:cNvSpPr>
            <a:spLocks noGrp="1"/>
          </p:cNvSpPr>
          <p:nvPr>
            <p:ph sz="half" idx="1"/>
          </p:nvPr>
        </p:nvSpPr>
        <p:spPr>
          <a:xfrm>
            <a:off x="9138530" y="1034324"/>
            <a:ext cx="1158544" cy="433898"/>
          </a:xfrm>
        </p:spPr>
        <p:txBody>
          <a:bodyPr>
            <a:noAutofit/>
          </a:bodyPr>
          <a:lstStyle/>
          <a:p>
            <a:pPr marL="0" indent="0" algn="ctr">
              <a:buNone/>
            </a:pPr>
            <a:r>
              <a:rPr lang="en-US" sz="1800" b="1" dirty="0" smtClean="0"/>
              <a:t>1BR/1B</a:t>
            </a:r>
            <a:endParaRPr lang="en-US" sz="1800" b="1" dirty="0"/>
          </a:p>
        </p:txBody>
      </p:sp>
      <p:graphicFrame>
        <p:nvGraphicFramePr>
          <p:cNvPr id="12" name="Object 11"/>
          <p:cNvGraphicFramePr>
            <a:graphicFrameLocks noChangeAspect="1"/>
          </p:cNvGraphicFramePr>
          <p:nvPr>
            <p:extLst>
              <p:ext uri="{D42A27DB-BD31-4B8C-83A1-F6EECF244321}">
                <p14:modId xmlns:p14="http://schemas.microsoft.com/office/powerpoint/2010/main" val="1704714589"/>
              </p:ext>
            </p:extLst>
          </p:nvPr>
        </p:nvGraphicFramePr>
        <p:xfrm>
          <a:off x="7316588" y="1439862"/>
          <a:ext cx="4481197" cy="3570020"/>
        </p:xfrm>
        <a:graphic>
          <a:graphicData uri="http://schemas.openxmlformats.org/presentationml/2006/ole">
            <mc:AlternateContent xmlns:mc="http://schemas.openxmlformats.org/markup-compatibility/2006">
              <mc:Choice xmlns:v="urn:schemas-microsoft-com:vml" Requires="v">
                <p:oleObj spid="_x0000_s1058" name="Acrobat Document" r:id="rId7" imgW="5714694" imgH="4552859" progId="AcroExch.Document.7">
                  <p:embed/>
                </p:oleObj>
              </mc:Choice>
              <mc:Fallback>
                <p:oleObj name="Acrobat Document" r:id="rId7" imgW="5714694" imgH="4552859" progId="AcroExch.Document.7">
                  <p:embed/>
                  <p:pic>
                    <p:nvPicPr>
                      <p:cNvPr id="0" name=""/>
                      <p:cNvPicPr/>
                      <p:nvPr/>
                    </p:nvPicPr>
                    <p:blipFill>
                      <a:blip r:embed="rId8"/>
                      <a:stretch>
                        <a:fillRect/>
                      </a:stretch>
                    </p:blipFill>
                    <p:spPr>
                      <a:xfrm>
                        <a:off x="7316588" y="1439862"/>
                        <a:ext cx="4481197" cy="3570020"/>
                      </a:xfrm>
                      <a:prstGeom prst="rect">
                        <a:avLst/>
                      </a:prstGeom>
                    </p:spPr>
                  </p:pic>
                </p:oleObj>
              </mc:Fallback>
            </mc:AlternateContent>
          </a:graphicData>
        </a:graphic>
      </p:graphicFrame>
    </p:spTree>
    <p:extLst>
      <p:ext uri="{BB962C8B-B14F-4D97-AF65-F5344CB8AC3E}">
        <p14:creationId xmlns:p14="http://schemas.microsoft.com/office/powerpoint/2010/main" val="3795260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450761"/>
            <a:ext cx="10353761" cy="583639"/>
          </a:xfrm>
        </p:spPr>
        <p:txBody>
          <a:bodyPr/>
          <a:lstStyle/>
          <a:p>
            <a:r>
              <a:rPr lang="en-US" smtClean="0"/>
              <a:t>Table of content</a:t>
            </a:r>
            <a:endParaRPr lang="en-US" dirty="0"/>
          </a:p>
        </p:txBody>
      </p:sp>
      <p:sp>
        <p:nvSpPr>
          <p:cNvPr id="3" name="Content Placeholder 2"/>
          <p:cNvSpPr>
            <a:spLocks noGrp="1"/>
          </p:cNvSpPr>
          <p:nvPr>
            <p:ph idx="1"/>
          </p:nvPr>
        </p:nvSpPr>
        <p:spPr>
          <a:xfrm>
            <a:off x="3381733" y="1034400"/>
            <a:ext cx="5417886" cy="5469430"/>
          </a:xfrm>
        </p:spPr>
        <p:txBody>
          <a:bodyPr>
            <a:normAutofit fontScale="92500" lnSpcReduction="20000"/>
          </a:bodyPr>
          <a:lstStyle/>
          <a:p>
            <a:r>
              <a:rPr lang="en-US" smtClean="0"/>
              <a:t>About Cornell Tech</a:t>
            </a:r>
          </a:p>
          <a:p>
            <a:r>
              <a:rPr lang="en-US" smtClean="0"/>
              <a:t>Campus Sustainability Planning Overview</a:t>
            </a:r>
          </a:p>
          <a:p>
            <a:r>
              <a:rPr lang="en-US" smtClean="0"/>
              <a:t>Roosevelt Island</a:t>
            </a:r>
          </a:p>
          <a:p>
            <a:r>
              <a:rPr lang="en-US" smtClean="0"/>
              <a:t>Campus Overview</a:t>
            </a:r>
          </a:p>
          <a:p>
            <a:r>
              <a:rPr lang="en-US" smtClean="0"/>
              <a:t>The Bloomberg Center</a:t>
            </a:r>
          </a:p>
          <a:p>
            <a:r>
              <a:rPr lang="en-US" smtClean="0"/>
              <a:t>The Bridge</a:t>
            </a:r>
          </a:p>
          <a:p>
            <a:r>
              <a:rPr lang="en-US" smtClean="0"/>
              <a:t>The House</a:t>
            </a:r>
          </a:p>
          <a:p>
            <a:r>
              <a:rPr lang="en-US" smtClean="0"/>
              <a:t>The open space</a:t>
            </a:r>
          </a:p>
          <a:p>
            <a:pPr>
              <a:lnSpc>
                <a:spcPct val="100000"/>
              </a:lnSpc>
            </a:pPr>
            <a:r>
              <a:rPr lang="en-US" smtClean="0"/>
              <a:t>Verizon Executive Ed Center</a:t>
            </a:r>
          </a:p>
          <a:p>
            <a:pPr>
              <a:lnSpc>
                <a:spcPct val="100000"/>
              </a:lnSpc>
            </a:pPr>
            <a:r>
              <a:rPr lang="en-US" smtClean="0"/>
              <a:t>Graduate Roosevelt Island Hotel</a:t>
            </a:r>
          </a:p>
          <a:p>
            <a:pPr>
              <a:lnSpc>
                <a:spcPct val="100000"/>
              </a:lnSpc>
            </a:pPr>
            <a:r>
              <a:rPr lang="en-US" smtClean="0"/>
              <a:t>Campus Master Plan</a:t>
            </a:r>
          </a:p>
          <a:p>
            <a:pPr>
              <a:lnSpc>
                <a:spcPct val="100000"/>
              </a:lnSpc>
            </a:pPr>
            <a:r>
              <a:rPr lang="en-US" smtClean="0"/>
              <a:t>Why Roosevelt island?</a:t>
            </a:r>
          </a:p>
          <a:p>
            <a:pPr>
              <a:lnSpc>
                <a:spcPct val="100000"/>
              </a:lnSpc>
            </a:pPr>
            <a:r>
              <a:rPr lang="en-US" smtClean="0"/>
              <a:t>Cornell tech involvement in Roosevelt island</a:t>
            </a:r>
          </a:p>
          <a:p>
            <a:pPr>
              <a:lnSpc>
                <a:spcPct val="100000"/>
              </a:lnSpc>
            </a:pPr>
            <a:r>
              <a:rPr lang="en-US" smtClean="0"/>
              <a:t>Future projects</a:t>
            </a:r>
          </a:p>
          <a:p>
            <a:endParaRPr lang="en-US" smtClean="0"/>
          </a:p>
          <a:p>
            <a:endParaRPr lang="en-US" smtClean="0"/>
          </a:p>
          <a:p>
            <a:endParaRPr lang="en-US" smtClean="0"/>
          </a:p>
          <a:p>
            <a:endParaRPr lang="en-US" smtClean="0"/>
          </a:p>
          <a:p>
            <a:endParaRPr lang="en-US"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799" y="1034400"/>
            <a:ext cx="4762500" cy="47625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73550" y="2520300"/>
            <a:ext cx="4762500" cy="1790700"/>
          </a:xfrm>
          <a:prstGeom prst="rect">
            <a:avLst/>
          </a:prstGeom>
        </p:spPr>
      </p:pic>
    </p:spTree>
    <p:extLst>
      <p:ext uri="{BB962C8B-B14F-4D97-AF65-F5344CB8AC3E}">
        <p14:creationId xmlns:p14="http://schemas.microsoft.com/office/powerpoint/2010/main" val="4189538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93691"/>
            <a:ext cx="10353761" cy="691166"/>
          </a:xfrm>
        </p:spPr>
        <p:txBody>
          <a:bodyPr/>
          <a:lstStyle/>
          <a:p>
            <a:r>
              <a:rPr lang="en-US" dirty="0"/>
              <a:t>The House: apartments </a:t>
            </a:r>
            <a:endParaRPr lang="en-US" dirty="0"/>
          </a:p>
        </p:txBody>
      </p:sp>
      <p:sp>
        <p:nvSpPr>
          <p:cNvPr id="5" name="Content Placeholder 2"/>
          <p:cNvSpPr>
            <a:spLocks noGrp="1"/>
          </p:cNvSpPr>
          <p:nvPr>
            <p:ph sz="half" idx="1"/>
          </p:nvPr>
        </p:nvSpPr>
        <p:spPr>
          <a:xfrm>
            <a:off x="1539994" y="1433569"/>
            <a:ext cx="1158544" cy="433898"/>
          </a:xfrm>
        </p:spPr>
        <p:txBody>
          <a:bodyPr>
            <a:noAutofit/>
          </a:bodyPr>
          <a:lstStyle/>
          <a:p>
            <a:pPr marL="0" indent="0" algn="ctr">
              <a:buNone/>
            </a:pPr>
            <a:r>
              <a:rPr lang="en-US" sz="1800" b="1" dirty="0"/>
              <a:t>2</a:t>
            </a:r>
            <a:r>
              <a:rPr lang="en-US" sz="1800" b="1" dirty="0" smtClean="0"/>
              <a:t>BR/1B</a:t>
            </a:r>
            <a:endParaRPr lang="en-US" sz="1800" b="1" dirty="0"/>
          </a:p>
        </p:txBody>
      </p:sp>
      <p:graphicFrame>
        <p:nvGraphicFramePr>
          <p:cNvPr id="6" name="Object 5"/>
          <p:cNvGraphicFramePr>
            <a:graphicFrameLocks noChangeAspect="1"/>
          </p:cNvGraphicFramePr>
          <p:nvPr>
            <p:extLst>
              <p:ext uri="{D42A27DB-BD31-4B8C-83A1-F6EECF244321}">
                <p14:modId xmlns:p14="http://schemas.microsoft.com/office/powerpoint/2010/main" val="2065011251"/>
              </p:ext>
            </p:extLst>
          </p:nvPr>
        </p:nvGraphicFramePr>
        <p:xfrm>
          <a:off x="162216" y="2116179"/>
          <a:ext cx="3956919" cy="3257863"/>
        </p:xfrm>
        <a:graphic>
          <a:graphicData uri="http://schemas.openxmlformats.org/presentationml/2006/ole">
            <mc:AlternateContent xmlns:mc="http://schemas.openxmlformats.org/markup-compatibility/2006">
              <mc:Choice xmlns:v="urn:schemas-microsoft-com:vml" Requires="v">
                <p:oleObj spid="_x0000_s2070" name="Acrobat Document" r:id="rId3" imgW="5714694" imgH="4705228" progId="AcroExch.Document.7">
                  <p:embed/>
                </p:oleObj>
              </mc:Choice>
              <mc:Fallback>
                <p:oleObj name="Acrobat Document" r:id="rId3" imgW="5714694" imgH="4705228" progId="AcroExch.Document.7">
                  <p:embed/>
                  <p:pic>
                    <p:nvPicPr>
                      <p:cNvPr id="0" name=""/>
                      <p:cNvPicPr/>
                      <p:nvPr/>
                    </p:nvPicPr>
                    <p:blipFill>
                      <a:blip r:embed="rId4"/>
                      <a:stretch>
                        <a:fillRect/>
                      </a:stretch>
                    </p:blipFill>
                    <p:spPr>
                      <a:xfrm>
                        <a:off x="162216" y="2116179"/>
                        <a:ext cx="3956919" cy="3257863"/>
                      </a:xfrm>
                      <a:prstGeom prst="rect">
                        <a:avLst/>
                      </a:prstGeom>
                    </p:spPr>
                  </p:pic>
                </p:oleObj>
              </mc:Fallback>
            </mc:AlternateContent>
          </a:graphicData>
        </a:graphic>
      </p:graphicFrame>
      <p:sp>
        <p:nvSpPr>
          <p:cNvPr id="7" name="Content Placeholder 2"/>
          <p:cNvSpPr txBox="1">
            <a:spLocks/>
          </p:cNvSpPr>
          <p:nvPr/>
        </p:nvSpPr>
        <p:spPr>
          <a:xfrm>
            <a:off x="5748727" y="1450462"/>
            <a:ext cx="1158544" cy="43389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sz="1800" b="1" dirty="0" smtClean="0"/>
              <a:t>2BR/2B</a:t>
            </a:r>
            <a:endParaRPr lang="en-US" sz="1800"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3677879297"/>
              </p:ext>
            </p:extLst>
          </p:nvPr>
        </p:nvGraphicFramePr>
        <p:xfrm>
          <a:off x="4271113" y="2116179"/>
          <a:ext cx="3940964" cy="3257863"/>
        </p:xfrm>
        <a:graphic>
          <a:graphicData uri="http://schemas.openxmlformats.org/presentationml/2006/ole">
            <mc:AlternateContent xmlns:mc="http://schemas.openxmlformats.org/markup-compatibility/2006">
              <mc:Choice xmlns:v="urn:schemas-microsoft-com:vml" Requires="v">
                <p:oleObj spid="_x0000_s2071" name="Acrobat Document" r:id="rId5" imgW="5714694" imgH="4724179" progId="AcroExch.Document.7">
                  <p:embed/>
                </p:oleObj>
              </mc:Choice>
              <mc:Fallback>
                <p:oleObj name="Acrobat Document" r:id="rId5" imgW="5714694" imgH="4724179" progId="AcroExch.Document.7">
                  <p:embed/>
                  <p:pic>
                    <p:nvPicPr>
                      <p:cNvPr id="0" name=""/>
                      <p:cNvPicPr/>
                      <p:nvPr/>
                    </p:nvPicPr>
                    <p:blipFill>
                      <a:blip r:embed="rId6"/>
                      <a:stretch>
                        <a:fillRect/>
                      </a:stretch>
                    </p:blipFill>
                    <p:spPr>
                      <a:xfrm>
                        <a:off x="4271113" y="2116179"/>
                        <a:ext cx="3940964" cy="3257863"/>
                      </a:xfrm>
                      <a:prstGeom prst="rect">
                        <a:avLst/>
                      </a:prstGeom>
                    </p:spPr>
                  </p:pic>
                </p:oleObj>
              </mc:Fallback>
            </mc:AlternateContent>
          </a:graphicData>
        </a:graphic>
      </p:graphicFrame>
      <p:sp>
        <p:nvSpPr>
          <p:cNvPr id="12" name="Content Placeholder 2"/>
          <p:cNvSpPr txBox="1">
            <a:spLocks/>
          </p:cNvSpPr>
          <p:nvPr/>
        </p:nvSpPr>
        <p:spPr>
          <a:xfrm>
            <a:off x="9638659" y="1433569"/>
            <a:ext cx="1158544" cy="43389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Font typeface="Arial" panose="020B0604020202020204" pitchFamily="34" charset="0"/>
              <a:buNone/>
            </a:pPr>
            <a:r>
              <a:rPr lang="en-US" sz="1800" b="1" dirty="0" smtClean="0"/>
              <a:t>3BR/2B</a:t>
            </a:r>
            <a:endParaRPr lang="en-US" sz="1800" b="1"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4090" y="2116179"/>
            <a:ext cx="3619848" cy="3257863"/>
          </a:xfrm>
          <a:prstGeom prst="rect">
            <a:avLst/>
          </a:prstGeom>
        </p:spPr>
      </p:pic>
    </p:spTree>
    <p:extLst>
      <p:ext uri="{BB962C8B-B14F-4D97-AF65-F5344CB8AC3E}">
        <p14:creationId xmlns:p14="http://schemas.microsoft.com/office/powerpoint/2010/main" val="43489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7781"/>
            <a:ext cx="10353761" cy="729803"/>
          </a:xfrm>
        </p:spPr>
        <p:txBody>
          <a:bodyPr/>
          <a:lstStyle/>
          <a:p>
            <a:r>
              <a:rPr lang="en-US" dirty="0"/>
              <a:t>Open Space</a:t>
            </a:r>
          </a:p>
        </p:txBody>
      </p:sp>
      <p:sp>
        <p:nvSpPr>
          <p:cNvPr id="3" name="Content Placeholder 2"/>
          <p:cNvSpPr>
            <a:spLocks noGrp="1"/>
          </p:cNvSpPr>
          <p:nvPr>
            <p:ph idx="1"/>
          </p:nvPr>
        </p:nvSpPr>
        <p:spPr>
          <a:xfrm>
            <a:off x="913795" y="1107585"/>
            <a:ext cx="10353762" cy="5447762"/>
          </a:xfrm>
        </p:spPr>
        <p:txBody>
          <a:bodyPr vert="horz" lIns="91440" tIns="45720" rIns="91440" bIns="45720" rtlCol="0" anchor="t">
            <a:normAutofit/>
          </a:bodyPr>
          <a:lstStyle/>
          <a:p>
            <a:pPr marL="0" indent="0">
              <a:buNone/>
            </a:pPr>
            <a:r>
              <a:rPr lang="en-US" dirty="0" smtClean="0"/>
              <a:t>Designer: James </a:t>
            </a:r>
            <a:r>
              <a:rPr lang="en-US" dirty="0"/>
              <a:t>Corner, Principal, Field </a:t>
            </a:r>
            <a:r>
              <a:rPr lang="en-US" dirty="0" smtClean="0"/>
              <a:t>Operations</a:t>
            </a:r>
          </a:p>
          <a:p>
            <a:pPr marL="0" indent="0">
              <a:buNone/>
            </a:pPr>
            <a:r>
              <a:rPr lang="en-US" dirty="0" smtClean="0"/>
              <a:t>Anchors </a:t>
            </a:r>
            <a:r>
              <a:rPr lang="en-US" dirty="0"/>
              <a:t>the campus, fostering collaboration and innovation while simultaneously inviting the public into the campus. The campus is a river-to-river experience, engaging Roosevelt Island’s esplanade and extraordinary water frontage while maximizing views of Manhattan and Queens. The heart </a:t>
            </a:r>
            <a:r>
              <a:rPr lang="en-US" dirty="0" smtClean="0"/>
              <a:t>of </a:t>
            </a:r>
            <a:r>
              <a:rPr lang="en-US" dirty="0"/>
              <a:t>3.5 acres of open space is the Campus Plaza, a multi-use central gathering space that can accommodate larger events. Connected to the Plaza is the quarter-mile long Tech Walk, a central spine that features a series of active and social spaces that are linked by pedestrian pathways. Throughout the campus, outdoor and indoor spaces are synergistically connected to allow people to move easily and comfortably in and out during the course of the day. The open space features comprehensive resilient design, including rain harvesting for irrigation, subterranean gravel trenches that hold and slow down </a:t>
            </a:r>
            <a:r>
              <a:rPr lang="en-US" dirty="0" smtClean="0"/>
              <a:t>storm water; </a:t>
            </a:r>
            <a:r>
              <a:rPr lang="en-US" dirty="0"/>
              <a:t>a series of bio-filtration gardens that treat </a:t>
            </a:r>
            <a:r>
              <a:rPr lang="en-US" dirty="0" smtClean="0"/>
              <a:t>storm water </a:t>
            </a:r>
            <a:r>
              <a:rPr lang="en-US" dirty="0"/>
              <a:t>runoff non-mechanically before it enters the river; and a geothermal field that provides energy to The Bloomberg Center.</a:t>
            </a:r>
            <a:endParaRPr lang="en-US" dirty="0"/>
          </a:p>
        </p:txBody>
      </p:sp>
    </p:spTree>
    <p:extLst>
      <p:ext uri="{BB962C8B-B14F-4D97-AF65-F5344CB8AC3E}">
        <p14:creationId xmlns:p14="http://schemas.microsoft.com/office/powerpoint/2010/main" val="230935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9810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60173"/>
          </a:xfrm>
        </p:spPr>
        <p:txBody>
          <a:bodyPr/>
          <a:lstStyle/>
          <a:p>
            <a:r>
              <a:rPr lang="en-US" dirty="0"/>
              <a:t>Verizon Executive Ed Center</a:t>
            </a:r>
            <a:endParaRPr lang="en-US" dirty="0"/>
          </a:p>
        </p:txBody>
      </p:sp>
      <p:sp>
        <p:nvSpPr>
          <p:cNvPr id="3" name="Content Placeholder 2"/>
          <p:cNvSpPr>
            <a:spLocks noGrp="1"/>
          </p:cNvSpPr>
          <p:nvPr>
            <p:ph idx="1"/>
          </p:nvPr>
        </p:nvSpPr>
        <p:spPr>
          <a:xfrm>
            <a:off x="1046164" y="1596980"/>
            <a:ext cx="5328878" cy="4945488"/>
          </a:xfrm>
        </p:spPr>
        <p:txBody>
          <a:bodyPr>
            <a:normAutofit fontScale="85000" lnSpcReduction="10000"/>
          </a:bodyPr>
          <a:lstStyle/>
          <a:p>
            <a:pPr marL="0" indent="0">
              <a:buNone/>
            </a:pPr>
            <a:r>
              <a:rPr lang="en-US" dirty="0" smtClean="0"/>
              <a:t>Designer: </a:t>
            </a:r>
            <a:r>
              <a:rPr lang="en-US" dirty="0" err="1" smtClean="0"/>
              <a:t>Snøhetta</a:t>
            </a:r>
            <a:endParaRPr lang="en-US" dirty="0" smtClean="0"/>
          </a:p>
          <a:p>
            <a:pPr marL="0" indent="0">
              <a:buNone/>
            </a:pPr>
            <a:r>
              <a:rPr lang="en-US" dirty="0"/>
              <a:t>The two buildings, which are connected by a shared hall, occupy the space nearest to Cornell Tech's entrance, closer to the Queensboro Bridge, and is meant to be "the front door for the campus," said Andrew Winters, the school's senior director of capital projects</a:t>
            </a:r>
            <a:r>
              <a:rPr lang="en-US" dirty="0" smtClean="0"/>
              <a:t>.</a:t>
            </a:r>
            <a:endParaRPr lang="en-US" dirty="0"/>
          </a:p>
          <a:p>
            <a:pPr marL="0" indent="0">
              <a:buNone/>
            </a:pPr>
            <a:r>
              <a:rPr lang="en-US" dirty="0"/>
              <a:t>The 195-room hotel will be made of metal panels and glass set upon a platform, which opens out to a outdoor plaza for the community. The lodging will primarily serve visitors from out of town attending business and academic conferences, students and professors from around the world, as well as the general public, according to Winter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042" y="1859656"/>
            <a:ext cx="5641023" cy="3948716"/>
          </a:xfrm>
          <a:prstGeom prst="rect">
            <a:avLst/>
          </a:prstGeom>
        </p:spPr>
      </p:pic>
    </p:spTree>
    <p:extLst>
      <p:ext uri="{BB962C8B-B14F-4D97-AF65-F5344CB8AC3E}">
        <p14:creationId xmlns:p14="http://schemas.microsoft.com/office/powerpoint/2010/main" val="194088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iIG8CUOj08"/>
          <p:cNvPicPr>
            <a:picLocks noRot="1" noChangeAspect="1"/>
          </p:cNvPicPr>
          <p:nvPr>
            <a:videoFile r:link="rId1"/>
          </p:nvPr>
        </p:nvPicPr>
        <p:blipFill>
          <a:blip r:embed="rId3"/>
          <a:stretch>
            <a:fillRect/>
          </a:stretch>
        </p:blipFill>
        <p:spPr>
          <a:xfrm>
            <a:off x="1558344" y="876568"/>
            <a:ext cx="9156879" cy="5150745"/>
          </a:xfrm>
          <a:prstGeom prst="rect">
            <a:avLst/>
          </a:prstGeom>
        </p:spPr>
      </p:pic>
    </p:spTree>
    <p:extLst>
      <p:ext uri="{BB962C8B-B14F-4D97-AF65-F5344CB8AC3E}">
        <p14:creationId xmlns:p14="http://schemas.microsoft.com/office/powerpoint/2010/main" val="2694981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4" y="412125"/>
            <a:ext cx="10353762" cy="1210614"/>
          </a:xfrm>
        </p:spPr>
        <p:txBody>
          <a:bodyPr/>
          <a:lstStyle/>
          <a:p>
            <a:r>
              <a:rPr lang="en-US" dirty="0"/>
              <a:t>Graduate Roosevelt Island Hotel</a:t>
            </a:r>
            <a:br>
              <a:rPr lang="en-US" dirty="0"/>
            </a:br>
            <a:endParaRPr lang="en-US" dirty="0"/>
          </a:p>
        </p:txBody>
      </p:sp>
      <p:sp>
        <p:nvSpPr>
          <p:cNvPr id="4" name="Text Placeholder 3"/>
          <p:cNvSpPr>
            <a:spLocks noGrp="1"/>
          </p:cNvSpPr>
          <p:nvPr>
            <p:ph type="body" sz="half" idx="15"/>
          </p:nvPr>
        </p:nvSpPr>
        <p:spPr>
          <a:xfrm>
            <a:off x="913794" y="1622739"/>
            <a:ext cx="10084764" cy="4610636"/>
          </a:xfrm>
        </p:spPr>
        <p:txBody>
          <a:bodyPr>
            <a:normAutofit/>
          </a:bodyPr>
          <a:lstStyle/>
          <a:p>
            <a:pPr algn="l"/>
            <a:r>
              <a:rPr lang="en-US" sz="1800" dirty="0" smtClean="0"/>
              <a:t>Designed By: </a:t>
            </a:r>
            <a:r>
              <a:rPr lang="en-US" sz="1800" dirty="0" err="1" smtClean="0"/>
              <a:t>Snohetta</a:t>
            </a:r>
            <a:endParaRPr lang="en-US" sz="1800" dirty="0" smtClean="0"/>
          </a:p>
          <a:p>
            <a:pPr algn="l"/>
            <a:r>
              <a:rPr lang="en-US" sz="1800" dirty="0" smtClean="0"/>
              <a:t>The </a:t>
            </a:r>
            <a:r>
              <a:rPr lang="en-US" sz="1800" dirty="0"/>
              <a:t>Graduate Roosevelt Island hotel is expected to open in 2019. The boutique Graduate brand has hotels in locations where there's a strong identification with a university, and the Roosevelt Island site will be located at the gateway to the Cornell Tech complex, which is being built by Cornell University. The first phase of Cornell Tech is scheduled to open in September.</a:t>
            </a:r>
          </a:p>
          <a:p>
            <a:pPr algn="l"/>
            <a:r>
              <a:rPr lang="en-US" sz="1800" dirty="0" smtClean="0"/>
              <a:t>The </a:t>
            </a:r>
            <a:r>
              <a:rPr lang="en-US" sz="1800" dirty="0"/>
              <a:t>Graduate Roosevelt Island hotel will be a new build with 196 rooms and will offer unobstructed views of the Manhattan skyline. There are no other hotels on the island</a:t>
            </a:r>
            <a:r>
              <a:rPr lang="en-US" sz="1800" dirty="0" smtClean="0"/>
              <a:t>.</a:t>
            </a:r>
          </a:p>
          <a:p>
            <a:pPr algn="l"/>
            <a:r>
              <a:rPr lang="en-US" sz="1800" dirty="0"/>
              <a:t>The hotel will include a restaurant, rooftop bar and meeting and event space. The decor will also reference Roosevelt Island history. Over the centuries, the island — once known as Welfare Island — has housed a prison and hospitals. Still standing is a now-abandoned smallpox hospital from the 1850s known as the Renwick Ruin.</a:t>
            </a:r>
          </a:p>
        </p:txBody>
      </p:sp>
    </p:spTree>
    <p:extLst>
      <p:ext uri="{BB962C8B-B14F-4D97-AF65-F5344CB8AC3E}">
        <p14:creationId xmlns:p14="http://schemas.microsoft.com/office/powerpoint/2010/main" val="41377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0" cy="6858000"/>
          </a:xfrm>
        </p:spPr>
      </p:pic>
    </p:spTree>
    <p:extLst>
      <p:ext uri="{BB962C8B-B14F-4D97-AF65-F5344CB8AC3E}">
        <p14:creationId xmlns:p14="http://schemas.microsoft.com/office/powerpoint/2010/main" val="1995747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356315"/>
          </a:xfrm>
        </p:spPr>
        <p:txBody>
          <a:bodyPr>
            <a:normAutofit fontScale="90000"/>
          </a:bodyPr>
          <a:lstStyle/>
          <a:p>
            <a:r>
              <a:rPr lang="en-US" sz="3600" dirty="0"/>
              <a:t>Campus Master Plan</a:t>
            </a:r>
            <a:br>
              <a:rPr lang="en-US" sz="3600"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794" y="923174"/>
            <a:ext cx="10353762" cy="5934825"/>
          </a:xfrm>
        </p:spPr>
      </p:pic>
    </p:spTree>
    <p:extLst>
      <p:ext uri="{BB962C8B-B14F-4D97-AF65-F5344CB8AC3E}">
        <p14:creationId xmlns:p14="http://schemas.microsoft.com/office/powerpoint/2010/main" val="168004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64902"/>
            <a:ext cx="10353761" cy="691978"/>
          </a:xfrm>
        </p:spPr>
        <p:txBody>
          <a:bodyPr/>
          <a:lstStyle/>
          <a:p>
            <a:r>
              <a:rPr lang="en-US" dirty="0"/>
              <a:t>Why </a:t>
            </a:r>
            <a:r>
              <a:rPr lang="en-US" dirty="0" smtClean="0"/>
              <a:t>Roosevelt island?</a:t>
            </a:r>
            <a:endParaRPr lang="en-US" dirty="0"/>
          </a:p>
        </p:txBody>
      </p:sp>
      <p:sp>
        <p:nvSpPr>
          <p:cNvPr id="3" name="Content Placeholder 2"/>
          <p:cNvSpPr>
            <a:spLocks noGrp="1"/>
          </p:cNvSpPr>
          <p:nvPr>
            <p:ph idx="1"/>
          </p:nvPr>
        </p:nvSpPr>
        <p:spPr>
          <a:xfrm>
            <a:off x="487760" y="1056880"/>
            <a:ext cx="5602915" cy="5498466"/>
          </a:xfrm>
        </p:spPr>
        <p:txBody>
          <a:bodyPr>
            <a:normAutofit fontScale="85000" lnSpcReduction="10000"/>
          </a:bodyPr>
          <a:lstStyle/>
          <a:p>
            <a:pPr marL="0" indent="0">
              <a:buNone/>
            </a:pPr>
            <a:r>
              <a:rPr lang="en-US" dirty="0" smtClean="0"/>
              <a:t>Congresswoman </a:t>
            </a:r>
            <a:r>
              <a:rPr lang="en-US" dirty="0"/>
              <a:t>Carolyn B. </a:t>
            </a:r>
            <a:r>
              <a:rPr lang="en-US" dirty="0" smtClean="0"/>
              <a:t>Maloney said, </a:t>
            </a:r>
            <a:r>
              <a:rPr lang="en-US" dirty="0"/>
              <a:t>“With its proximity to Manhattan and to industrial space in Western Queens, Roosevelt Island is the perfect setting for an educational institution</a:t>
            </a:r>
            <a:r>
              <a:rPr lang="en-US" dirty="0" smtClean="0"/>
              <a:t>.</a:t>
            </a:r>
          </a:p>
          <a:p>
            <a:pPr marL="0" indent="0">
              <a:buNone/>
            </a:pPr>
            <a:r>
              <a:rPr lang="en-US" dirty="0" smtClean="0"/>
              <a:t>Besides, one of the main goal is to implement more technology in NYC and making this island as the capital of  technology. Since Roosevelt Island is in between Manhattan and Queens, the location works perfectly to serve that purpose. That way both boroughs get the effect of the new research and technology. </a:t>
            </a:r>
          </a:p>
          <a:p>
            <a:pPr marL="0" indent="0">
              <a:buNone/>
            </a:pPr>
            <a:r>
              <a:rPr lang="en-US" dirty="0" smtClean="0"/>
              <a:t>Als</a:t>
            </a:r>
            <a:r>
              <a:rPr lang="en-US" dirty="0" smtClean="0"/>
              <a:t>o, former mayor M. Bloomberg’s focus is to bring a world renowned university in NY and compete with Universities like MIT, Harvard and make NY more known to the world. Keeping that in mind, Roosevelt Island already have it’s historical reputation and having an university like Cornell Tech will bring it more into light.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5" y="1525788"/>
            <a:ext cx="5911939" cy="3941293"/>
          </a:xfrm>
          <a:prstGeom prst="rect">
            <a:avLst/>
          </a:prstGeom>
        </p:spPr>
      </p:pic>
    </p:spTree>
    <p:extLst>
      <p:ext uri="{BB962C8B-B14F-4D97-AF65-F5344CB8AC3E}">
        <p14:creationId xmlns:p14="http://schemas.microsoft.com/office/powerpoint/2010/main" val="251068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aIorfNNPbk"/>
          <p:cNvPicPr>
            <a:picLocks noGrp="1" noRot="1" noChangeAspect="1"/>
          </p:cNvPicPr>
          <p:nvPr>
            <p:ph idx="1"/>
            <a:videoFile r:link="rId1"/>
          </p:nvPr>
        </p:nvPicPr>
        <p:blipFill>
          <a:blip r:embed="rId3"/>
          <a:stretch>
            <a:fillRect/>
          </a:stretch>
        </p:blipFill>
        <p:spPr>
          <a:xfrm>
            <a:off x="1390918" y="837127"/>
            <a:ext cx="9212352" cy="5181948"/>
          </a:xfrm>
          <a:prstGeom prst="rect">
            <a:avLst/>
          </a:prstGeom>
        </p:spPr>
      </p:pic>
    </p:spTree>
    <p:extLst>
      <p:ext uri="{BB962C8B-B14F-4D97-AF65-F5344CB8AC3E}">
        <p14:creationId xmlns:p14="http://schemas.microsoft.com/office/powerpoint/2010/main" val="394680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399245"/>
            <a:ext cx="10353761" cy="492729"/>
          </a:xfrm>
        </p:spPr>
        <p:txBody>
          <a:bodyPr>
            <a:normAutofit fontScale="90000"/>
          </a:bodyPr>
          <a:lstStyle/>
          <a:p>
            <a:r>
              <a:rPr lang="en-US" dirty="0"/>
              <a:t>About</a:t>
            </a:r>
          </a:p>
        </p:txBody>
      </p:sp>
      <p:sp>
        <p:nvSpPr>
          <p:cNvPr id="10" name="Text Placeholder 9"/>
          <p:cNvSpPr>
            <a:spLocks noGrp="1"/>
          </p:cNvSpPr>
          <p:nvPr>
            <p:ph type="body" idx="1"/>
          </p:nvPr>
        </p:nvSpPr>
        <p:spPr>
          <a:xfrm>
            <a:off x="1004552" y="1127125"/>
            <a:ext cx="10263005" cy="2395470"/>
          </a:xfrm>
        </p:spPr>
        <p:txBody>
          <a:bodyPr anchor="ctr">
            <a:noAutofit/>
          </a:bodyPr>
          <a:lstStyle/>
          <a:p>
            <a:pPr algn="ctr"/>
            <a:r>
              <a:rPr lang="en-US" sz="1800" dirty="0">
                <a:effectLst/>
              </a:rPr>
              <a:t>Cornell is a private, Ivy League university and the land-grant university for New York state. Cornell Tech is an engineering campus located on Roosevelt Island in Manhattan, New York City. It is anchored by the Jacobs Technion-Cornell Institute, a joint academic venture between Cornell University and the Technion-Israel Institute of Technology. Cornell/Technion promised to create 28,000 jobs, of which 20,000 would be in construction and 8,000 would be those of academics at the campus. also provided for 200 professors and 2,000 students inhabiting some 2,000,000 </a:t>
            </a:r>
            <a:r>
              <a:rPr lang="en-US" sz="1800" dirty="0" err="1">
                <a:effectLst/>
              </a:rPr>
              <a:t>sqft</a:t>
            </a:r>
            <a:r>
              <a:rPr lang="en-US" sz="1800" dirty="0">
                <a:effectLst/>
              </a:rPr>
              <a:t> of campus space.</a:t>
            </a:r>
          </a:p>
          <a:p>
            <a:pPr algn="ctr"/>
            <a:endParaRPr lang="en-US" sz="1600" dirty="0">
              <a:effectLst/>
            </a:endParaRPr>
          </a:p>
        </p:txBody>
      </p:sp>
      <p:sp>
        <p:nvSpPr>
          <p:cNvPr id="3" name="Content Placeholder 2"/>
          <p:cNvSpPr>
            <a:spLocks noGrp="1"/>
          </p:cNvSpPr>
          <p:nvPr>
            <p:ph sz="half" idx="2"/>
          </p:nvPr>
        </p:nvSpPr>
        <p:spPr>
          <a:xfrm>
            <a:off x="2749139" y="3522595"/>
            <a:ext cx="6023929" cy="2910626"/>
          </a:xfrm>
        </p:spPr>
        <p:txBody>
          <a:bodyPr>
            <a:normAutofit lnSpcReduction="10000"/>
          </a:bodyPr>
          <a:lstStyle/>
          <a:p>
            <a:pPr marL="0" indent="0" algn="ctr">
              <a:buNone/>
            </a:pPr>
            <a:r>
              <a:rPr lang="en-US" dirty="0" smtClean="0"/>
              <a:t>Location: 2 W Loop Rd, New York, NY 10044</a:t>
            </a:r>
          </a:p>
          <a:p>
            <a:pPr marL="0" indent="0" algn="ctr">
              <a:buNone/>
            </a:pPr>
            <a:r>
              <a:rPr lang="en-US" dirty="0" smtClean="0"/>
              <a:t>Architect: Skidmore, Owings &amp; Merrill </a:t>
            </a:r>
          </a:p>
          <a:p>
            <a:pPr marL="0" indent="0" algn="ctr">
              <a:buNone/>
            </a:pPr>
            <a:r>
              <a:rPr lang="en-US" dirty="0" smtClean="0"/>
              <a:t>Landscape design: James Corner</a:t>
            </a:r>
          </a:p>
          <a:p>
            <a:pPr marL="0" indent="0" algn="ctr">
              <a:buNone/>
            </a:pPr>
            <a:r>
              <a:rPr lang="en-US" dirty="0" smtClean="0"/>
              <a:t>Area: 12 Acres</a:t>
            </a:r>
          </a:p>
          <a:p>
            <a:pPr marL="0" indent="0" algn="ctr">
              <a:buNone/>
            </a:pPr>
            <a:r>
              <a:rPr lang="en-US" dirty="0" smtClean="0"/>
              <a:t>Opened on September 13, 2017</a:t>
            </a:r>
          </a:p>
          <a:p>
            <a:pPr marL="0" indent="0" algn="ctr">
              <a:buNone/>
            </a:pPr>
            <a:r>
              <a:rPr lang="en-US" dirty="0" smtClean="0"/>
              <a:t>Initially </a:t>
            </a:r>
            <a:r>
              <a:rPr lang="en-US" dirty="0"/>
              <a:t>hosting 30 professors and 300 students</a:t>
            </a:r>
          </a:p>
          <a:p>
            <a:pPr marL="0" indent="0" algn="ctr">
              <a:buNone/>
            </a:pPr>
            <a:endParaRPr lang="en-US" dirty="0" smtClean="0"/>
          </a:p>
          <a:p>
            <a:pPr marL="0" indent="0" algn="ctr">
              <a:buNone/>
            </a:pPr>
            <a:endParaRPr lang="en-US" sz="1800" dirty="0"/>
          </a:p>
        </p:txBody>
      </p:sp>
    </p:spTree>
    <p:extLst>
      <p:ext uri="{BB962C8B-B14F-4D97-AF65-F5344CB8AC3E}">
        <p14:creationId xmlns:p14="http://schemas.microsoft.com/office/powerpoint/2010/main" val="3116950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7730"/>
            <a:ext cx="10353761" cy="970325"/>
          </a:xfrm>
        </p:spPr>
        <p:txBody>
          <a:bodyPr>
            <a:normAutofit fontScale="90000"/>
          </a:bodyPr>
          <a:lstStyle/>
          <a:p>
            <a:r>
              <a:rPr lang="en-US" dirty="0" smtClean="0"/>
              <a:t>Cornell tech involvement in Roosevelt island</a:t>
            </a:r>
            <a:endParaRPr lang="en-US" dirty="0"/>
          </a:p>
        </p:txBody>
      </p:sp>
      <p:sp>
        <p:nvSpPr>
          <p:cNvPr id="3" name="Content Placeholder 2"/>
          <p:cNvSpPr>
            <a:spLocks noGrp="1"/>
          </p:cNvSpPr>
          <p:nvPr>
            <p:ph idx="1"/>
          </p:nvPr>
        </p:nvSpPr>
        <p:spPr>
          <a:xfrm>
            <a:off x="913795" y="1468191"/>
            <a:ext cx="10353762" cy="4945487"/>
          </a:xfrm>
        </p:spPr>
        <p:txBody>
          <a:bodyPr>
            <a:normAutofit fontScale="92500" lnSpcReduction="10000"/>
          </a:bodyPr>
          <a:lstStyle/>
          <a:p>
            <a:r>
              <a:rPr lang="en-US" dirty="0"/>
              <a:t>Cornell Tech fosters community connection and </a:t>
            </a:r>
            <a:r>
              <a:rPr lang="en-US" dirty="0" smtClean="0"/>
              <a:t>collaboration</a:t>
            </a:r>
          </a:p>
          <a:p>
            <a:r>
              <a:rPr lang="en-US" dirty="0"/>
              <a:t>Cornell Tech’s K-12 </a:t>
            </a:r>
            <a:r>
              <a:rPr lang="en-US" dirty="0" smtClean="0"/>
              <a:t>education</a:t>
            </a:r>
          </a:p>
          <a:p>
            <a:r>
              <a:rPr lang="en-US" dirty="0"/>
              <a:t>Cornell Tech’s Teacher-in-Residence </a:t>
            </a:r>
            <a:r>
              <a:rPr lang="en-US" dirty="0" smtClean="0"/>
              <a:t>program</a:t>
            </a:r>
          </a:p>
          <a:p>
            <a:r>
              <a:rPr lang="en-US" dirty="0"/>
              <a:t>Agriculture and Food </a:t>
            </a:r>
            <a:r>
              <a:rPr lang="en-US" dirty="0" smtClean="0"/>
              <a:t>Systems</a:t>
            </a:r>
          </a:p>
          <a:p>
            <a:r>
              <a:rPr lang="en-US" dirty="0"/>
              <a:t>Retirees in Service </a:t>
            </a:r>
            <a:r>
              <a:rPr lang="en-US" dirty="0" smtClean="0"/>
              <a:t>to the </a:t>
            </a:r>
            <a:r>
              <a:rPr lang="en-US" dirty="0"/>
              <a:t>Environment (RISE</a:t>
            </a:r>
            <a:r>
              <a:rPr lang="en-US" dirty="0" smtClean="0"/>
              <a:t>)</a:t>
            </a:r>
          </a:p>
          <a:p>
            <a:r>
              <a:rPr lang="en-US" dirty="0" smtClean="0"/>
              <a:t>Roosevelt Island Disabled Association Brainstorming Challenges For The Hackathon</a:t>
            </a:r>
          </a:p>
          <a:p>
            <a:r>
              <a:rPr lang="en-US" dirty="0" smtClean="0"/>
              <a:t>Civic Engagement A Safe Bike Ramp</a:t>
            </a:r>
          </a:p>
          <a:p>
            <a:r>
              <a:rPr lang="en-US" dirty="0"/>
              <a:t>Cornell Univ. </a:t>
            </a:r>
            <a:r>
              <a:rPr lang="en-US" dirty="0" smtClean="0"/>
              <a:t>Co-Op Extension Nutrition </a:t>
            </a:r>
            <a:r>
              <a:rPr lang="en-US" dirty="0"/>
              <a:t>Lesson for </a:t>
            </a:r>
            <a:r>
              <a:rPr lang="en-US" dirty="0" smtClean="0"/>
              <a:t>Brownies</a:t>
            </a:r>
          </a:p>
          <a:p>
            <a:r>
              <a:rPr lang="en-US" dirty="0"/>
              <a:t>Community and Economic </a:t>
            </a:r>
            <a:r>
              <a:rPr lang="en-US" dirty="0" smtClean="0"/>
              <a:t>Vitality</a:t>
            </a:r>
          </a:p>
          <a:p>
            <a:r>
              <a:rPr lang="en-US" dirty="0" smtClean="0"/>
              <a:t>Environment </a:t>
            </a:r>
            <a:r>
              <a:rPr lang="en-US" dirty="0"/>
              <a:t>and Natural Resources, Sustainable Energy, and Climate Change </a:t>
            </a:r>
            <a:endParaRPr lang="en-US" dirty="0" smtClean="0"/>
          </a:p>
          <a:p>
            <a:r>
              <a:rPr lang="en-US" dirty="0" smtClean="0"/>
              <a:t>4-H </a:t>
            </a:r>
            <a:r>
              <a:rPr lang="en-US" dirty="0"/>
              <a:t>Youth Development and Children, Youth, and Families </a:t>
            </a:r>
            <a:endParaRPr lang="en-US" dirty="0"/>
          </a:p>
        </p:txBody>
      </p:sp>
    </p:spTree>
    <p:extLst>
      <p:ext uri="{BB962C8B-B14F-4D97-AF65-F5344CB8AC3E}">
        <p14:creationId xmlns:p14="http://schemas.microsoft.com/office/powerpoint/2010/main" val="134730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projects</a:t>
            </a:r>
            <a:endParaRPr lang="en-US" dirty="0"/>
          </a:p>
        </p:txBody>
      </p:sp>
      <p:sp>
        <p:nvSpPr>
          <p:cNvPr id="3" name="Content Placeholder 2"/>
          <p:cNvSpPr>
            <a:spLocks noGrp="1"/>
          </p:cNvSpPr>
          <p:nvPr>
            <p:ph idx="1"/>
          </p:nvPr>
        </p:nvSpPr>
        <p:spPr/>
        <p:txBody>
          <a:bodyPr/>
          <a:lstStyle/>
          <a:p>
            <a:r>
              <a:rPr lang="en-US" dirty="0"/>
              <a:t>Verizon Executive Ed </a:t>
            </a:r>
            <a:r>
              <a:rPr lang="en-US" dirty="0" smtClean="0"/>
              <a:t>Center: To be completed by 2019</a:t>
            </a:r>
          </a:p>
          <a:p>
            <a:r>
              <a:rPr lang="en-US" dirty="0" smtClean="0"/>
              <a:t>Graduate </a:t>
            </a:r>
            <a:r>
              <a:rPr lang="en-US" dirty="0"/>
              <a:t>Roosevelt Island </a:t>
            </a:r>
            <a:r>
              <a:rPr lang="en-US" dirty="0" smtClean="0"/>
              <a:t>Hotel: To be completed and opened by 2019</a:t>
            </a:r>
          </a:p>
          <a:p>
            <a:r>
              <a:rPr lang="en-US" dirty="0"/>
              <a:t>New York City Applied Sciences </a:t>
            </a:r>
            <a:r>
              <a:rPr lang="en-US" dirty="0" smtClean="0"/>
              <a:t>Competition</a:t>
            </a:r>
          </a:p>
          <a:p>
            <a:r>
              <a:rPr lang="en-US" dirty="0" smtClean="0"/>
              <a:t>Commitment </a:t>
            </a:r>
            <a:r>
              <a:rPr lang="en-US" dirty="0"/>
              <a:t>to Community: Building a More Diverse and Inclusive Tech Talent Pipeline</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167" y="5269195"/>
            <a:ext cx="4565526" cy="87165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343" y="5007030"/>
            <a:ext cx="3456439" cy="1395987"/>
          </a:xfrm>
          <a:prstGeom prst="rect">
            <a:avLst/>
          </a:prstGeom>
        </p:spPr>
      </p:pic>
    </p:spTree>
    <p:extLst>
      <p:ext uri="{BB962C8B-B14F-4D97-AF65-F5344CB8AC3E}">
        <p14:creationId xmlns:p14="http://schemas.microsoft.com/office/powerpoint/2010/main" val="381741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742682"/>
          </a:xfrm>
        </p:spPr>
        <p:txBody>
          <a:bodyPr/>
          <a:lstStyle/>
          <a:p>
            <a:r>
              <a:rPr lang="en-US" dirty="0" smtClean="0"/>
              <a:t>Works cited</a:t>
            </a:r>
            <a:endParaRPr lang="en-US" dirty="0"/>
          </a:p>
        </p:txBody>
      </p:sp>
      <p:sp>
        <p:nvSpPr>
          <p:cNvPr id="3" name="Content Placeholder 2"/>
          <p:cNvSpPr>
            <a:spLocks noGrp="1"/>
          </p:cNvSpPr>
          <p:nvPr>
            <p:ph idx="1"/>
          </p:nvPr>
        </p:nvSpPr>
        <p:spPr>
          <a:xfrm>
            <a:off x="913795" y="1352283"/>
            <a:ext cx="10353762" cy="4438917"/>
          </a:xfrm>
        </p:spPr>
        <p:txBody>
          <a:bodyPr/>
          <a:lstStyle/>
          <a:p>
            <a:r>
              <a:rPr lang="en-US" dirty="0"/>
              <a:t>https://</a:t>
            </a:r>
            <a:r>
              <a:rPr lang="en-US" dirty="0" smtClean="0"/>
              <a:t>tech.cornell.edu/news/cornell-tech-campus-opens-on-roosevelt-island-marking-transformational-mile</a:t>
            </a:r>
          </a:p>
          <a:p>
            <a:r>
              <a:rPr lang="en-US" dirty="0"/>
              <a:t>https://</a:t>
            </a:r>
            <a:r>
              <a:rPr lang="en-US" dirty="0" smtClean="0"/>
              <a:t>tech.cornell.edu/campus</a:t>
            </a:r>
          </a:p>
          <a:p>
            <a:r>
              <a:rPr lang="en-US" dirty="0"/>
              <a:t>https://construction.tech.cornell.edu/project-documents</a:t>
            </a:r>
            <a:r>
              <a:rPr lang="en-US" dirty="0" smtClean="0"/>
              <a:t>/</a:t>
            </a:r>
          </a:p>
          <a:p>
            <a:r>
              <a:rPr lang="en-US" dirty="0"/>
              <a:t>http://</a:t>
            </a:r>
            <a:r>
              <a:rPr lang="en-US" dirty="0" smtClean="0"/>
              <a:t>cce.cornell.edu/programs</a:t>
            </a:r>
          </a:p>
          <a:p>
            <a:r>
              <a:rPr lang="en-US" dirty="0"/>
              <a:t>http://</a:t>
            </a:r>
            <a:r>
              <a:rPr lang="en-US" dirty="0" smtClean="0"/>
              <a:t>news.cornell.edu/stories/2017/09/cornell-tech-fosters-community-connection-and-collaboration</a:t>
            </a:r>
          </a:p>
          <a:p>
            <a:r>
              <a:rPr lang="en-US" dirty="0"/>
              <a:t>https://tech.cornell.edu/news/cornell-tech-campus-opens-on-roosevelt-island-marking-transformational-mile</a:t>
            </a:r>
            <a:endParaRPr lang="en-US" dirty="0" smtClean="0"/>
          </a:p>
          <a:p>
            <a:pPr marL="0" indent="0">
              <a:buNone/>
            </a:pPr>
            <a:endParaRPr lang="en-US" dirty="0"/>
          </a:p>
        </p:txBody>
      </p:sp>
    </p:spTree>
    <p:extLst>
      <p:ext uri="{BB962C8B-B14F-4D97-AF65-F5344CB8AC3E}">
        <p14:creationId xmlns:p14="http://schemas.microsoft.com/office/powerpoint/2010/main" val="410132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qoqhamE8ZSc"/>
          <p:cNvPicPr>
            <a:picLocks noGrp="1" noRot="1" noChangeAspect="1"/>
          </p:cNvPicPr>
          <p:nvPr>
            <p:ph sz="half" idx="2"/>
            <a:videoFile r:link="rId1"/>
          </p:nvPr>
        </p:nvPicPr>
        <p:blipFill>
          <a:blip r:embed="rId3"/>
          <a:stretch>
            <a:fillRect/>
          </a:stretch>
        </p:blipFill>
        <p:spPr>
          <a:xfrm>
            <a:off x="1659206" y="980281"/>
            <a:ext cx="9171926" cy="5159208"/>
          </a:xfrm>
          <a:prstGeom prst="rect">
            <a:avLst/>
          </a:prstGeom>
        </p:spPr>
      </p:pic>
    </p:spTree>
    <p:extLst>
      <p:ext uri="{BB962C8B-B14F-4D97-AF65-F5344CB8AC3E}">
        <p14:creationId xmlns:p14="http://schemas.microsoft.com/office/powerpoint/2010/main" val="416717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1" cy="6858000"/>
          </a:xfrm>
        </p:spPr>
      </p:pic>
    </p:spTree>
    <p:extLst>
      <p:ext uri="{BB962C8B-B14F-4D97-AF65-F5344CB8AC3E}">
        <p14:creationId xmlns:p14="http://schemas.microsoft.com/office/powerpoint/2010/main" val="25134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8" y="247135"/>
            <a:ext cx="10353761" cy="626105"/>
          </a:xfrm>
        </p:spPr>
        <p:txBody>
          <a:bodyPr>
            <a:normAutofit fontScale="90000"/>
          </a:bodyPr>
          <a:lstStyle/>
          <a:p>
            <a:r>
              <a:rPr lang="en-US" dirty="0" smtClean="0"/>
              <a:t>Campus </a:t>
            </a:r>
            <a:r>
              <a:rPr lang="en-US" dirty="0" smtClean="0"/>
              <a:t>Sustainability planning overview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73241"/>
            <a:ext cx="12191999" cy="5984760"/>
          </a:xfrm>
        </p:spPr>
      </p:pic>
    </p:spTree>
    <p:extLst>
      <p:ext uri="{BB962C8B-B14F-4D97-AF65-F5344CB8AC3E}">
        <p14:creationId xmlns:p14="http://schemas.microsoft.com/office/powerpoint/2010/main" val="37169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37" y="373487"/>
            <a:ext cx="10353761" cy="583639"/>
          </a:xfrm>
        </p:spPr>
        <p:txBody>
          <a:bodyPr/>
          <a:lstStyle/>
          <a:p>
            <a:r>
              <a:rPr lang="en-US" dirty="0" smtClean="0"/>
              <a:t>Roosevelt island</a:t>
            </a:r>
            <a:endParaRPr lang="en-US" dirty="0"/>
          </a:p>
        </p:txBody>
      </p:sp>
      <p:sp>
        <p:nvSpPr>
          <p:cNvPr id="3" name="Content Placeholder 2"/>
          <p:cNvSpPr>
            <a:spLocks noGrp="1"/>
          </p:cNvSpPr>
          <p:nvPr>
            <p:ph idx="1"/>
          </p:nvPr>
        </p:nvSpPr>
        <p:spPr>
          <a:xfrm>
            <a:off x="334850" y="1070019"/>
            <a:ext cx="6684136" cy="5111840"/>
          </a:xfrm>
        </p:spPr>
        <p:txBody>
          <a:bodyPr>
            <a:normAutofit fontScale="92500" lnSpcReduction="20000"/>
          </a:bodyPr>
          <a:lstStyle/>
          <a:p>
            <a:pPr marL="0" indent="0">
              <a:buNone/>
            </a:pPr>
            <a:r>
              <a:rPr lang="en-US" sz="2200" dirty="0"/>
              <a:t>Roosevelt Island </a:t>
            </a:r>
            <a:r>
              <a:rPr lang="en-US" sz="2200" dirty="0" smtClean="0"/>
              <a:t>previously known as Welfare Island (1921-1971) </a:t>
            </a:r>
            <a:r>
              <a:rPr lang="en-US" sz="2200" dirty="0"/>
              <a:t>lies between Manhattan Island to its west and the borough of Queens on Long Island to its east, and is part of the borough of Manhattan. Running from the equivalent of East 46th to 85th Streets on Manhattan </a:t>
            </a:r>
            <a:r>
              <a:rPr lang="en-US" sz="2200" dirty="0" smtClean="0"/>
              <a:t>Island. </a:t>
            </a:r>
          </a:p>
          <a:p>
            <a:pPr marL="0" indent="0">
              <a:buNone/>
            </a:pPr>
            <a:r>
              <a:rPr lang="en-US" sz="2200" dirty="0" smtClean="0"/>
              <a:t>About </a:t>
            </a:r>
            <a:r>
              <a:rPr lang="en-US" sz="2200" dirty="0"/>
              <a:t>2 miles </a:t>
            </a:r>
            <a:r>
              <a:rPr lang="en-US" sz="2200" dirty="0" smtClean="0"/>
              <a:t>long and about 800 </a:t>
            </a:r>
            <a:r>
              <a:rPr lang="en-US" sz="2200" dirty="0" err="1" smtClean="0"/>
              <a:t>ft</a:t>
            </a:r>
            <a:r>
              <a:rPr lang="en-US" sz="2200" dirty="0" smtClean="0"/>
              <a:t> wide </a:t>
            </a:r>
          </a:p>
          <a:p>
            <a:pPr marL="0" indent="0">
              <a:buNone/>
            </a:pPr>
            <a:r>
              <a:rPr lang="en-US" sz="2200" dirty="0" smtClean="0"/>
              <a:t>Total </a:t>
            </a:r>
            <a:r>
              <a:rPr lang="en-US" sz="2200" dirty="0"/>
              <a:t>area of 147 </a:t>
            </a:r>
            <a:r>
              <a:rPr lang="en-US" sz="2200" dirty="0" smtClean="0"/>
              <a:t>acres</a:t>
            </a:r>
          </a:p>
          <a:p>
            <a:pPr marL="0" indent="0">
              <a:buNone/>
            </a:pPr>
            <a:r>
              <a:rPr lang="en-US" sz="2200" dirty="0" smtClean="0"/>
              <a:t>Population: About 11,551</a:t>
            </a:r>
          </a:p>
          <a:p>
            <a:pPr marL="0" indent="0">
              <a:buNone/>
            </a:pPr>
            <a:r>
              <a:rPr lang="en-US" sz="2200" dirty="0" smtClean="0"/>
              <a:t>White Collar: 3,072</a:t>
            </a:r>
            <a:endParaRPr lang="en-US" sz="2200" dirty="0"/>
          </a:p>
          <a:p>
            <a:pPr marL="0" indent="0">
              <a:buNone/>
            </a:pPr>
            <a:r>
              <a:rPr lang="en-US" sz="2200" dirty="0"/>
              <a:t>Blue </a:t>
            </a:r>
            <a:r>
              <a:rPr lang="en-US" sz="2200" dirty="0" smtClean="0"/>
              <a:t>Collar: 946</a:t>
            </a:r>
          </a:p>
          <a:p>
            <a:pPr marL="0" indent="0">
              <a:buNone/>
            </a:pPr>
            <a:r>
              <a:rPr lang="en-US" sz="2200" dirty="0"/>
              <a:t>Total </a:t>
            </a:r>
            <a:r>
              <a:rPr lang="en-US" sz="2200" dirty="0" smtClean="0"/>
              <a:t>Households: 4,710</a:t>
            </a:r>
          </a:p>
          <a:p>
            <a:pPr marL="0" indent="0">
              <a:buNone/>
            </a:pPr>
            <a:r>
              <a:rPr lang="en-US" sz="2200" dirty="0"/>
              <a:t>Average Household </a:t>
            </a:r>
            <a:r>
              <a:rPr lang="en-US" sz="2200" dirty="0" smtClean="0"/>
              <a:t>Income: $</a:t>
            </a:r>
            <a:r>
              <a:rPr lang="en-US" sz="2200" dirty="0"/>
              <a:t>84,719</a:t>
            </a:r>
            <a:endParaRPr lang="en-US" sz="2200"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341" y="2719775"/>
            <a:ext cx="6308530" cy="4138225"/>
          </a:xfrm>
          <a:prstGeom prst="rect">
            <a:avLst/>
          </a:prstGeom>
        </p:spPr>
      </p:pic>
    </p:spTree>
    <p:extLst>
      <p:ext uri="{BB962C8B-B14F-4D97-AF65-F5344CB8AC3E}">
        <p14:creationId xmlns:p14="http://schemas.microsoft.com/office/powerpoint/2010/main" val="110196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The campus overview</a:t>
            </a:r>
            <a:endParaRPr lang="en-US" sz="3200" dirty="0"/>
          </a:p>
        </p:txBody>
      </p:sp>
      <p:sp>
        <p:nvSpPr>
          <p:cNvPr id="8" name="Content Placeholder 7"/>
          <p:cNvSpPr>
            <a:spLocks noGrp="1"/>
          </p:cNvSpPr>
          <p:nvPr>
            <p:ph idx="1"/>
          </p:nvPr>
        </p:nvSpPr>
        <p:spPr>
          <a:xfrm>
            <a:off x="2984707" y="2194919"/>
            <a:ext cx="6211935" cy="3695136"/>
          </a:xfrm>
        </p:spPr>
        <p:txBody>
          <a:bodyPr/>
          <a:lstStyle/>
          <a:p>
            <a:pPr>
              <a:lnSpc>
                <a:spcPct val="100000"/>
              </a:lnSpc>
            </a:pPr>
            <a:r>
              <a:rPr lang="en-US" sz="2400" dirty="0"/>
              <a:t>Emma and Georgina Bloomberg Center</a:t>
            </a:r>
          </a:p>
          <a:p>
            <a:pPr>
              <a:lnSpc>
                <a:spcPct val="100000"/>
              </a:lnSpc>
            </a:pPr>
            <a:r>
              <a:rPr lang="en-US" sz="2400" dirty="0"/>
              <a:t>The Bridge at Cornell Tech</a:t>
            </a:r>
          </a:p>
          <a:p>
            <a:pPr>
              <a:lnSpc>
                <a:spcPct val="100000"/>
              </a:lnSpc>
            </a:pPr>
            <a:r>
              <a:rPr lang="en-US" sz="2400" dirty="0"/>
              <a:t>The House at Cornell Tech</a:t>
            </a:r>
          </a:p>
          <a:p>
            <a:pPr>
              <a:lnSpc>
                <a:spcPct val="100000"/>
              </a:lnSpc>
            </a:pPr>
            <a:r>
              <a:rPr lang="en-US" sz="2400" dirty="0"/>
              <a:t>Open Space</a:t>
            </a:r>
          </a:p>
          <a:p>
            <a:pPr>
              <a:lnSpc>
                <a:spcPct val="100000"/>
              </a:lnSpc>
            </a:pPr>
            <a:r>
              <a:rPr lang="en-US" sz="2400" dirty="0"/>
              <a:t>Verizon Executive Ed Center</a:t>
            </a:r>
          </a:p>
          <a:p>
            <a:pPr>
              <a:lnSpc>
                <a:spcPct val="100000"/>
              </a:lnSpc>
            </a:pPr>
            <a:r>
              <a:rPr lang="en-US" sz="2400" dirty="0"/>
              <a:t>Graduate Roosevelt Island Hotel</a:t>
            </a:r>
          </a:p>
          <a:p>
            <a:pPr>
              <a:lnSpc>
                <a:spcPct val="100000"/>
              </a:lnSpc>
            </a:pPr>
            <a:r>
              <a:rPr lang="en-US" sz="2400" dirty="0"/>
              <a:t>Campus Master Plan</a:t>
            </a:r>
          </a:p>
          <a:p>
            <a:endParaRPr lang="en-US" dirty="0"/>
          </a:p>
        </p:txBody>
      </p:sp>
    </p:spTree>
    <p:extLst>
      <p:ext uri="{BB962C8B-B14F-4D97-AF65-F5344CB8AC3E}">
        <p14:creationId xmlns:p14="http://schemas.microsoft.com/office/powerpoint/2010/main" val="351940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3795" y="1210613"/>
            <a:ext cx="10353762" cy="5087155"/>
          </a:xfrm>
        </p:spPr>
        <p:txBody>
          <a:bodyPr/>
          <a:lstStyle/>
          <a:p>
            <a:pPr marL="0" indent="0">
              <a:buNone/>
            </a:pPr>
            <a:r>
              <a:rPr lang="en-US" dirty="0"/>
              <a:t>Designer: Thom Mayne, Design Director, </a:t>
            </a:r>
            <a:r>
              <a:rPr lang="en-US" dirty="0" err="1" smtClean="0"/>
              <a:t>Morphosis</a:t>
            </a:r>
            <a:endParaRPr lang="en-US" dirty="0" smtClean="0"/>
          </a:p>
          <a:p>
            <a:pPr marL="0" indent="0">
              <a:buNone/>
            </a:pPr>
            <a:r>
              <a:rPr lang="en-US" dirty="0"/>
              <a:t>Named in honor of Emma and Georgina Bloomberg, it is the intellectual nerve center of the campus, bringing together students and faculty to collaborate across disciplines -- but also serving as a venue for chance collisions between academia and the world at large.</a:t>
            </a:r>
          </a:p>
          <a:p>
            <a:pPr marL="0" indent="0">
              <a:buNone/>
            </a:pPr>
            <a:r>
              <a:rPr lang="en-US" dirty="0" smtClean="0"/>
              <a:t>The </a:t>
            </a:r>
            <a:r>
              <a:rPr lang="en-US" dirty="0"/>
              <a:t>four-story academic building is designed to support the idea that innovation is a collective enterprise. Ample open space encourages collaboration, allowing teams to spread out, actually create things, and put ideas into action. </a:t>
            </a:r>
            <a:r>
              <a:rPr lang="en-US" dirty="0" smtClean="0"/>
              <a:t>The </a:t>
            </a:r>
            <a:r>
              <a:rPr lang="en-US" dirty="0"/>
              <a:t>building is clad in a warm bronze-colored metal and topped by a swooping </a:t>
            </a:r>
            <a:r>
              <a:rPr lang="en-US" dirty="0" smtClean="0"/>
              <a:t>lily pad-shaped </a:t>
            </a:r>
            <a:r>
              <a:rPr lang="en-US" dirty="0"/>
              <a:t>roof. It takes its shape from its triangular site facing the public plaza, the nexus of the campus.</a:t>
            </a:r>
          </a:p>
        </p:txBody>
      </p:sp>
      <p:sp>
        <p:nvSpPr>
          <p:cNvPr id="3" name="Title 1"/>
          <p:cNvSpPr>
            <a:spLocks noGrp="1"/>
          </p:cNvSpPr>
          <p:nvPr>
            <p:ph type="title"/>
          </p:nvPr>
        </p:nvSpPr>
        <p:spPr>
          <a:xfrm>
            <a:off x="888037" y="373487"/>
            <a:ext cx="10353761" cy="583639"/>
          </a:xfrm>
        </p:spPr>
        <p:txBody>
          <a:bodyPr/>
          <a:lstStyle/>
          <a:p>
            <a:r>
              <a:rPr lang="en-US" dirty="0"/>
              <a:t>The Bloomberg Center</a:t>
            </a:r>
          </a:p>
        </p:txBody>
      </p:sp>
    </p:spTree>
    <p:extLst>
      <p:ext uri="{BB962C8B-B14F-4D97-AF65-F5344CB8AC3E}">
        <p14:creationId xmlns:p14="http://schemas.microsoft.com/office/powerpoint/2010/main" val="818696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Ion Boardroom</Template>
  <TotalTime>4915</TotalTime>
  <Words>1923</Words>
  <Application>Microsoft Office PowerPoint</Application>
  <PresentationFormat>Widescreen</PresentationFormat>
  <Paragraphs>153</Paragraphs>
  <Slides>32</Slides>
  <Notes>0</Notes>
  <HiddenSlides>0</HiddenSlides>
  <MMClips>3</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Arial</vt:lpstr>
      <vt:lpstr>Bookman Old Style</vt:lpstr>
      <vt:lpstr>Rockwell</vt:lpstr>
      <vt:lpstr>Damask</vt:lpstr>
      <vt:lpstr>Adobe Acrobat Document</vt:lpstr>
      <vt:lpstr>Cornell university</vt:lpstr>
      <vt:lpstr>Table of content</vt:lpstr>
      <vt:lpstr>About</vt:lpstr>
      <vt:lpstr>PowerPoint Presentation</vt:lpstr>
      <vt:lpstr>PowerPoint Presentation</vt:lpstr>
      <vt:lpstr>Campus Sustainability planning overview</vt:lpstr>
      <vt:lpstr>Roosevelt island</vt:lpstr>
      <vt:lpstr>The campus overview</vt:lpstr>
      <vt:lpstr>The Bloomberg Center</vt:lpstr>
      <vt:lpstr>PowerPoint Presentation</vt:lpstr>
      <vt:lpstr>The Bloomberg Center: Sustainability</vt:lpstr>
      <vt:lpstr>LEED PLATINUM CERTIFICATION</vt:lpstr>
      <vt:lpstr>The Bridge at Cornell Tech</vt:lpstr>
      <vt:lpstr>PowerPoint Presentation</vt:lpstr>
      <vt:lpstr>The Bridge: Sustainability</vt:lpstr>
      <vt:lpstr>The Bridge: Sustainability</vt:lpstr>
      <vt:lpstr>The House</vt:lpstr>
      <vt:lpstr>The House: Sustainability</vt:lpstr>
      <vt:lpstr>The House: apartments </vt:lpstr>
      <vt:lpstr>The House: apartments </vt:lpstr>
      <vt:lpstr>Open Space</vt:lpstr>
      <vt:lpstr>PowerPoint Presentation</vt:lpstr>
      <vt:lpstr>Verizon Executive Ed Center</vt:lpstr>
      <vt:lpstr>PowerPoint Presentation</vt:lpstr>
      <vt:lpstr>Graduate Roosevelt Island Hotel </vt:lpstr>
      <vt:lpstr>PowerPoint Presentation</vt:lpstr>
      <vt:lpstr>Campus Master Plan </vt:lpstr>
      <vt:lpstr>Why Roosevelt island?</vt:lpstr>
      <vt:lpstr>PowerPoint Presentation</vt:lpstr>
      <vt:lpstr>Cornell tech involvement in Roosevelt island</vt:lpstr>
      <vt:lpstr>Future projects</vt:lpstr>
      <vt:lpstr>Works cited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Cornell university clean energy analysis</dc:title>
  <dc:creator>Ahasan Haque</dc:creator>
  <cp:lastModifiedBy>ahasan haque</cp:lastModifiedBy>
  <cp:revision>79</cp:revision>
  <dcterms:created xsi:type="dcterms:W3CDTF">2017-09-11T00:25:39Z</dcterms:created>
  <dcterms:modified xsi:type="dcterms:W3CDTF">2017-11-30T03:59:19Z</dcterms:modified>
</cp:coreProperties>
</file>