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3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257" r:id="rId4"/>
    <p:sldId id="258" r:id="rId5"/>
    <p:sldId id="265" r:id="rId6"/>
    <p:sldId id="268" r:id="rId7"/>
    <p:sldId id="260" r:id="rId8"/>
    <p:sldId id="262" r:id="rId9"/>
    <p:sldId id="266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9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0" autoAdjust="0"/>
    <p:restoredTop sz="81429" autoAdjust="0"/>
  </p:normalViewPr>
  <p:slideViewPr>
    <p:cSldViewPr>
      <p:cViewPr varScale="1">
        <p:scale>
          <a:sx n="67" d="100"/>
          <a:sy n="67" d="100"/>
        </p:scale>
        <p:origin x="-1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26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0654439117996142"/>
          <c:y val="0.0524590241323313"/>
          <c:w val="0.993455608820039"/>
          <c:h val="0.94619438989387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</c:dPt>
          <c:dPt>
            <c:idx val="1"/>
            <c:bubble3D val="0"/>
            <c:spPr>
              <a:solidFill>
                <a:schemeClr val="tx2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</c:spPr>
          </c:dPt>
          <c:dPt>
            <c:idx val="3"/>
            <c:bubble3D val="0"/>
            <c:explosion val="0"/>
            <c:spPr>
              <a:solidFill>
                <a:srgbClr val="9A92CD"/>
              </a:solidFill>
            </c:spPr>
          </c:dPt>
          <c:dLbls>
            <c:dLbl>
              <c:idx val="0"/>
              <c:layout>
                <c:manualLayout>
                  <c:x val="-0.00164575200953448"/>
                  <c:y val="0.0749414630461875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Bliss-ExtraBold"/>
                      </a:rPr>
                      <a:t>8 west</a:t>
                    </a:r>
                    <a:r>
                      <a:rPr lang="en-US" sz="20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Bliss-ExtraBold"/>
                      </a:rPr>
                      <a:t> and 9 </a:t>
                    </a:r>
                    <a:r>
                      <a:rPr lang="en-US" sz="2000" baseline="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Bliss-ExtraBold"/>
                      </a:rPr>
                      <a:t>east = 9 0R 5%</a:t>
                    </a:r>
                    <a:endParaRPr lang="en-US" sz="2000" dirty="0">
                      <a:solidFill>
                        <a:schemeClr val="tx1">
                          <a:lumMod val="50000"/>
                        </a:schemeClr>
                      </a:solidFill>
                      <a:latin typeface="Bliss-ExtraBold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1"/>
              <c:delete val="1"/>
            </c:dLbl>
            <c:dLbl>
              <c:idx val="2"/>
              <c:layout>
                <c:manualLayout>
                  <c:x val="0.034560792200224"/>
                  <c:y val="-0.0187353657615469"/>
                </c:manualLayout>
              </c:layout>
              <c:tx>
                <c:rich>
                  <a:bodyPr/>
                  <a:lstStyle/>
                  <a:p>
                    <a:r>
                      <a:rPr lang="en-US" sz="2000" dirty="0" smtClean="0">
                        <a:solidFill>
                          <a:srgbClr val="29211D"/>
                        </a:solidFill>
                        <a:latin typeface="Bliss-ExtraBold"/>
                      </a:rPr>
                      <a:t>Unknown Units in St.</a:t>
                    </a:r>
                    <a:r>
                      <a:rPr lang="en-US" sz="2000" baseline="0" dirty="0" smtClean="0">
                        <a:solidFill>
                          <a:srgbClr val="29211D"/>
                        </a:solidFill>
                        <a:latin typeface="Bliss-ExtraBold"/>
                      </a:rPr>
                      <a:t> Luke’s</a:t>
                    </a:r>
                    <a:endParaRPr lang="en-US" sz="2000" dirty="0">
                      <a:solidFill>
                        <a:srgbClr val="29211D"/>
                      </a:solidFill>
                      <a:latin typeface="Bliss-ExtraBold"/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2000"/>
                    </a:pPr>
                    <a:r>
                      <a:rPr lang="en-US" dirty="0" smtClean="0">
                        <a:solidFill>
                          <a:srgbClr val="29211D"/>
                        </a:solidFill>
                        <a:latin typeface="Bliss-ExtraBold"/>
                      </a:rPr>
                      <a:t>Roosevelt hospital</a:t>
                    </a:r>
                    <a:endParaRPr lang="en-US" dirty="0">
                      <a:solidFill>
                        <a:srgbClr val="29211D"/>
                      </a:solidFill>
                      <a:latin typeface="Bliss-ExtraBold"/>
                    </a:endParaRPr>
                  </a:p>
                </c:rich>
              </c:tx>
              <c:numFmt formatCode="#,##0\ &quot;billion&quot;" sourceLinked="0"/>
              <c:spPr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</c:dLbl>
            <c:numFmt formatCode="#,##0\ &quot;billion&quot;" sourceLinked="0"/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0"/>
          </c:dLbls>
          <c:cat>
            <c:strRef>
              <c:f>Sheet1!$A$2:$A$5</c:f>
              <c:strCache>
                <c:ptCount val="4"/>
                <c:pt idx="0">
                  <c:v>Seniors</c:v>
                </c:pt>
                <c:pt idx="1">
                  <c:v>Boomers</c:v>
                </c:pt>
                <c:pt idx="2">
                  <c:v>Gen X</c:v>
                </c:pt>
                <c:pt idx="3">
                  <c:v>Gen 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1.9</c:v>
                </c:pt>
                <c:pt idx="1">
                  <c:v>2.0</c:v>
                </c:pt>
                <c:pt idx="2">
                  <c:v>4.0</c:v>
                </c:pt>
                <c:pt idx="3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400" b="1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C01A80-DDCA-4156-8CDB-A1022CFDE0A0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0D69008-53A5-4E5D-B87F-90B599EAE600}">
      <dgm:prSet phldrT="[Text]"/>
      <dgm:spPr/>
      <dgm:t>
        <a:bodyPr/>
        <a:lstStyle/>
        <a:p>
          <a:r>
            <a:rPr lang="en-US" dirty="0" smtClean="0"/>
            <a:t>PATIENTS ADMITTED  TO FLOORS OF 8W AND 9E</a:t>
          </a:r>
          <a:endParaRPr lang="en-US" dirty="0"/>
        </a:p>
      </dgm:t>
    </dgm:pt>
    <dgm:pt modelId="{94958B12-8407-4EDD-8686-C098991DC7A9}" type="parTrans" cxnId="{15CB17E2-5D20-4A0D-B680-3154035C5364}">
      <dgm:prSet/>
      <dgm:spPr/>
      <dgm:t>
        <a:bodyPr/>
        <a:lstStyle/>
        <a:p>
          <a:endParaRPr lang="en-US"/>
        </a:p>
      </dgm:t>
    </dgm:pt>
    <dgm:pt modelId="{7BC86163-6994-40DF-A5D8-E08A85828B65}" type="sibTrans" cxnId="{15CB17E2-5D20-4A0D-B680-3154035C5364}">
      <dgm:prSet/>
      <dgm:spPr/>
      <dgm:t>
        <a:bodyPr/>
        <a:lstStyle/>
        <a:p>
          <a:endParaRPr lang="en-US"/>
        </a:p>
      </dgm:t>
    </dgm:pt>
    <dgm:pt modelId="{84BA1941-2BC0-4D6F-8C22-3D32DF780ED4}">
      <dgm:prSet phldrT="[Text]"/>
      <dgm:spPr/>
      <dgm:t>
        <a:bodyPr/>
        <a:lstStyle/>
        <a:p>
          <a:r>
            <a:rPr lang="en-US" dirty="0" smtClean="0"/>
            <a:t>CIWA ABOVE THE LEVEL 4 THROUGH THE MONTHS FROM APRIL THROUGH SEPTEMBER 2011</a:t>
          </a:r>
          <a:endParaRPr lang="en-US" dirty="0"/>
        </a:p>
      </dgm:t>
    </dgm:pt>
    <dgm:pt modelId="{CE87BDD3-F1A9-4643-89EF-8E379E607930}" type="parTrans" cxnId="{72F07E75-BBE8-4EFB-9814-9FBA90A847E0}">
      <dgm:prSet/>
      <dgm:spPr/>
      <dgm:t>
        <a:bodyPr/>
        <a:lstStyle/>
        <a:p>
          <a:endParaRPr lang="en-US"/>
        </a:p>
      </dgm:t>
    </dgm:pt>
    <dgm:pt modelId="{DACC0CD6-522C-4B0C-B2AB-2DAB9079D536}" type="sibTrans" cxnId="{72F07E75-BBE8-4EFB-9814-9FBA90A847E0}">
      <dgm:prSet/>
      <dgm:spPr/>
      <dgm:t>
        <a:bodyPr/>
        <a:lstStyle/>
        <a:p>
          <a:endParaRPr lang="en-US"/>
        </a:p>
      </dgm:t>
    </dgm:pt>
    <dgm:pt modelId="{0988F712-5851-4378-A591-271752B740DC}">
      <dgm:prSet phldrT="[Text]"/>
      <dgm:spPr/>
      <dgm:t>
        <a:bodyPr/>
        <a:lstStyle/>
        <a:p>
          <a:r>
            <a:rPr lang="en-US" dirty="0" smtClean="0"/>
            <a:t>RELEVANT JOURNALS ON CIWA</a:t>
          </a:r>
          <a:endParaRPr lang="en-US" dirty="0"/>
        </a:p>
      </dgm:t>
    </dgm:pt>
    <dgm:pt modelId="{3C6759A9-68D8-4D45-BC71-D9DF1407E218}" type="parTrans" cxnId="{A06D3958-33BA-41BC-8D44-2AFA9CC9B589}">
      <dgm:prSet/>
      <dgm:spPr/>
      <dgm:t>
        <a:bodyPr/>
        <a:lstStyle/>
        <a:p>
          <a:endParaRPr lang="en-US"/>
        </a:p>
      </dgm:t>
    </dgm:pt>
    <dgm:pt modelId="{E1968246-7A62-4797-BFD2-D57E8659443E}" type="sibTrans" cxnId="{A06D3958-33BA-41BC-8D44-2AFA9CC9B589}">
      <dgm:prSet/>
      <dgm:spPr/>
      <dgm:t>
        <a:bodyPr/>
        <a:lstStyle/>
        <a:p>
          <a:endParaRPr lang="en-US"/>
        </a:p>
      </dgm:t>
    </dgm:pt>
    <dgm:pt modelId="{C878F137-0A5B-4BA0-9721-8924FE860BD3}">
      <dgm:prSet phldrT="[Text]"/>
      <dgm:spPr/>
      <dgm:t>
        <a:bodyPr/>
        <a:lstStyle/>
        <a:p>
          <a:r>
            <a:rPr lang="en-US" dirty="0" smtClean="0"/>
            <a:t>WERE THE CAGE QUESTION ASKED </a:t>
          </a:r>
          <a:endParaRPr lang="en-US" dirty="0"/>
        </a:p>
      </dgm:t>
    </dgm:pt>
    <dgm:pt modelId="{CE8B4EAA-AB9D-41A4-ABDF-577093838368}" type="parTrans" cxnId="{9BA528A6-339C-40F8-A2D8-66F6B458CF97}">
      <dgm:prSet/>
      <dgm:spPr/>
      <dgm:t>
        <a:bodyPr/>
        <a:lstStyle/>
        <a:p>
          <a:endParaRPr lang="en-US"/>
        </a:p>
      </dgm:t>
    </dgm:pt>
    <dgm:pt modelId="{F4CDCE75-20C5-4E90-AEE3-958FF32C0D99}" type="sibTrans" cxnId="{9BA528A6-339C-40F8-A2D8-66F6B458CF97}">
      <dgm:prSet/>
      <dgm:spPr/>
      <dgm:t>
        <a:bodyPr/>
        <a:lstStyle/>
        <a:p>
          <a:endParaRPr lang="en-US"/>
        </a:p>
      </dgm:t>
    </dgm:pt>
    <dgm:pt modelId="{72ACE9CA-2ADD-4FFF-BE17-1EF68E6700EB}" type="pres">
      <dgm:prSet presAssocID="{C1C01A80-DDCA-4156-8CDB-A1022CFDE0A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093AD9-015E-43B6-AC10-A94E6F366FB9}" type="pres">
      <dgm:prSet presAssocID="{C1C01A80-DDCA-4156-8CDB-A1022CFDE0A0}" presName="diamond" presStyleLbl="bgShp" presStyleIdx="0" presStyleCnt="1"/>
      <dgm:spPr/>
    </dgm:pt>
    <dgm:pt modelId="{4A211BB0-F835-4E86-B266-18691425E5E9}" type="pres">
      <dgm:prSet presAssocID="{C1C01A80-DDCA-4156-8CDB-A1022CFDE0A0}" presName="quad1" presStyleLbl="node1" presStyleIdx="0" presStyleCnt="4" custScaleX="159043" custScaleY="153880" custLinFactNeighborX="-24862" custLinFactNeighborY="-204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B51BD5-5A4F-4365-A76C-D59BBBE62C86}" type="pres">
      <dgm:prSet presAssocID="{C1C01A80-DDCA-4156-8CDB-A1022CFDE0A0}" presName="quad2" presStyleLbl="node1" presStyleIdx="1" presStyleCnt="4" custScaleX="124021" custScaleY="157368" custLinFactNeighborX="25024" custLinFactNeighborY="-290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91614-9B3D-43BA-AA9F-AEAC86EAE993}" type="pres">
      <dgm:prSet presAssocID="{C1C01A80-DDCA-4156-8CDB-A1022CFDE0A0}" presName="quad3" presStyleLbl="node1" presStyleIdx="2" presStyleCnt="4" custScaleX="125486" custScaleY="172954" custLinFactNeighborX="-58183" custLinFactNeighborY="42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5EA68-263D-4FB7-B774-F68EEBE0AB0A}" type="pres">
      <dgm:prSet presAssocID="{C1C01A80-DDCA-4156-8CDB-A1022CFDE0A0}" presName="quad4" presStyleLbl="node1" presStyleIdx="3" presStyleCnt="4" custScaleX="150090" custScaleY="160359" custLinFactNeighborX="-2924" custLinFactNeighborY="385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9472E0-4E30-48ED-8883-BBE886598816}" type="presOf" srcId="{30D69008-53A5-4E5D-B87F-90B599EAE600}" destId="{4A211BB0-F835-4E86-B266-18691425E5E9}" srcOrd="0" destOrd="0" presId="urn:microsoft.com/office/officeart/2005/8/layout/matrix3"/>
    <dgm:cxn modelId="{15CB17E2-5D20-4A0D-B680-3154035C5364}" srcId="{C1C01A80-DDCA-4156-8CDB-A1022CFDE0A0}" destId="{30D69008-53A5-4E5D-B87F-90B599EAE600}" srcOrd="0" destOrd="0" parTransId="{94958B12-8407-4EDD-8686-C098991DC7A9}" sibTransId="{7BC86163-6994-40DF-A5D8-E08A85828B65}"/>
    <dgm:cxn modelId="{FFE2DF02-FA1B-49A1-ACA0-C43E63B251DA}" type="presOf" srcId="{C878F137-0A5B-4BA0-9721-8924FE860BD3}" destId="{F0A5EA68-263D-4FB7-B774-F68EEBE0AB0A}" srcOrd="0" destOrd="0" presId="urn:microsoft.com/office/officeart/2005/8/layout/matrix3"/>
    <dgm:cxn modelId="{D4B6FDF5-3D41-42F7-9FD4-860C41B11B7C}" type="presOf" srcId="{0988F712-5851-4378-A591-271752B740DC}" destId="{73A91614-9B3D-43BA-AA9F-AEAC86EAE993}" srcOrd="0" destOrd="0" presId="urn:microsoft.com/office/officeart/2005/8/layout/matrix3"/>
    <dgm:cxn modelId="{9BA528A6-339C-40F8-A2D8-66F6B458CF97}" srcId="{C1C01A80-DDCA-4156-8CDB-A1022CFDE0A0}" destId="{C878F137-0A5B-4BA0-9721-8924FE860BD3}" srcOrd="3" destOrd="0" parTransId="{CE8B4EAA-AB9D-41A4-ABDF-577093838368}" sibTransId="{F4CDCE75-20C5-4E90-AEE3-958FF32C0D99}"/>
    <dgm:cxn modelId="{7EEFD61E-33A7-46CA-BBD8-9BDAD0FF37C1}" type="presOf" srcId="{84BA1941-2BC0-4D6F-8C22-3D32DF780ED4}" destId="{C2B51BD5-5A4F-4365-A76C-D59BBBE62C86}" srcOrd="0" destOrd="0" presId="urn:microsoft.com/office/officeart/2005/8/layout/matrix3"/>
    <dgm:cxn modelId="{A06D3958-33BA-41BC-8D44-2AFA9CC9B589}" srcId="{C1C01A80-DDCA-4156-8CDB-A1022CFDE0A0}" destId="{0988F712-5851-4378-A591-271752B740DC}" srcOrd="2" destOrd="0" parTransId="{3C6759A9-68D8-4D45-BC71-D9DF1407E218}" sibTransId="{E1968246-7A62-4797-BFD2-D57E8659443E}"/>
    <dgm:cxn modelId="{41646B9F-B3A1-4A89-8D9A-012530AF63D7}" type="presOf" srcId="{C1C01A80-DDCA-4156-8CDB-A1022CFDE0A0}" destId="{72ACE9CA-2ADD-4FFF-BE17-1EF68E6700EB}" srcOrd="0" destOrd="0" presId="urn:microsoft.com/office/officeart/2005/8/layout/matrix3"/>
    <dgm:cxn modelId="{72F07E75-BBE8-4EFB-9814-9FBA90A847E0}" srcId="{C1C01A80-DDCA-4156-8CDB-A1022CFDE0A0}" destId="{84BA1941-2BC0-4D6F-8C22-3D32DF780ED4}" srcOrd="1" destOrd="0" parTransId="{CE87BDD3-F1A9-4643-89EF-8E379E607930}" sibTransId="{DACC0CD6-522C-4B0C-B2AB-2DAB9079D536}"/>
    <dgm:cxn modelId="{931E2668-B579-40F1-8A04-F4357E5A4EA2}" type="presParOf" srcId="{72ACE9CA-2ADD-4FFF-BE17-1EF68E6700EB}" destId="{1B093AD9-015E-43B6-AC10-A94E6F366FB9}" srcOrd="0" destOrd="0" presId="urn:microsoft.com/office/officeart/2005/8/layout/matrix3"/>
    <dgm:cxn modelId="{BDA9D5E8-158C-4698-A4FE-0081CBE49042}" type="presParOf" srcId="{72ACE9CA-2ADD-4FFF-BE17-1EF68E6700EB}" destId="{4A211BB0-F835-4E86-B266-18691425E5E9}" srcOrd="1" destOrd="0" presId="urn:microsoft.com/office/officeart/2005/8/layout/matrix3"/>
    <dgm:cxn modelId="{3CE3BA39-91F8-4D90-8F98-0CFF49B92B2E}" type="presParOf" srcId="{72ACE9CA-2ADD-4FFF-BE17-1EF68E6700EB}" destId="{C2B51BD5-5A4F-4365-A76C-D59BBBE62C86}" srcOrd="2" destOrd="0" presId="urn:microsoft.com/office/officeart/2005/8/layout/matrix3"/>
    <dgm:cxn modelId="{D24A423C-10A9-495D-B694-7748C730FF0C}" type="presParOf" srcId="{72ACE9CA-2ADD-4FFF-BE17-1EF68E6700EB}" destId="{73A91614-9B3D-43BA-AA9F-AEAC86EAE993}" srcOrd="3" destOrd="0" presId="urn:microsoft.com/office/officeart/2005/8/layout/matrix3"/>
    <dgm:cxn modelId="{C7654A38-1CD2-4E24-B57D-B8FCD451B324}" type="presParOf" srcId="{72ACE9CA-2ADD-4FFF-BE17-1EF68E6700EB}" destId="{F0A5EA68-263D-4FB7-B774-F68EEBE0AB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A7C5B0-5227-4C8B-AA01-92D448A818AF}" type="doc">
      <dgm:prSet loTypeId="urn:microsoft.com/office/officeart/2005/8/layout/radial6" loCatId="cycle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A34E75-C871-4636-82AC-E87B52167F2D}">
      <dgm:prSet phldrT="[Text]" custT="1"/>
      <dgm:spPr/>
      <dgm:t>
        <a:bodyPr/>
        <a:lstStyle/>
        <a:p>
          <a:r>
            <a:rPr lang="en-US" sz="2000" dirty="0" smtClean="0"/>
            <a:t>Admission</a:t>
          </a:r>
        </a:p>
        <a:p>
          <a:r>
            <a:rPr lang="en-US" sz="2000" dirty="0" smtClean="0"/>
            <a:t> of Patient </a:t>
          </a:r>
          <a:endParaRPr lang="en-US" sz="2000" dirty="0"/>
        </a:p>
      </dgm:t>
    </dgm:pt>
    <dgm:pt modelId="{7951B0F9-C179-4EF5-82AB-9C0960BAD989}" type="parTrans" cxnId="{650CFF69-2CB2-4304-8E6F-0C50330F4E83}">
      <dgm:prSet/>
      <dgm:spPr/>
      <dgm:t>
        <a:bodyPr/>
        <a:lstStyle/>
        <a:p>
          <a:endParaRPr lang="en-US"/>
        </a:p>
      </dgm:t>
    </dgm:pt>
    <dgm:pt modelId="{D4C38F3D-FB10-4FFF-B562-EB61B4FD0556}" type="sibTrans" cxnId="{650CFF69-2CB2-4304-8E6F-0C50330F4E83}">
      <dgm:prSet/>
      <dgm:spPr/>
      <dgm:t>
        <a:bodyPr/>
        <a:lstStyle/>
        <a:p>
          <a:endParaRPr lang="en-US"/>
        </a:p>
      </dgm:t>
    </dgm:pt>
    <dgm:pt modelId="{AC3E7205-C590-4C12-9D02-2D2D91E25E73}">
      <dgm:prSet phldrT="[Text]" custT="1"/>
      <dgm:spPr/>
      <dgm:t>
        <a:bodyPr/>
        <a:lstStyle/>
        <a:p>
          <a:r>
            <a:rPr lang="en-US" sz="2000" dirty="0" smtClean="0"/>
            <a:t>Assessed</a:t>
          </a:r>
          <a:endParaRPr lang="en-US" sz="2000" dirty="0"/>
        </a:p>
      </dgm:t>
    </dgm:pt>
    <dgm:pt modelId="{C72E16C8-A3A3-4D61-BA9F-136C8BBE749A}" type="parTrans" cxnId="{3417AD69-EAA2-43F0-8528-859C472288BF}">
      <dgm:prSet/>
      <dgm:spPr/>
      <dgm:t>
        <a:bodyPr/>
        <a:lstStyle/>
        <a:p>
          <a:endParaRPr lang="en-US"/>
        </a:p>
      </dgm:t>
    </dgm:pt>
    <dgm:pt modelId="{188A0AD8-3361-466A-980F-FD629CABEA5D}" type="sibTrans" cxnId="{3417AD69-EAA2-43F0-8528-859C472288BF}">
      <dgm:prSet/>
      <dgm:spPr/>
      <dgm:t>
        <a:bodyPr/>
        <a:lstStyle/>
        <a:p>
          <a:endParaRPr lang="en-US"/>
        </a:p>
      </dgm:t>
    </dgm:pt>
    <dgm:pt modelId="{053550CC-D558-47D3-BB85-AEC146FC1E73}">
      <dgm:prSet phldrT="[Text]" custT="1"/>
      <dgm:spPr/>
      <dgm:t>
        <a:bodyPr/>
        <a:lstStyle/>
        <a:p>
          <a:r>
            <a:rPr lang="en-US" sz="2000" dirty="0" smtClean="0"/>
            <a:t>Scored in Prism</a:t>
          </a:r>
          <a:endParaRPr lang="en-US" sz="2000" dirty="0"/>
        </a:p>
      </dgm:t>
    </dgm:pt>
    <dgm:pt modelId="{EEAEC8F7-C456-4B17-A39A-8C9F0CE7FF7F}" type="parTrans" cxnId="{671463A1-BD77-4E7B-8641-51B69E711DE6}">
      <dgm:prSet/>
      <dgm:spPr/>
      <dgm:t>
        <a:bodyPr/>
        <a:lstStyle/>
        <a:p>
          <a:endParaRPr lang="en-US"/>
        </a:p>
      </dgm:t>
    </dgm:pt>
    <dgm:pt modelId="{274A1F7C-FF7D-49DF-BC19-A31740450024}" type="sibTrans" cxnId="{671463A1-BD77-4E7B-8641-51B69E711DE6}">
      <dgm:prSet/>
      <dgm:spPr/>
      <dgm:t>
        <a:bodyPr/>
        <a:lstStyle/>
        <a:p>
          <a:endParaRPr lang="en-US"/>
        </a:p>
      </dgm:t>
    </dgm:pt>
    <dgm:pt modelId="{C86AF644-A202-465B-986C-F66F4C0A09FE}">
      <dgm:prSet phldrT="[Text]" custT="1"/>
      <dgm:spPr/>
      <dgm:t>
        <a:bodyPr/>
        <a:lstStyle/>
        <a:p>
          <a:r>
            <a:rPr lang="en-US" sz="2000" dirty="0" smtClean="0"/>
            <a:t>Treated</a:t>
          </a:r>
          <a:endParaRPr lang="en-US" sz="2000" dirty="0"/>
        </a:p>
      </dgm:t>
    </dgm:pt>
    <dgm:pt modelId="{C779C0AF-D271-4A58-BB19-C35BD8C60CE1}" type="parTrans" cxnId="{A154A5B9-5EC8-471A-96F8-FE21466BD2C0}">
      <dgm:prSet/>
      <dgm:spPr/>
      <dgm:t>
        <a:bodyPr/>
        <a:lstStyle/>
        <a:p>
          <a:endParaRPr lang="en-US"/>
        </a:p>
      </dgm:t>
    </dgm:pt>
    <dgm:pt modelId="{FD225BFA-EC92-4709-8193-75F266C9714F}" type="sibTrans" cxnId="{A154A5B9-5EC8-471A-96F8-FE21466BD2C0}">
      <dgm:prSet/>
      <dgm:spPr/>
      <dgm:t>
        <a:bodyPr/>
        <a:lstStyle/>
        <a:p>
          <a:endParaRPr lang="en-US"/>
        </a:p>
      </dgm:t>
    </dgm:pt>
    <dgm:pt modelId="{ABCADF7A-7ED1-44EC-B608-BFA2456D0BF1}">
      <dgm:prSet phldrT="[Text]" custT="1"/>
      <dgm:spPr/>
      <dgm:t>
        <a:bodyPr/>
        <a:lstStyle/>
        <a:p>
          <a:r>
            <a:rPr lang="en-US" sz="2000" dirty="0" smtClean="0"/>
            <a:t>Reassessment </a:t>
          </a:r>
          <a:endParaRPr lang="en-US" sz="2000" dirty="0"/>
        </a:p>
      </dgm:t>
    </dgm:pt>
    <dgm:pt modelId="{8A1E2C0D-A1DE-4345-9535-20746F249212}" type="parTrans" cxnId="{9426A0FF-575B-4451-AC2F-24F426AAFB4C}">
      <dgm:prSet/>
      <dgm:spPr/>
      <dgm:t>
        <a:bodyPr/>
        <a:lstStyle/>
        <a:p>
          <a:endParaRPr lang="en-US"/>
        </a:p>
      </dgm:t>
    </dgm:pt>
    <dgm:pt modelId="{550C664F-08C6-4AB0-A8BA-427258162553}" type="sibTrans" cxnId="{9426A0FF-575B-4451-AC2F-24F426AAFB4C}">
      <dgm:prSet/>
      <dgm:spPr/>
      <dgm:t>
        <a:bodyPr/>
        <a:lstStyle/>
        <a:p>
          <a:endParaRPr lang="en-US"/>
        </a:p>
      </dgm:t>
    </dgm:pt>
    <dgm:pt modelId="{DA4DB111-7C98-44ED-BC7C-C91D7DDAE81E}" type="pres">
      <dgm:prSet presAssocID="{78A7C5B0-5227-4C8B-AA01-92D448A818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6AF0A74-5C53-4808-8A77-31B80B0E5BF6}" type="pres">
      <dgm:prSet presAssocID="{0AA34E75-C871-4636-82AC-E87B52167F2D}" presName="centerShape" presStyleLbl="node0" presStyleIdx="0" presStyleCnt="1" custScaleX="124294" custScaleY="79230" custLinFactNeighborX="-36347" custLinFactNeighborY="-57533"/>
      <dgm:spPr/>
      <dgm:t>
        <a:bodyPr/>
        <a:lstStyle/>
        <a:p>
          <a:endParaRPr lang="en-US"/>
        </a:p>
      </dgm:t>
    </dgm:pt>
    <dgm:pt modelId="{21E2B31A-E4B2-4ECF-88AA-8FCC85E6F254}" type="pres">
      <dgm:prSet presAssocID="{AC3E7205-C590-4C12-9D02-2D2D91E25E73}" presName="node" presStyleLbl="node1" presStyleIdx="0" presStyleCnt="4" custScaleX="211582" custRadScaleRad="50404" custRadScaleInc="-2491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0D28C-C6E5-4D3D-829E-B2E72DEC6932}" type="pres">
      <dgm:prSet presAssocID="{AC3E7205-C590-4C12-9D02-2D2D91E25E73}" presName="dummy" presStyleCnt="0"/>
      <dgm:spPr/>
    </dgm:pt>
    <dgm:pt modelId="{C09C0B9D-C626-4352-937F-E565C32A1F1A}" type="pres">
      <dgm:prSet presAssocID="{188A0AD8-3361-466A-980F-FD629CABEA5D}" presName="sibTrans" presStyleLbl="sibTrans2D1" presStyleIdx="0" presStyleCnt="4" custLinFactNeighborX="14291" custLinFactNeighborY="-4496"/>
      <dgm:spPr/>
      <dgm:t>
        <a:bodyPr/>
        <a:lstStyle/>
        <a:p>
          <a:endParaRPr lang="en-US"/>
        </a:p>
      </dgm:t>
    </dgm:pt>
    <dgm:pt modelId="{18949E23-5716-41EE-8482-AD899487C22A}" type="pres">
      <dgm:prSet presAssocID="{053550CC-D558-47D3-BB85-AEC146FC1E73}" presName="node" presStyleLbl="node1" presStyleIdx="1" presStyleCnt="4" custScaleX="138410" custRadScaleRad="67606" custRadScaleInc="-15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544C63-152D-4BA0-B4E1-6E36758E97BB}" type="pres">
      <dgm:prSet presAssocID="{053550CC-D558-47D3-BB85-AEC146FC1E73}" presName="dummy" presStyleCnt="0"/>
      <dgm:spPr/>
    </dgm:pt>
    <dgm:pt modelId="{47906407-956C-4DBE-95F5-60B3E34737A1}" type="pres">
      <dgm:prSet presAssocID="{274A1F7C-FF7D-49DF-BC19-A31740450024}" presName="sibTrans" presStyleLbl="sibTrans2D1" presStyleIdx="1" presStyleCnt="4" custLinFactNeighborX="12014" custLinFactNeighborY="894"/>
      <dgm:spPr/>
      <dgm:t>
        <a:bodyPr/>
        <a:lstStyle/>
        <a:p>
          <a:endParaRPr lang="en-US"/>
        </a:p>
      </dgm:t>
    </dgm:pt>
    <dgm:pt modelId="{585FE9A8-D8F9-48B3-BD89-BCB8D40C3B62}" type="pres">
      <dgm:prSet presAssocID="{C86AF644-A202-465B-986C-F66F4C0A09FE}" presName="node" presStyleLbl="node1" presStyleIdx="2" presStyleCnt="4" custScaleX="156400" custRadScaleRad="99608" custRadScaleInc="-1070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87214-CB21-4889-AF91-57B4116DD7F6}" type="pres">
      <dgm:prSet presAssocID="{C86AF644-A202-465B-986C-F66F4C0A09FE}" presName="dummy" presStyleCnt="0"/>
      <dgm:spPr/>
    </dgm:pt>
    <dgm:pt modelId="{607E6A0A-3655-4CA6-91D8-44B285A4941A}" type="pres">
      <dgm:prSet presAssocID="{FD225BFA-EC92-4709-8193-75F266C9714F}" presName="sibTrans" presStyleLbl="sibTrans2D1" presStyleIdx="2" presStyleCnt="4" custLinFactNeighborX="-7418" custLinFactNeighborY="-1406"/>
      <dgm:spPr/>
      <dgm:t>
        <a:bodyPr/>
        <a:lstStyle/>
        <a:p>
          <a:endParaRPr lang="en-US"/>
        </a:p>
      </dgm:t>
    </dgm:pt>
    <dgm:pt modelId="{819BC320-0E3F-4F15-A919-57F70CA02FCD}" type="pres">
      <dgm:prSet presAssocID="{ABCADF7A-7ED1-44EC-B608-BFA2456D0BF1}" presName="node" presStyleLbl="node1" presStyleIdx="3" presStyleCnt="4" custScaleX="183849" custRadScaleRad="144657" custRadScaleInc="-240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156E6F-80BF-4EEB-9889-1CA1A20B7461}" type="pres">
      <dgm:prSet presAssocID="{ABCADF7A-7ED1-44EC-B608-BFA2456D0BF1}" presName="dummy" presStyleCnt="0"/>
      <dgm:spPr/>
    </dgm:pt>
    <dgm:pt modelId="{0DD71EEF-493C-4E91-89BE-3AD922D5DFEC}" type="pres">
      <dgm:prSet presAssocID="{550C664F-08C6-4AB0-A8BA-427258162553}" presName="sibTrans" presStyleLbl="sibTrans2D1" presStyleIdx="3" presStyleCnt="4" custScaleX="95667" custLinFactNeighborX="-9944" custLinFactNeighborY="-55952"/>
      <dgm:spPr/>
      <dgm:t>
        <a:bodyPr/>
        <a:lstStyle/>
        <a:p>
          <a:endParaRPr lang="en-US"/>
        </a:p>
      </dgm:t>
    </dgm:pt>
  </dgm:ptLst>
  <dgm:cxnLst>
    <dgm:cxn modelId="{9426A0FF-575B-4451-AC2F-24F426AAFB4C}" srcId="{0AA34E75-C871-4636-82AC-E87B52167F2D}" destId="{ABCADF7A-7ED1-44EC-B608-BFA2456D0BF1}" srcOrd="3" destOrd="0" parTransId="{8A1E2C0D-A1DE-4345-9535-20746F249212}" sibTransId="{550C664F-08C6-4AB0-A8BA-427258162553}"/>
    <dgm:cxn modelId="{671463A1-BD77-4E7B-8641-51B69E711DE6}" srcId="{0AA34E75-C871-4636-82AC-E87B52167F2D}" destId="{053550CC-D558-47D3-BB85-AEC146FC1E73}" srcOrd="1" destOrd="0" parTransId="{EEAEC8F7-C456-4B17-A39A-8C9F0CE7FF7F}" sibTransId="{274A1F7C-FF7D-49DF-BC19-A31740450024}"/>
    <dgm:cxn modelId="{181659CF-E9B3-4369-BB92-38A8A99F9E4D}" type="presOf" srcId="{0AA34E75-C871-4636-82AC-E87B52167F2D}" destId="{E6AF0A74-5C53-4808-8A77-31B80B0E5BF6}" srcOrd="0" destOrd="0" presId="urn:microsoft.com/office/officeart/2005/8/layout/radial6"/>
    <dgm:cxn modelId="{A154A5B9-5EC8-471A-96F8-FE21466BD2C0}" srcId="{0AA34E75-C871-4636-82AC-E87B52167F2D}" destId="{C86AF644-A202-465B-986C-F66F4C0A09FE}" srcOrd="2" destOrd="0" parTransId="{C779C0AF-D271-4A58-BB19-C35BD8C60CE1}" sibTransId="{FD225BFA-EC92-4709-8193-75F266C9714F}"/>
    <dgm:cxn modelId="{7D84E562-5B2E-42A5-BE6C-5D833A06560B}" type="presOf" srcId="{AC3E7205-C590-4C12-9D02-2D2D91E25E73}" destId="{21E2B31A-E4B2-4ECF-88AA-8FCC85E6F254}" srcOrd="0" destOrd="0" presId="urn:microsoft.com/office/officeart/2005/8/layout/radial6"/>
    <dgm:cxn modelId="{A8AB228C-BD93-45BD-90E4-429A3AD26D74}" type="presOf" srcId="{C86AF644-A202-465B-986C-F66F4C0A09FE}" destId="{585FE9A8-D8F9-48B3-BD89-BCB8D40C3B62}" srcOrd="0" destOrd="0" presId="urn:microsoft.com/office/officeart/2005/8/layout/radial6"/>
    <dgm:cxn modelId="{C18F71FA-DC64-4EB1-AB13-52CAC458D2C6}" type="presOf" srcId="{550C664F-08C6-4AB0-A8BA-427258162553}" destId="{0DD71EEF-493C-4E91-89BE-3AD922D5DFEC}" srcOrd="0" destOrd="0" presId="urn:microsoft.com/office/officeart/2005/8/layout/radial6"/>
    <dgm:cxn modelId="{F244A825-5C7E-4862-A3BE-251E91C58BDE}" type="presOf" srcId="{053550CC-D558-47D3-BB85-AEC146FC1E73}" destId="{18949E23-5716-41EE-8482-AD899487C22A}" srcOrd="0" destOrd="0" presId="urn:microsoft.com/office/officeart/2005/8/layout/radial6"/>
    <dgm:cxn modelId="{3417AD69-EAA2-43F0-8528-859C472288BF}" srcId="{0AA34E75-C871-4636-82AC-E87B52167F2D}" destId="{AC3E7205-C590-4C12-9D02-2D2D91E25E73}" srcOrd="0" destOrd="0" parTransId="{C72E16C8-A3A3-4D61-BA9F-136C8BBE749A}" sibTransId="{188A0AD8-3361-466A-980F-FD629CABEA5D}"/>
    <dgm:cxn modelId="{8C4FA2D3-5329-4E2F-9144-E75945531BEF}" type="presOf" srcId="{FD225BFA-EC92-4709-8193-75F266C9714F}" destId="{607E6A0A-3655-4CA6-91D8-44B285A4941A}" srcOrd="0" destOrd="0" presId="urn:microsoft.com/office/officeart/2005/8/layout/radial6"/>
    <dgm:cxn modelId="{17C64B6D-56DE-46DF-B68B-5108C4D9B4DD}" type="presOf" srcId="{188A0AD8-3361-466A-980F-FD629CABEA5D}" destId="{C09C0B9D-C626-4352-937F-E565C32A1F1A}" srcOrd="0" destOrd="0" presId="urn:microsoft.com/office/officeart/2005/8/layout/radial6"/>
    <dgm:cxn modelId="{7C68D9D9-539E-4E22-A658-CD7109B1DA81}" type="presOf" srcId="{274A1F7C-FF7D-49DF-BC19-A31740450024}" destId="{47906407-956C-4DBE-95F5-60B3E34737A1}" srcOrd="0" destOrd="0" presId="urn:microsoft.com/office/officeart/2005/8/layout/radial6"/>
    <dgm:cxn modelId="{D52DBB4B-8AF8-4817-A23C-9CC9E10AB301}" type="presOf" srcId="{78A7C5B0-5227-4C8B-AA01-92D448A818AF}" destId="{DA4DB111-7C98-44ED-BC7C-C91D7DDAE81E}" srcOrd="0" destOrd="0" presId="urn:microsoft.com/office/officeart/2005/8/layout/radial6"/>
    <dgm:cxn modelId="{FABB030A-DA65-4480-869B-6889F4987BC8}" type="presOf" srcId="{ABCADF7A-7ED1-44EC-B608-BFA2456D0BF1}" destId="{819BC320-0E3F-4F15-A919-57F70CA02FCD}" srcOrd="0" destOrd="0" presId="urn:microsoft.com/office/officeart/2005/8/layout/radial6"/>
    <dgm:cxn modelId="{650CFF69-2CB2-4304-8E6F-0C50330F4E83}" srcId="{78A7C5B0-5227-4C8B-AA01-92D448A818AF}" destId="{0AA34E75-C871-4636-82AC-E87B52167F2D}" srcOrd="0" destOrd="0" parTransId="{7951B0F9-C179-4EF5-82AB-9C0960BAD989}" sibTransId="{D4C38F3D-FB10-4FFF-B562-EB61B4FD0556}"/>
    <dgm:cxn modelId="{6D827F3B-BEF1-4155-BF7A-DB1399029E86}" type="presParOf" srcId="{DA4DB111-7C98-44ED-BC7C-C91D7DDAE81E}" destId="{E6AF0A74-5C53-4808-8A77-31B80B0E5BF6}" srcOrd="0" destOrd="0" presId="urn:microsoft.com/office/officeart/2005/8/layout/radial6"/>
    <dgm:cxn modelId="{ED6EE3CC-507E-423F-B96A-137F22CEE744}" type="presParOf" srcId="{DA4DB111-7C98-44ED-BC7C-C91D7DDAE81E}" destId="{21E2B31A-E4B2-4ECF-88AA-8FCC85E6F254}" srcOrd="1" destOrd="0" presId="urn:microsoft.com/office/officeart/2005/8/layout/radial6"/>
    <dgm:cxn modelId="{EDA49124-EE25-4F5D-9201-66924AD59C42}" type="presParOf" srcId="{DA4DB111-7C98-44ED-BC7C-C91D7DDAE81E}" destId="{A740D28C-C6E5-4D3D-829E-B2E72DEC6932}" srcOrd="2" destOrd="0" presId="urn:microsoft.com/office/officeart/2005/8/layout/radial6"/>
    <dgm:cxn modelId="{A926FAB9-6504-4350-BCD2-160EA370911F}" type="presParOf" srcId="{DA4DB111-7C98-44ED-BC7C-C91D7DDAE81E}" destId="{C09C0B9D-C626-4352-937F-E565C32A1F1A}" srcOrd="3" destOrd="0" presId="urn:microsoft.com/office/officeart/2005/8/layout/radial6"/>
    <dgm:cxn modelId="{CA35D5A9-32D2-4009-BBCC-030B5FF96233}" type="presParOf" srcId="{DA4DB111-7C98-44ED-BC7C-C91D7DDAE81E}" destId="{18949E23-5716-41EE-8482-AD899487C22A}" srcOrd="4" destOrd="0" presId="urn:microsoft.com/office/officeart/2005/8/layout/radial6"/>
    <dgm:cxn modelId="{D7907ABC-79C9-40BA-A19A-F31907A1051F}" type="presParOf" srcId="{DA4DB111-7C98-44ED-BC7C-C91D7DDAE81E}" destId="{22544C63-152D-4BA0-B4E1-6E36758E97BB}" srcOrd="5" destOrd="0" presId="urn:microsoft.com/office/officeart/2005/8/layout/radial6"/>
    <dgm:cxn modelId="{8C7FF5DD-F9CF-4828-A6C7-3DC6FA66D059}" type="presParOf" srcId="{DA4DB111-7C98-44ED-BC7C-C91D7DDAE81E}" destId="{47906407-956C-4DBE-95F5-60B3E34737A1}" srcOrd="6" destOrd="0" presId="urn:microsoft.com/office/officeart/2005/8/layout/radial6"/>
    <dgm:cxn modelId="{9D804833-CD34-40D1-A08E-EF3CC996106C}" type="presParOf" srcId="{DA4DB111-7C98-44ED-BC7C-C91D7DDAE81E}" destId="{585FE9A8-D8F9-48B3-BD89-BCB8D40C3B62}" srcOrd="7" destOrd="0" presId="urn:microsoft.com/office/officeart/2005/8/layout/radial6"/>
    <dgm:cxn modelId="{C8DBCAEA-395B-4DF6-8E94-678DB39E0B4D}" type="presParOf" srcId="{DA4DB111-7C98-44ED-BC7C-C91D7DDAE81E}" destId="{61A87214-CB21-4889-AF91-57B4116DD7F6}" srcOrd="8" destOrd="0" presId="urn:microsoft.com/office/officeart/2005/8/layout/radial6"/>
    <dgm:cxn modelId="{6FD1CA90-1B04-4197-A9BD-3EF721CE2B4E}" type="presParOf" srcId="{DA4DB111-7C98-44ED-BC7C-C91D7DDAE81E}" destId="{607E6A0A-3655-4CA6-91D8-44B285A4941A}" srcOrd="9" destOrd="0" presId="urn:microsoft.com/office/officeart/2005/8/layout/radial6"/>
    <dgm:cxn modelId="{C377EA15-D270-47E2-85F4-4175BAF31986}" type="presParOf" srcId="{DA4DB111-7C98-44ED-BC7C-C91D7DDAE81E}" destId="{819BC320-0E3F-4F15-A919-57F70CA02FCD}" srcOrd="10" destOrd="0" presId="urn:microsoft.com/office/officeart/2005/8/layout/radial6"/>
    <dgm:cxn modelId="{7A3DE4A6-0E99-44D9-8EFE-A196F214D27D}" type="presParOf" srcId="{DA4DB111-7C98-44ED-BC7C-C91D7DDAE81E}" destId="{46156E6F-80BF-4EEB-9889-1CA1A20B7461}" srcOrd="11" destOrd="0" presId="urn:microsoft.com/office/officeart/2005/8/layout/radial6"/>
    <dgm:cxn modelId="{9E0834A1-5856-4FA2-A116-647FEB9484A1}" type="presParOf" srcId="{DA4DB111-7C98-44ED-BC7C-C91D7DDAE81E}" destId="{0DD71EEF-493C-4E91-89BE-3AD922D5DFE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1C97F8-6948-4E48-B054-2FE8A4A246DC}" type="doc">
      <dgm:prSet loTypeId="urn:microsoft.com/office/officeart/2005/8/layout/gear1" loCatId="cycle" qsTypeId="urn:microsoft.com/office/officeart/2005/8/quickstyle/simple4" qsCatId="simple" csTypeId="urn:microsoft.com/office/officeart/2005/8/colors/colorful1" csCatId="colorful" phldr="1"/>
      <dgm:spPr/>
    </dgm:pt>
    <dgm:pt modelId="{5F74AB2D-BE75-4095-A9F9-2F67BF3E8736}">
      <dgm:prSet phldrT="[Text]"/>
      <dgm:spPr/>
      <dgm:t>
        <a:bodyPr/>
        <a:lstStyle/>
        <a:p>
          <a:r>
            <a:rPr lang="en-US" dirty="0" smtClean="0"/>
            <a:t>Admitted patient</a:t>
          </a:r>
          <a:endParaRPr lang="en-US" dirty="0"/>
        </a:p>
      </dgm:t>
    </dgm:pt>
    <dgm:pt modelId="{D4878F5B-BBC6-44B8-AB30-E598CE2D0466}" type="parTrans" cxnId="{5DA26837-6DE2-4BE5-964D-D4EA0FEB7050}">
      <dgm:prSet/>
      <dgm:spPr/>
      <dgm:t>
        <a:bodyPr/>
        <a:lstStyle/>
        <a:p>
          <a:endParaRPr lang="en-US"/>
        </a:p>
      </dgm:t>
    </dgm:pt>
    <dgm:pt modelId="{8C5F543C-ACCA-4BC5-B11D-0C2B2812F8C3}" type="sibTrans" cxnId="{5DA26837-6DE2-4BE5-964D-D4EA0FEB7050}">
      <dgm:prSet/>
      <dgm:spPr/>
      <dgm:t>
        <a:bodyPr/>
        <a:lstStyle/>
        <a:p>
          <a:endParaRPr lang="en-US"/>
        </a:p>
      </dgm:t>
    </dgm:pt>
    <dgm:pt modelId="{40FC4BAE-9554-43DD-B61C-7E5ABC7A4E29}">
      <dgm:prSet phldrT="[Text]"/>
      <dgm:spPr/>
      <dgm:t>
        <a:bodyPr/>
        <a:lstStyle/>
        <a:p>
          <a:r>
            <a:rPr lang="en-US" dirty="0" smtClean="0"/>
            <a:t>Scored in prism</a:t>
          </a:r>
          <a:endParaRPr lang="en-US" dirty="0"/>
        </a:p>
      </dgm:t>
    </dgm:pt>
    <dgm:pt modelId="{D16F7F21-5C98-4236-B921-367635CE3CB8}" type="parTrans" cxnId="{CEC2EB48-B38F-4FCE-A2B8-2A3BCEE163D5}">
      <dgm:prSet/>
      <dgm:spPr/>
      <dgm:t>
        <a:bodyPr/>
        <a:lstStyle/>
        <a:p>
          <a:endParaRPr lang="en-US"/>
        </a:p>
      </dgm:t>
    </dgm:pt>
    <dgm:pt modelId="{0DD345F7-D25D-45CF-B416-DC70421975D6}" type="sibTrans" cxnId="{CEC2EB48-B38F-4FCE-A2B8-2A3BCEE163D5}">
      <dgm:prSet/>
      <dgm:spPr/>
      <dgm:t>
        <a:bodyPr/>
        <a:lstStyle/>
        <a:p>
          <a:endParaRPr lang="en-US"/>
        </a:p>
      </dgm:t>
    </dgm:pt>
    <dgm:pt modelId="{80F1F3F4-DB5F-45E8-9BA1-F12FEA266516}">
      <dgm:prSet phldrT="[Text]" custT="1"/>
      <dgm:spPr/>
      <dgm:t>
        <a:bodyPr/>
        <a:lstStyle/>
        <a:p>
          <a:r>
            <a:rPr lang="en-US" sz="1600" dirty="0" smtClean="0"/>
            <a:t>Effective Treatment of Patient</a:t>
          </a:r>
          <a:endParaRPr lang="en-US" sz="1600" dirty="0"/>
        </a:p>
      </dgm:t>
    </dgm:pt>
    <dgm:pt modelId="{4E9BBBBB-FFB1-43CA-A581-7196EA3E72BC}" type="parTrans" cxnId="{5BF3DCE9-74FD-4726-9FBD-6BDD89BC8E8E}">
      <dgm:prSet/>
      <dgm:spPr/>
      <dgm:t>
        <a:bodyPr/>
        <a:lstStyle/>
        <a:p>
          <a:endParaRPr lang="en-US"/>
        </a:p>
      </dgm:t>
    </dgm:pt>
    <dgm:pt modelId="{88F16F48-A404-426B-B8DC-226F7574F915}" type="sibTrans" cxnId="{5BF3DCE9-74FD-4726-9FBD-6BDD89BC8E8E}">
      <dgm:prSet/>
      <dgm:spPr/>
      <dgm:t>
        <a:bodyPr/>
        <a:lstStyle/>
        <a:p>
          <a:endParaRPr lang="en-US"/>
        </a:p>
      </dgm:t>
    </dgm:pt>
    <dgm:pt modelId="{1443F633-AD14-4064-81B3-09A365469148}" type="pres">
      <dgm:prSet presAssocID="{0E1C97F8-6948-4E48-B054-2FE8A4A246D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416898-003B-47FB-A816-2552670B387F}" type="pres">
      <dgm:prSet presAssocID="{5F74AB2D-BE75-4095-A9F9-2F67BF3E873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0383D9-40F0-4D38-A4FE-ACA1D5F1DD0D}" type="pres">
      <dgm:prSet presAssocID="{5F74AB2D-BE75-4095-A9F9-2F67BF3E8736}" presName="gear1srcNode" presStyleLbl="node1" presStyleIdx="0" presStyleCnt="3"/>
      <dgm:spPr/>
      <dgm:t>
        <a:bodyPr/>
        <a:lstStyle/>
        <a:p>
          <a:endParaRPr lang="en-US"/>
        </a:p>
      </dgm:t>
    </dgm:pt>
    <dgm:pt modelId="{BFD10B66-4C2A-474D-9C35-3B2B12E0A153}" type="pres">
      <dgm:prSet presAssocID="{5F74AB2D-BE75-4095-A9F9-2F67BF3E8736}" presName="gear1dstNode" presStyleLbl="node1" presStyleIdx="0" presStyleCnt="3"/>
      <dgm:spPr/>
      <dgm:t>
        <a:bodyPr/>
        <a:lstStyle/>
        <a:p>
          <a:endParaRPr lang="en-US"/>
        </a:p>
      </dgm:t>
    </dgm:pt>
    <dgm:pt modelId="{E5198C07-5BA3-48B4-8DA8-BB3C63451B9B}" type="pres">
      <dgm:prSet presAssocID="{40FC4BAE-9554-43DD-B61C-7E5ABC7A4E29}" presName="gear2" presStyleLbl="node1" presStyleIdx="1" presStyleCnt="3" custScaleX="124025" custScaleY="1113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C31940-6625-41B9-8C03-51BA0A55DC4F}" type="pres">
      <dgm:prSet presAssocID="{40FC4BAE-9554-43DD-B61C-7E5ABC7A4E29}" presName="gear2srcNode" presStyleLbl="node1" presStyleIdx="1" presStyleCnt="3"/>
      <dgm:spPr/>
      <dgm:t>
        <a:bodyPr/>
        <a:lstStyle/>
        <a:p>
          <a:endParaRPr lang="en-US"/>
        </a:p>
      </dgm:t>
    </dgm:pt>
    <dgm:pt modelId="{7AA15EAB-9A1D-4B4E-9865-3EE979A87D92}" type="pres">
      <dgm:prSet presAssocID="{40FC4BAE-9554-43DD-B61C-7E5ABC7A4E29}" presName="gear2dstNode" presStyleLbl="node1" presStyleIdx="1" presStyleCnt="3"/>
      <dgm:spPr/>
      <dgm:t>
        <a:bodyPr/>
        <a:lstStyle/>
        <a:p>
          <a:endParaRPr lang="en-US"/>
        </a:p>
      </dgm:t>
    </dgm:pt>
    <dgm:pt modelId="{BD2A0860-83DC-46E8-897B-278C568FA30F}" type="pres">
      <dgm:prSet presAssocID="{80F1F3F4-DB5F-45E8-9BA1-F12FEA266516}" presName="gear3" presStyleLbl="node1" presStyleIdx="2" presStyleCnt="3" custScaleX="143089" custScaleY="128570"/>
      <dgm:spPr/>
      <dgm:t>
        <a:bodyPr/>
        <a:lstStyle/>
        <a:p>
          <a:endParaRPr lang="en-US"/>
        </a:p>
      </dgm:t>
    </dgm:pt>
    <dgm:pt modelId="{DA2C9449-9261-491F-970E-39F7BEFBBFDC}" type="pres">
      <dgm:prSet presAssocID="{80F1F3F4-DB5F-45E8-9BA1-F12FEA26651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444996-AEAD-4A95-98DF-C6C9A9567317}" type="pres">
      <dgm:prSet presAssocID="{80F1F3F4-DB5F-45E8-9BA1-F12FEA266516}" presName="gear3srcNode" presStyleLbl="node1" presStyleIdx="2" presStyleCnt="3"/>
      <dgm:spPr/>
      <dgm:t>
        <a:bodyPr/>
        <a:lstStyle/>
        <a:p>
          <a:endParaRPr lang="en-US"/>
        </a:p>
      </dgm:t>
    </dgm:pt>
    <dgm:pt modelId="{3F1ADF3E-F6EA-4020-84A7-D665932FC920}" type="pres">
      <dgm:prSet presAssocID="{80F1F3F4-DB5F-45E8-9BA1-F12FEA266516}" presName="gear3dstNode" presStyleLbl="node1" presStyleIdx="2" presStyleCnt="3"/>
      <dgm:spPr/>
      <dgm:t>
        <a:bodyPr/>
        <a:lstStyle/>
        <a:p>
          <a:endParaRPr lang="en-US"/>
        </a:p>
      </dgm:t>
    </dgm:pt>
    <dgm:pt modelId="{11A8A44F-295E-4CCE-93C8-47B01A4BA973}" type="pres">
      <dgm:prSet presAssocID="{8C5F543C-ACCA-4BC5-B11D-0C2B2812F8C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433F4F49-D7E8-4827-A871-A86C630AAB94}" type="pres">
      <dgm:prSet presAssocID="{0DD345F7-D25D-45CF-B416-DC70421975D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269EA21-B256-4E6A-8984-36D161A1E5B1}" type="pres">
      <dgm:prSet presAssocID="{88F16F48-A404-426B-B8DC-226F7574F915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119452F-9828-4588-AE89-E6563E56CA69}" type="presOf" srcId="{80F1F3F4-DB5F-45E8-9BA1-F12FEA266516}" destId="{BD2A0860-83DC-46E8-897B-278C568FA30F}" srcOrd="0" destOrd="0" presId="urn:microsoft.com/office/officeart/2005/8/layout/gear1"/>
    <dgm:cxn modelId="{10109008-BD38-4F2B-83AB-4EAE4D8B33C9}" type="presOf" srcId="{8C5F543C-ACCA-4BC5-B11D-0C2B2812F8C3}" destId="{11A8A44F-295E-4CCE-93C8-47B01A4BA973}" srcOrd="0" destOrd="0" presId="urn:microsoft.com/office/officeart/2005/8/layout/gear1"/>
    <dgm:cxn modelId="{149523B6-56AB-48D7-94AF-73EE83C5579A}" type="presOf" srcId="{80F1F3F4-DB5F-45E8-9BA1-F12FEA266516}" destId="{0D444996-AEAD-4A95-98DF-C6C9A9567317}" srcOrd="2" destOrd="0" presId="urn:microsoft.com/office/officeart/2005/8/layout/gear1"/>
    <dgm:cxn modelId="{5DE94AFD-8D43-4234-B587-42C44564B8BD}" type="presOf" srcId="{40FC4BAE-9554-43DD-B61C-7E5ABC7A4E29}" destId="{B1C31940-6625-41B9-8C03-51BA0A55DC4F}" srcOrd="1" destOrd="0" presId="urn:microsoft.com/office/officeart/2005/8/layout/gear1"/>
    <dgm:cxn modelId="{1F23BB60-05A2-4AE4-B868-9C176EA9875F}" type="presOf" srcId="{80F1F3F4-DB5F-45E8-9BA1-F12FEA266516}" destId="{DA2C9449-9261-491F-970E-39F7BEFBBFDC}" srcOrd="1" destOrd="0" presId="urn:microsoft.com/office/officeart/2005/8/layout/gear1"/>
    <dgm:cxn modelId="{F78BC276-BB46-473E-B7AD-E9A47F752167}" type="presOf" srcId="{5F74AB2D-BE75-4095-A9F9-2F67BF3E8736}" destId="{02416898-003B-47FB-A816-2552670B387F}" srcOrd="0" destOrd="0" presId="urn:microsoft.com/office/officeart/2005/8/layout/gear1"/>
    <dgm:cxn modelId="{A8EB865C-F9AD-4A23-8A41-3A1D387D320E}" type="presOf" srcId="{80F1F3F4-DB5F-45E8-9BA1-F12FEA266516}" destId="{3F1ADF3E-F6EA-4020-84A7-D665932FC920}" srcOrd="3" destOrd="0" presId="urn:microsoft.com/office/officeart/2005/8/layout/gear1"/>
    <dgm:cxn modelId="{C6E5A2B3-F8A5-4891-87ED-81FD15605187}" type="presOf" srcId="{5F74AB2D-BE75-4095-A9F9-2F67BF3E8736}" destId="{B60383D9-40F0-4D38-A4FE-ACA1D5F1DD0D}" srcOrd="1" destOrd="0" presId="urn:microsoft.com/office/officeart/2005/8/layout/gear1"/>
    <dgm:cxn modelId="{CEC2EB48-B38F-4FCE-A2B8-2A3BCEE163D5}" srcId="{0E1C97F8-6948-4E48-B054-2FE8A4A246DC}" destId="{40FC4BAE-9554-43DD-B61C-7E5ABC7A4E29}" srcOrd="1" destOrd="0" parTransId="{D16F7F21-5C98-4236-B921-367635CE3CB8}" sibTransId="{0DD345F7-D25D-45CF-B416-DC70421975D6}"/>
    <dgm:cxn modelId="{486EF3D7-7C47-48C0-9523-563A96706EA7}" type="presOf" srcId="{88F16F48-A404-426B-B8DC-226F7574F915}" destId="{8269EA21-B256-4E6A-8984-36D161A1E5B1}" srcOrd="0" destOrd="0" presId="urn:microsoft.com/office/officeart/2005/8/layout/gear1"/>
    <dgm:cxn modelId="{3362BCAB-B448-44FF-8C5D-8F45ABD7C849}" type="presOf" srcId="{0DD345F7-D25D-45CF-B416-DC70421975D6}" destId="{433F4F49-D7E8-4827-A871-A86C630AAB94}" srcOrd="0" destOrd="0" presId="urn:microsoft.com/office/officeart/2005/8/layout/gear1"/>
    <dgm:cxn modelId="{DA6B31D5-9637-4AC8-8858-048127287834}" type="presOf" srcId="{40FC4BAE-9554-43DD-B61C-7E5ABC7A4E29}" destId="{E5198C07-5BA3-48B4-8DA8-BB3C63451B9B}" srcOrd="0" destOrd="0" presId="urn:microsoft.com/office/officeart/2005/8/layout/gear1"/>
    <dgm:cxn modelId="{5BF3DCE9-74FD-4726-9FBD-6BDD89BC8E8E}" srcId="{0E1C97F8-6948-4E48-B054-2FE8A4A246DC}" destId="{80F1F3F4-DB5F-45E8-9BA1-F12FEA266516}" srcOrd="2" destOrd="0" parTransId="{4E9BBBBB-FFB1-43CA-A581-7196EA3E72BC}" sibTransId="{88F16F48-A404-426B-B8DC-226F7574F915}"/>
    <dgm:cxn modelId="{A1BDA265-5B35-467D-AEAB-A5C9919FB58D}" type="presOf" srcId="{0E1C97F8-6948-4E48-B054-2FE8A4A246DC}" destId="{1443F633-AD14-4064-81B3-09A365469148}" srcOrd="0" destOrd="0" presId="urn:microsoft.com/office/officeart/2005/8/layout/gear1"/>
    <dgm:cxn modelId="{5DA26837-6DE2-4BE5-964D-D4EA0FEB7050}" srcId="{0E1C97F8-6948-4E48-B054-2FE8A4A246DC}" destId="{5F74AB2D-BE75-4095-A9F9-2F67BF3E8736}" srcOrd="0" destOrd="0" parTransId="{D4878F5B-BBC6-44B8-AB30-E598CE2D0466}" sibTransId="{8C5F543C-ACCA-4BC5-B11D-0C2B2812F8C3}"/>
    <dgm:cxn modelId="{3BF5BF46-35AF-42A6-90BF-9EB6D9032E7A}" type="presOf" srcId="{40FC4BAE-9554-43DD-B61C-7E5ABC7A4E29}" destId="{7AA15EAB-9A1D-4B4E-9865-3EE979A87D92}" srcOrd="2" destOrd="0" presId="urn:microsoft.com/office/officeart/2005/8/layout/gear1"/>
    <dgm:cxn modelId="{40B90C1F-88DE-4162-996D-7F14D83EA985}" type="presOf" srcId="{5F74AB2D-BE75-4095-A9F9-2F67BF3E8736}" destId="{BFD10B66-4C2A-474D-9C35-3B2B12E0A153}" srcOrd="2" destOrd="0" presId="urn:microsoft.com/office/officeart/2005/8/layout/gear1"/>
    <dgm:cxn modelId="{5878346B-2B4D-4FCD-BACE-949D173D900B}" type="presParOf" srcId="{1443F633-AD14-4064-81B3-09A365469148}" destId="{02416898-003B-47FB-A816-2552670B387F}" srcOrd="0" destOrd="0" presId="urn:microsoft.com/office/officeart/2005/8/layout/gear1"/>
    <dgm:cxn modelId="{EB348988-CF66-4A03-83C0-DBA119D2A242}" type="presParOf" srcId="{1443F633-AD14-4064-81B3-09A365469148}" destId="{B60383D9-40F0-4D38-A4FE-ACA1D5F1DD0D}" srcOrd="1" destOrd="0" presId="urn:microsoft.com/office/officeart/2005/8/layout/gear1"/>
    <dgm:cxn modelId="{4C567D1D-5F73-4DD6-8D68-37004DFCD5D8}" type="presParOf" srcId="{1443F633-AD14-4064-81B3-09A365469148}" destId="{BFD10B66-4C2A-474D-9C35-3B2B12E0A153}" srcOrd="2" destOrd="0" presId="urn:microsoft.com/office/officeart/2005/8/layout/gear1"/>
    <dgm:cxn modelId="{997517AC-EDDE-4641-84F8-906D40EA26EA}" type="presParOf" srcId="{1443F633-AD14-4064-81B3-09A365469148}" destId="{E5198C07-5BA3-48B4-8DA8-BB3C63451B9B}" srcOrd="3" destOrd="0" presId="urn:microsoft.com/office/officeart/2005/8/layout/gear1"/>
    <dgm:cxn modelId="{F6D9C630-22DB-48F2-AF30-D412A4FA3F45}" type="presParOf" srcId="{1443F633-AD14-4064-81B3-09A365469148}" destId="{B1C31940-6625-41B9-8C03-51BA0A55DC4F}" srcOrd="4" destOrd="0" presId="urn:microsoft.com/office/officeart/2005/8/layout/gear1"/>
    <dgm:cxn modelId="{43A40A89-98EC-4FA0-8277-30C8AA59527D}" type="presParOf" srcId="{1443F633-AD14-4064-81B3-09A365469148}" destId="{7AA15EAB-9A1D-4B4E-9865-3EE979A87D92}" srcOrd="5" destOrd="0" presId="urn:microsoft.com/office/officeart/2005/8/layout/gear1"/>
    <dgm:cxn modelId="{48217E7B-2190-441D-9E6F-3E6FC8977126}" type="presParOf" srcId="{1443F633-AD14-4064-81B3-09A365469148}" destId="{BD2A0860-83DC-46E8-897B-278C568FA30F}" srcOrd="6" destOrd="0" presId="urn:microsoft.com/office/officeart/2005/8/layout/gear1"/>
    <dgm:cxn modelId="{CCCFE284-FE16-423C-A5FC-4BCC7F2548D3}" type="presParOf" srcId="{1443F633-AD14-4064-81B3-09A365469148}" destId="{DA2C9449-9261-491F-970E-39F7BEFBBFDC}" srcOrd="7" destOrd="0" presId="urn:microsoft.com/office/officeart/2005/8/layout/gear1"/>
    <dgm:cxn modelId="{D86963BF-957A-4FD5-A2E2-AE2F7FAB45CC}" type="presParOf" srcId="{1443F633-AD14-4064-81B3-09A365469148}" destId="{0D444996-AEAD-4A95-98DF-C6C9A9567317}" srcOrd="8" destOrd="0" presId="urn:microsoft.com/office/officeart/2005/8/layout/gear1"/>
    <dgm:cxn modelId="{18BE038E-2B8A-4F0B-A7FB-EF93CBB507FF}" type="presParOf" srcId="{1443F633-AD14-4064-81B3-09A365469148}" destId="{3F1ADF3E-F6EA-4020-84A7-D665932FC920}" srcOrd="9" destOrd="0" presId="urn:microsoft.com/office/officeart/2005/8/layout/gear1"/>
    <dgm:cxn modelId="{3DCC98A5-2119-4D9F-BBF5-AC257FFDA826}" type="presParOf" srcId="{1443F633-AD14-4064-81B3-09A365469148}" destId="{11A8A44F-295E-4CCE-93C8-47B01A4BA973}" srcOrd="10" destOrd="0" presId="urn:microsoft.com/office/officeart/2005/8/layout/gear1"/>
    <dgm:cxn modelId="{0DE77A36-FF00-4CE8-805B-0E9C3EF1F675}" type="presParOf" srcId="{1443F633-AD14-4064-81B3-09A365469148}" destId="{433F4F49-D7E8-4827-A871-A86C630AAB94}" srcOrd="11" destOrd="0" presId="urn:microsoft.com/office/officeart/2005/8/layout/gear1"/>
    <dgm:cxn modelId="{E3A5C580-31A5-4778-8EB2-E449F2EF1981}" type="presParOf" srcId="{1443F633-AD14-4064-81B3-09A365469148}" destId="{8269EA21-B256-4E6A-8984-36D161A1E5B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4684A0-31DC-434E-A3F7-92B65CEB0D06}" type="doc">
      <dgm:prSet loTypeId="urn:microsoft.com/office/officeart/2005/8/layout/funnel1" loCatId="relationship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7EFA87E-DC03-4D28-B8B8-783BC6ECDAC7}">
      <dgm:prSet phldrT="[Text]" custT="1"/>
      <dgm:spPr/>
      <dgm:t>
        <a:bodyPr/>
        <a:lstStyle/>
        <a:p>
          <a:r>
            <a:rPr lang="en-US" sz="1800" dirty="0" smtClean="0"/>
            <a:t>Awareness</a:t>
          </a:r>
          <a:endParaRPr lang="en-US" sz="1800" dirty="0"/>
        </a:p>
      </dgm:t>
    </dgm:pt>
    <dgm:pt modelId="{327A376C-DF8A-4F6A-9B88-0CCED27F8773}" type="parTrans" cxnId="{FC0514DD-7861-448F-A3F8-D37E016D3A5F}">
      <dgm:prSet/>
      <dgm:spPr/>
      <dgm:t>
        <a:bodyPr/>
        <a:lstStyle/>
        <a:p>
          <a:endParaRPr lang="en-US" sz="1800"/>
        </a:p>
      </dgm:t>
    </dgm:pt>
    <dgm:pt modelId="{99F388FC-1770-4DBD-BB47-36A8702023A5}" type="sibTrans" cxnId="{FC0514DD-7861-448F-A3F8-D37E016D3A5F}">
      <dgm:prSet/>
      <dgm:spPr/>
      <dgm:t>
        <a:bodyPr/>
        <a:lstStyle/>
        <a:p>
          <a:endParaRPr lang="en-US" sz="1800"/>
        </a:p>
      </dgm:t>
    </dgm:pt>
    <dgm:pt modelId="{33A993D0-2CFF-4D55-B6C3-8C7CA4D67C4D}">
      <dgm:prSet phldrT="[Text]" phldr="1"/>
      <dgm:spPr/>
      <dgm:t>
        <a:bodyPr/>
        <a:lstStyle/>
        <a:p>
          <a:endParaRPr lang="en-US" sz="1800" dirty="0"/>
        </a:p>
      </dgm:t>
    </dgm:pt>
    <dgm:pt modelId="{0AD7489F-5681-4C42-9192-2584972B2622}" type="parTrans" cxnId="{E1D506D2-C6ED-4C7D-8CBB-2F1530A79626}">
      <dgm:prSet/>
      <dgm:spPr/>
      <dgm:t>
        <a:bodyPr/>
        <a:lstStyle/>
        <a:p>
          <a:endParaRPr lang="en-US" sz="1800"/>
        </a:p>
      </dgm:t>
    </dgm:pt>
    <dgm:pt modelId="{1C0BC69B-BD77-4CFB-BEB7-088D011EA758}" type="sibTrans" cxnId="{E1D506D2-C6ED-4C7D-8CBB-2F1530A79626}">
      <dgm:prSet/>
      <dgm:spPr/>
      <dgm:t>
        <a:bodyPr/>
        <a:lstStyle/>
        <a:p>
          <a:endParaRPr lang="en-US" sz="1800"/>
        </a:p>
      </dgm:t>
    </dgm:pt>
    <dgm:pt modelId="{90568126-3390-4159-96F0-62093585BCE7}">
      <dgm:prSet phldrT="[Text]" phldr="1"/>
      <dgm:spPr/>
      <dgm:t>
        <a:bodyPr/>
        <a:lstStyle/>
        <a:p>
          <a:endParaRPr lang="en-US" sz="1800" dirty="0"/>
        </a:p>
      </dgm:t>
    </dgm:pt>
    <dgm:pt modelId="{BEEBC708-D598-4DA7-8976-4CF02026E876}" type="parTrans" cxnId="{FACCFAF4-D54A-48D6-9BD8-260E2BA6B0BB}">
      <dgm:prSet/>
      <dgm:spPr/>
      <dgm:t>
        <a:bodyPr/>
        <a:lstStyle/>
        <a:p>
          <a:endParaRPr lang="en-US" sz="1800"/>
        </a:p>
      </dgm:t>
    </dgm:pt>
    <dgm:pt modelId="{7A5F42B5-57AE-4990-8CC3-86B0ED0E6A2E}" type="sibTrans" cxnId="{FACCFAF4-D54A-48D6-9BD8-260E2BA6B0BB}">
      <dgm:prSet/>
      <dgm:spPr/>
      <dgm:t>
        <a:bodyPr/>
        <a:lstStyle/>
        <a:p>
          <a:endParaRPr lang="en-US" sz="1800"/>
        </a:p>
      </dgm:t>
    </dgm:pt>
    <dgm:pt modelId="{A6F0F051-6093-47DE-ADBC-74A0DFD9595B}">
      <dgm:prSet phldrT="[Text]" phldr="1"/>
      <dgm:spPr/>
      <dgm:t>
        <a:bodyPr/>
        <a:lstStyle/>
        <a:p>
          <a:endParaRPr lang="en-US" sz="1800"/>
        </a:p>
      </dgm:t>
    </dgm:pt>
    <dgm:pt modelId="{795284CC-600D-45FC-9857-81FD7F819E54}" type="parTrans" cxnId="{1C033FE5-3617-4DB6-814B-64C25E12ACAC}">
      <dgm:prSet/>
      <dgm:spPr/>
      <dgm:t>
        <a:bodyPr/>
        <a:lstStyle/>
        <a:p>
          <a:endParaRPr lang="en-US" sz="1800"/>
        </a:p>
      </dgm:t>
    </dgm:pt>
    <dgm:pt modelId="{4DEDF395-F7A5-4973-A510-BA76A30FB500}" type="sibTrans" cxnId="{1C033FE5-3617-4DB6-814B-64C25E12ACAC}">
      <dgm:prSet/>
      <dgm:spPr/>
      <dgm:t>
        <a:bodyPr/>
        <a:lstStyle/>
        <a:p>
          <a:endParaRPr lang="en-US" sz="1800"/>
        </a:p>
      </dgm:t>
    </dgm:pt>
    <dgm:pt modelId="{AEDBAFD6-A89C-473C-B0BD-2430DEE969A1}">
      <dgm:prSet phldrT="[Text]" custT="1"/>
      <dgm:spPr/>
      <dgm:t>
        <a:bodyPr/>
        <a:lstStyle/>
        <a:p>
          <a:r>
            <a:rPr lang="en-US" sz="1400" dirty="0" smtClean="0"/>
            <a:t>Effective treatment</a:t>
          </a:r>
          <a:endParaRPr lang="en-US" sz="1400" dirty="0"/>
        </a:p>
      </dgm:t>
    </dgm:pt>
    <dgm:pt modelId="{9C1390BB-AFF9-4ABB-8778-9D0DE58D9E0B}" type="parTrans" cxnId="{FF1896E4-8BF1-4436-83B9-3B53CF9EE5CB}">
      <dgm:prSet/>
      <dgm:spPr/>
      <dgm:t>
        <a:bodyPr/>
        <a:lstStyle/>
        <a:p>
          <a:endParaRPr lang="en-US" sz="1800"/>
        </a:p>
      </dgm:t>
    </dgm:pt>
    <dgm:pt modelId="{822E84E5-9A5D-44A5-90A3-B7EDAA27354F}" type="sibTrans" cxnId="{FF1896E4-8BF1-4436-83B9-3B53CF9EE5CB}">
      <dgm:prSet/>
      <dgm:spPr/>
      <dgm:t>
        <a:bodyPr/>
        <a:lstStyle/>
        <a:p>
          <a:endParaRPr lang="en-US" sz="1800"/>
        </a:p>
      </dgm:t>
    </dgm:pt>
    <dgm:pt modelId="{69307EB9-330A-49CF-AC8C-DDF98053DC09}">
      <dgm:prSet phldrT="[Text]" custT="1"/>
      <dgm:spPr/>
      <dgm:t>
        <a:bodyPr/>
        <a:lstStyle/>
        <a:p>
          <a:r>
            <a:rPr lang="en-US" sz="1000" dirty="0" smtClean="0"/>
            <a:t>Lowers length of stay</a:t>
          </a:r>
          <a:endParaRPr lang="en-US" sz="1000" dirty="0"/>
        </a:p>
      </dgm:t>
    </dgm:pt>
    <dgm:pt modelId="{192965AC-7356-4C34-803A-935AF803D5C4}" type="parTrans" cxnId="{F0E5867C-6F47-4A5C-A6FB-A83F4A6A1986}">
      <dgm:prSet/>
      <dgm:spPr/>
      <dgm:t>
        <a:bodyPr/>
        <a:lstStyle/>
        <a:p>
          <a:endParaRPr lang="en-US" sz="1800"/>
        </a:p>
      </dgm:t>
    </dgm:pt>
    <dgm:pt modelId="{6BB9AD5E-10C9-4014-860A-BF8B013C262D}" type="sibTrans" cxnId="{F0E5867C-6F47-4A5C-A6FB-A83F4A6A1986}">
      <dgm:prSet/>
      <dgm:spPr/>
      <dgm:t>
        <a:bodyPr/>
        <a:lstStyle/>
        <a:p>
          <a:endParaRPr lang="en-US" sz="1800"/>
        </a:p>
      </dgm:t>
    </dgm:pt>
    <dgm:pt modelId="{114A3EA7-34DB-4300-9FB7-489D5528857B}">
      <dgm:prSet phldrT="[Text]" custT="1"/>
      <dgm:spPr/>
      <dgm:t>
        <a:bodyPr/>
        <a:lstStyle/>
        <a:p>
          <a:r>
            <a:rPr lang="en-US" sz="3200" dirty="0" smtClean="0">
              <a:solidFill>
                <a:srgbClr val="1F1D24"/>
              </a:solidFill>
            </a:rPr>
            <a:t>Patient Satisfaction</a:t>
          </a:r>
          <a:endParaRPr lang="en-US" sz="3200" dirty="0">
            <a:solidFill>
              <a:srgbClr val="1F1D24"/>
            </a:solidFill>
          </a:endParaRPr>
        </a:p>
      </dgm:t>
    </dgm:pt>
    <dgm:pt modelId="{60A58AC9-22A6-4EFA-A87D-0FAF6C501678}" type="parTrans" cxnId="{82721E0A-A2D7-4C03-8A4E-D8130DABDFF8}">
      <dgm:prSet/>
      <dgm:spPr/>
      <dgm:t>
        <a:bodyPr/>
        <a:lstStyle/>
        <a:p>
          <a:endParaRPr lang="en-US" sz="1800"/>
        </a:p>
      </dgm:t>
    </dgm:pt>
    <dgm:pt modelId="{42CD15CE-47DB-4958-AA47-0016A57D8781}" type="sibTrans" cxnId="{82721E0A-A2D7-4C03-8A4E-D8130DABDFF8}">
      <dgm:prSet/>
      <dgm:spPr/>
      <dgm:t>
        <a:bodyPr/>
        <a:lstStyle/>
        <a:p>
          <a:endParaRPr lang="en-US" sz="1800"/>
        </a:p>
      </dgm:t>
    </dgm:pt>
    <dgm:pt modelId="{002442FE-CB5D-43BA-877D-FC9D475F47E7}" type="pres">
      <dgm:prSet presAssocID="{E94684A0-31DC-434E-A3F7-92B65CEB0D0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B1C36D-D999-4524-9E90-C2934DCBE798}" type="pres">
      <dgm:prSet presAssocID="{E94684A0-31DC-434E-A3F7-92B65CEB0D06}" presName="ellipse" presStyleLbl="trBgShp" presStyleIdx="0" presStyleCnt="1"/>
      <dgm:spPr/>
    </dgm:pt>
    <dgm:pt modelId="{749DE1BE-A771-4291-B823-A472D486097E}" type="pres">
      <dgm:prSet presAssocID="{E94684A0-31DC-434E-A3F7-92B65CEB0D06}" presName="arrow1" presStyleLbl="fgShp" presStyleIdx="0" presStyleCnt="1"/>
      <dgm:spPr/>
    </dgm:pt>
    <dgm:pt modelId="{AA637C46-80AF-48D1-8547-2F94D62BC8B8}" type="pres">
      <dgm:prSet presAssocID="{E94684A0-31DC-434E-A3F7-92B65CEB0D06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1041F-7AE6-41DF-9E8A-2DEB753F5241}" type="pres">
      <dgm:prSet presAssocID="{AEDBAFD6-A89C-473C-B0BD-2430DEE969A1}" presName="item1" presStyleLbl="node1" presStyleIdx="0" presStyleCnt="3" custScaleX="108475" custScaleY="108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E12F-6F84-4BA3-8BEC-B986FF5341E5}" type="pres">
      <dgm:prSet presAssocID="{69307EB9-330A-49CF-AC8C-DDF98053DC09}" presName="item2" presStyleLbl="node1" presStyleIdx="1" presStyleCnt="3" custScaleX="154865" custScaleY="108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87C09-0013-400C-A1C7-F1A745952A2B}" type="pres">
      <dgm:prSet presAssocID="{114A3EA7-34DB-4300-9FB7-489D5528857B}" presName="item3" presStyleLbl="node1" presStyleIdx="2" presStyleCnt="3" custScaleX="148248" custScaleY="153070" custLinFactNeighborX="14997" custLinFactNeighborY="9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DBC027-DF97-4FF5-AF53-0CDCB2302919}" type="pres">
      <dgm:prSet presAssocID="{E94684A0-31DC-434E-A3F7-92B65CEB0D06}" presName="funnel" presStyleLbl="trAlignAcc1" presStyleIdx="0" presStyleCnt="1" custLinFactNeighborX="-343" custLinFactNeighborY="-3314"/>
      <dgm:spPr/>
    </dgm:pt>
  </dgm:ptLst>
  <dgm:cxnLst>
    <dgm:cxn modelId="{FF1896E4-8BF1-4436-83B9-3B53CF9EE5CB}" srcId="{E94684A0-31DC-434E-A3F7-92B65CEB0D06}" destId="{AEDBAFD6-A89C-473C-B0BD-2430DEE969A1}" srcOrd="1" destOrd="0" parTransId="{9C1390BB-AFF9-4ABB-8778-9D0DE58D9E0B}" sibTransId="{822E84E5-9A5D-44A5-90A3-B7EDAA27354F}"/>
    <dgm:cxn modelId="{4FC7A3D6-5D47-4F1D-8C90-8A88FD2C1C22}" type="presOf" srcId="{E94684A0-31DC-434E-A3F7-92B65CEB0D06}" destId="{002442FE-CB5D-43BA-877D-FC9D475F47E7}" srcOrd="0" destOrd="0" presId="urn:microsoft.com/office/officeart/2005/8/layout/funnel1"/>
    <dgm:cxn modelId="{82721E0A-A2D7-4C03-8A4E-D8130DABDFF8}" srcId="{E94684A0-31DC-434E-A3F7-92B65CEB0D06}" destId="{114A3EA7-34DB-4300-9FB7-489D5528857B}" srcOrd="3" destOrd="0" parTransId="{60A58AC9-22A6-4EFA-A87D-0FAF6C501678}" sibTransId="{42CD15CE-47DB-4958-AA47-0016A57D8781}"/>
    <dgm:cxn modelId="{F6A9BD86-4F7D-4037-ADD2-A00858A5C822}" type="presOf" srcId="{69307EB9-330A-49CF-AC8C-DDF98053DC09}" destId="{EEA1041F-7AE6-41DF-9E8A-2DEB753F5241}" srcOrd="0" destOrd="0" presId="urn:microsoft.com/office/officeart/2005/8/layout/funnel1"/>
    <dgm:cxn modelId="{F0E5867C-6F47-4A5C-A6FB-A83F4A6A1986}" srcId="{E94684A0-31DC-434E-A3F7-92B65CEB0D06}" destId="{69307EB9-330A-49CF-AC8C-DDF98053DC09}" srcOrd="2" destOrd="0" parTransId="{192965AC-7356-4C34-803A-935AF803D5C4}" sibTransId="{6BB9AD5E-10C9-4014-860A-BF8B013C262D}"/>
    <dgm:cxn modelId="{9536CDF1-E1ED-400B-84F4-EC561435F9CB}" type="presOf" srcId="{114A3EA7-34DB-4300-9FB7-489D5528857B}" destId="{AA637C46-80AF-48D1-8547-2F94D62BC8B8}" srcOrd="0" destOrd="0" presId="urn:microsoft.com/office/officeart/2005/8/layout/funnel1"/>
    <dgm:cxn modelId="{1C033FE5-3617-4DB6-814B-64C25E12ACAC}" srcId="{E94684A0-31DC-434E-A3F7-92B65CEB0D06}" destId="{A6F0F051-6093-47DE-ADBC-74A0DFD9595B}" srcOrd="6" destOrd="0" parTransId="{795284CC-600D-45FC-9857-81FD7F819E54}" sibTransId="{4DEDF395-F7A5-4973-A510-BA76A30FB500}"/>
    <dgm:cxn modelId="{9526FE6C-BCDA-4533-AE8A-D9F4895E30A5}" type="presOf" srcId="{AEDBAFD6-A89C-473C-B0BD-2430DEE969A1}" destId="{A9D9E12F-6F84-4BA3-8BEC-B986FF5341E5}" srcOrd="0" destOrd="0" presId="urn:microsoft.com/office/officeart/2005/8/layout/funnel1"/>
    <dgm:cxn modelId="{FACCFAF4-D54A-48D6-9BD8-260E2BA6B0BB}" srcId="{E94684A0-31DC-434E-A3F7-92B65CEB0D06}" destId="{90568126-3390-4159-96F0-62093585BCE7}" srcOrd="5" destOrd="0" parTransId="{BEEBC708-D598-4DA7-8976-4CF02026E876}" sibTransId="{7A5F42B5-57AE-4990-8CC3-86B0ED0E6A2E}"/>
    <dgm:cxn modelId="{E1D506D2-C6ED-4C7D-8CBB-2F1530A79626}" srcId="{E94684A0-31DC-434E-A3F7-92B65CEB0D06}" destId="{33A993D0-2CFF-4D55-B6C3-8C7CA4D67C4D}" srcOrd="4" destOrd="0" parTransId="{0AD7489F-5681-4C42-9192-2584972B2622}" sibTransId="{1C0BC69B-BD77-4CFB-BEB7-088D011EA758}"/>
    <dgm:cxn modelId="{FC0514DD-7861-448F-A3F8-D37E016D3A5F}" srcId="{E94684A0-31DC-434E-A3F7-92B65CEB0D06}" destId="{87EFA87E-DC03-4D28-B8B8-783BC6ECDAC7}" srcOrd="0" destOrd="0" parTransId="{327A376C-DF8A-4F6A-9B88-0CCED27F8773}" sibTransId="{99F388FC-1770-4DBD-BB47-36A8702023A5}"/>
    <dgm:cxn modelId="{CC48AAB0-CBF5-472B-9D38-65545D2D9472}" type="presOf" srcId="{87EFA87E-DC03-4D28-B8B8-783BC6ECDAC7}" destId="{4B487C09-0013-400C-A1C7-F1A745952A2B}" srcOrd="0" destOrd="0" presId="urn:microsoft.com/office/officeart/2005/8/layout/funnel1"/>
    <dgm:cxn modelId="{E700B8DC-972B-4711-9F24-EF286F9A6586}" type="presParOf" srcId="{002442FE-CB5D-43BA-877D-FC9D475F47E7}" destId="{7CB1C36D-D999-4524-9E90-C2934DCBE798}" srcOrd="0" destOrd="0" presId="urn:microsoft.com/office/officeart/2005/8/layout/funnel1"/>
    <dgm:cxn modelId="{50964C36-2417-4190-B2FD-8FFD01D53B29}" type="presParOf" srcId="{002442FE-CB5D-43BA-877D-FC9D475F47E7}" destId="{749DE1BE-A771-4291-B823-A472D486097E}" srcOrd="1" destOrd="0" presId="urn:microsoft.com/office/officeart/2005/8/layout/funnel1"/>
    <dgm:cxn modelId="{0512E433-8ED9-4E29-9C10-16181167ED38}" type="presParOf" srcId="{002442FE-CB5D-43BA-877D-FC9D475F47E7}" destId="{AA637C46-80AF-48D1-8547-2F94D62BC8B8}" srcOrd="2" destOrd="0" presId="urn:microsoft.com/office/officeart/2005/8/layout/funnel1"/>
    <dgm:cxn modelId="{B988D107-488A-4917-8B07-638CC88CAF1C}" type="presParOf" srcId="{002442FE-CB5D-43BA-877D-FC9D475F47E7}" destId="{EEA1041F-7AE6-41DF-9E8A-2DEB753F5241}" srcOrd="3" destOrd="0" presId="urn:microsoft.com/office/officeart/2005/8/layout/funnel1"/>
    <dgm:cxn modelId="{06EFB39A-EC39-41DF-9F77-879AFF79C2B0}" type="presParOf" srcId="{002442FE-CB5D-43BA-877D-FC9D475F47E7}" destId="{A9D9E12F-6F84-4BA3-8BEC-B986FF5341E5}" srcOrd="4" destOrd="0" presId="urn:microsoft.com/office/officeart/2005/8/layout/funnel1"/>
    <dgm:cxn modelId="{2A97FBF4-A6C9-40A9-8FEB-7CDC962E7EAE}" type="presParOf" srcId="{002442FE-CB5D-43BA-877D-FC9D475F47E7}" destId="{4B487C09-0013-400C-A1C7-F1A745952A2B}" srcOrd="5" destOrd="0" presId="urn:microsoft.com/office/officeart/2005/8/layout/funnel1"/>
    <dgm:cxn modelId="{603E3C6E-9896-46D6-ABBA-BDA132662260}" type="presParOf" srcId="{002442FE-CB5D-43BA-877D-FC9D475F47E7}" destId="{19DBC027-DF97-4FF5-AF53-0CDCB230291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93AD9-015E-43B6-AC10-A94E6F366FB9}">
      <dsp:nvSpPr>
        <dsp:cNvPr id="0" name=""/>
        <dsp:cNvSpPr/>
      </dsp:nvSpPr>
      <dsp:spPr>
        <a:xfrm>
          <a:off x="41240" y="461606"/>
          <a:ext cx="4724399" cy="4724399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211BB0-F835-4E86-B266-18691425E5E9}">
      <dsp:nvSpPr>
        <dsp:cNvPr id="0" name=""/>
        <dsp:cNvSpPr/>
      </dsp:nvSpPr>
      <dsp:spPr>
        <a:xfrm>
          <a:off x="-53880" y="38103"/>
          <a:ext cx="2930392" cy="28352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PATIENTS ADMITTED  TO FLOORS OF 8W AND 9E</a:t>
          </a:r>
          <a:endParaRPr lang="en-US" sz="2100" kern="1200" dirty="0"/>
        </a:p>
      </dsp:txBody>
      <dsp:txXfrm>
        <a:off x="84526" y="176509"/>
        <a:ext cx="2653580" cy="2558451"/>
      </dsp:txXfrm>
    </dsp:sp>
    <dsp:sp modelId="{C2B51BD5-5A4F-4365-A76C-D59BBBE62C86}">
      <dsp:nvSpPr>
        <dsp:cNvPr id="0" name=""/>
        <dsp:cNvSpPr/>
      </dsp:nvSpPr>
      <dsp:spPr>
        <a:xfrm>
          <a:off x="2439293" y="0"/>
          <a:ext cx="2285106" cy="289953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CIWA ABOVE THE LEVEL 4 THROUGH THE MONTHS FROM APRIL THROUGH SEPTEMBER 2011</a:t>
          </a:r>
          <a:endParaRPr lang="en-US" sz="2000" kern="1200" dirty="0"/>
        </a:p>
      </dsp:txBody>
      <dsp:txXfrm>
        <a:off x="2550843" y="111550"/>
        <a:ext cx="2062006" cy="2676430"/>
      </dsp:txXfrm>
    </dsp:sp>
    <dsp:sp modelId="{73A91614-9B3D-43BA-AA9F-AEAC86EAE993}">
      <dsp:nvSpPr>
        <dsp:cNvPr id="0" name=""/>
        <dsp:cNvSpPr/>
      </dsp:nvSpPr>
      <dsp:spPr>
        <a:xfrm>
          <a:off x="0" y="2604494"/>
          <a:ext cx="2312099" cy="31867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RELEVANT JOURNALS ON CIWA</a:t>
          </a:r>
          <a:endParaRPr lang="en-US" sz="2000" kern="1200" dirty="0"/>
        </a:p>
      </dsp:txBody>
      <dsp:txXfrm>
        <a:off x="112867" y="2717361"/>
        <a:ext cx="2086365" cy="2960971"/>
      </dsp:txXfrm>
    </dsp:sp>
    <dsp:sp modelId="{F0A5EA68-263D-4FB7-B774-F68EEBE0AB0A}">
      <dsp:nvSpPr>
        <dsp:cNvPr id="0" name=""/>
        <dsp:cNvSpPr/>
      </dsp:nvSpPr>
      <dsp:spPr>
        <a:xfrm>
          <a:off x="1958972" y="2836559"/>
          <a:ext cx="2765432" cy="295464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WERE THE CAGE QUESTION ASKED </a:t>
          </a:r>
          <a:endParaRPr lang="en-US" sz="2000" kern="1200" dirty="0"/>
        </a:p>
      </dsp:txBody>
      <dsp:txXfrm>
        <a:off x="2093969" y="2971556"/>
        <a:ext cx="2495438" cy="26846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71EEF-493C-4E91-89BE-3AD922D5DFEC}">
      <dsp:nvSpPr>
        <dsp:cNvPr id="0" name=""/>
        <dsp:cNvSpPr/>
      </dsp:nvSpPr>
      <dsp:spPr>
        <a:xfrm>
          <a:off x="787053" y="23042"/>
          <a:ext cx="3363930" cy="3516291"/>
        </a:xfrm>
        <a:prstGeom prst="blockArc">
          <a:avLst>
            <a:gd name="adj1" fmla="val 7970107"/>
            <a:gd name="adj2" fmla="val 13429180"/>
            <a:gd name="adj3" fmla="val 464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E6A0A-3655-4CA6-91D8-44B285A4941A}">
      <dsp:nvSpPr>
        <dsp:cNvPr id="0" name=""/>
        <dsp:cNvSpPr/>
      </dsp:nvSpPr>
      <dsp:spPr>
        <a:xfrm>
          <a:off x="-138426" y="1498444"/>
          <a:ext cx="3516291" cy="3516291"/>
        </a:xfrm>
        <a:prstGeom prst="blockArc">
          <a:avLst>
            <a:gd name="adj1" fmla="val 1967046"/>
            <a:gd name="adj2" fmla="val 5860774"/>
            <a:gd name="adj3" fmla="val 464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06407-956C-4DBE-95F5-60B3E34737A1}">
      <dsp:nvSpPr>
        <dsp:cNvPr id="0" name=""/>
        <dsp:cNvSpPr/>
      </dsp:nvSpPr>
      <dsp:spPr>
        <a:xfrm>
          <a:off x="602117" y="1495919"/>
          <a:ext cx="3516291" cy="3516291"/>
        </a:xfrm>
        <a:prstGeom prst="blockArc">
          <a:avLst>
            <a:gd name="adj1" fmla="val 20526059"/>
            <a:gd name="adj2" fmla="val 2169581"/>
            <a:gd name="adj3" fmla="val 464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C0B9D-C626-4352-937F-E565C32A1F1A}">
      <dsp:nvSpPr>
        <dsp:cNvPr id="0" name=""/>
        <dsp:cNvSpPr/>
      </dsp:nvSpPr>
      <dsp:spPr>
        <a:xfrm>
          <a:off x="1225532" y="2104957"/>
          <a:ext cx="3516291" cy="3516291"/>
        </a:xfrm>
        <a:prstGeom prst="blockArc">
          <a:avLst>
            <a:gd name="adj1" fmla="val 14299937"/>
            <a:gd name="adj2" fmla="val 18566147"/>
            <a:gd name="adj3" fmla="val 4640"/>
          </a:avLst>
        </a:prstGeom>
        <a:gradFill rotWithShape="0">
          <a:gsLst>
            <a:gs pos="0">
              <a:schemeClr val="accent4">
                <a:tint val="6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AF0A74-5C53-4808-8A77-31B80B0E5BF6}">
      <dsp:nvSpPr>
        <dsp:cNvPr id="0" name=""/>
        <dsp:cNvSpPr/>
      </dsp:nvSpPr>
      <dsp:spPr>
        <a:xfrm>
          <a:off x="160430" y="169963"/>
          <a:ext cx="2011705" cy="128234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Admission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of Patient </a:t>
          </a:r>
          <a:endParaRPr lang="en-US" sz="2000" kern="1200" dirty="0"/>
        </a:p>
      </dsp:txBody>
      <dsp:txXfrm>
        <a:off x="455037" y="357757"/>
        <a:ext cx="1422491" cy="906753"/>
      </dsp:txXfrm>
    </dsp:sp>
    <dsp:sp modelId="{21E2B31A-E4B2-4ECF-88AA-8FCC85E6F254}">
      <dsp:nvSpPr>
        <dsp:cNvPr id="0" name=""/>
        <dsp:cNvSpPr/>
      </dsp:nvSpPr>
      <dsp:spPr>
        <a:xfrm>
          <a:off x="381001" y="1993062"/>
          <a:ext cx="2397126" cy="11329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Assessed</a:t>
          </a:r>
          <a:endParaRPr lang="en-US" sz="2000" kern="1200" dirty="0"/>
        </a:p>
      </dsp:txBody>
      <dsp:txXfrm>
        <a:off x="732052" y="2158979"/>
        <a:ext cx="1695024" cy="801119"/>
      </dsp:txXfrm>
    </dsp:sp>
    <dsp:sp modelId="{18949E23-5716-41EE-8482-AD899487C22A}">
      <dsp:nvSpPr>
        <dsp:cNvPr id="0" name=""/>
        <dsp:cNvSpPr/>
      </dsp:nvSpPr>
      <dsp:spPr>
        <a:xfrm>
          <a:off x="2787993" y="2128338"/>
          <a:ext cx="1568121" cy="11329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Scored in Prism</a:t>
          </a:r>
          <a:endParaRPr lang="en-US" sz="2000" kern="1200" dirty="0"/>
        </a:p>
      </dsp:txBody>
      <dsp:txXfrm>
        <a:off x="3017639" y="2294255"/>
        <a:ext cx="1108829" cy="801119"/>
      </dsp:txXfrm>
    </dsp:sp>
    <dsp:sp modelId="{585FE9A8-D8F9-48B3-BD89-BCB8D40C3B62}">
      <dsp:nvSpPr>
        <dsp:cNvPr id="0" name=""/>
        <dsp:cNvSpPr/>
      </dsp:nvSpPr>
      <dsp:spPr>
        <a:xfrm>
          <a:off x="2438399" y="3669459"/>
          <a:ext cx="1771939" cy="11329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Treated</a:t>
          </a:r>
          <a:endParaRPr lang="en-US" sz="2000" kern="1200" dirty="0"/>
        </a:p>
      </dsp:txBody>
      <dsp:txXfrm>
        <a:off x="2697893" y="3835376"/>
        <a:ext cx="1252951" cy="801119"/>
      </dsp:txXfrm>
    </dsp:sp>
    <dsp:sp modelId="{819BC320-0E3F-4F15-A919-57F70CA02FCD}">
      <dsp:nvSpPr>
        <dsp:cNvPr id="0" name=""/>
        <dsp:cNvSpPr/>
      </dsp:nvSpPr>
      <dsp:spPr>
        <a:xfrm>
          <a:off x="609599" y="4441508"/>
          <a:ext cx="2082924" cy="113295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Reassessment </a:t>
          </a:r>
          <a:endParaRPr lang="en-US" sz="2000" kern="1200" dirty="0"/>
        </a:p>
      </dsp:txBody>
      <dsp:txXfrm>
        <a:off x="914636" y="4607425"/>
        <a:ext cx="1472850" cy="8011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16898-003B-47FB-A816-2552670B387F}">
      <dsp:nvSpPr>
        <dsp:cNvPr id="0" name=""/>
        <dsp:cNvSpPr/>
      </dsp:nvSpPr>
      <dsp:spPr>
        <a:xfrm>
          <a:off x="1975564" y="1899707"/>
          <a:ext cx="2157492" cy="2157492"/>
        </a:xfrm>
        <a:prstGeom prst="gear9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Admitted patient</a:t>
          </a:r>
          <a:endParaRPr lang="en-US" sz="1800" kern="1200" dirty="0"/>
        </a:p>
      </dsp:txBody>
      <dsp:txXfrm>
        <a:off x="2409316" y="2405089"/>
        <a:ext cx="1289988" cy="1108996"/>
      </dsp:txXfrm>
    </dsp:sp>
    <dsp:sp modelId="{E5198C07-5BA3-48B4-8DA8-BB3C63451B9B}">
      <dsp:nvSpPr>
        <dsp:cNvPr id="0" name=""/>
        <dsp:cNvSpPr/>
      </dsp:nvSpPr>
      <dsp:spPr>
        <a:xfrm>
          <a:off x="531809" y="1300591"/>
          <a:ext cx="1946057" cy="1747411"/>
        </a:xfrm>
        <a:prstGeom prst="gear6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Scored in prism</a:t>
          </a:r>
          <a:endParaRPr lang="en-US" sz="1800" kern="1200" dirty="0"/>
        </a:p>
      </dsp:txBody>
      <dsp:txXfrm>
        <a:off x="1000600" y="1743166"/>
        <a:ext cx="1008475" cy="862261"/>
      </dsp:txXfrm>
    </dsp:sp>
    <dsp:sp modelId="{BD2A0860-83DC-46E8-897B-278C568FA30F}">
      <dsp:nvSpPr>
        <dsp:cNvPr id="0" name=""/>
        <dsp:cNvSpPr/>
      </dsp:nvSpPr>
      <dsp:spPr>
        <a:xfrm rot="20700000">
          <a:off x="1227071" y="128481"/>
          <a:ext cx="2281527" cy="1894912"/>
        </a:xfrm>
        <a:prstGeom prst="gear6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Effective Treatment of Patient</a:t>
          </a:r>
          <a:endParaRPr lang="en-US" sz="1600" kern="1200" dirty="0"/>
        </a:p>
      </dsp:txBody>
      <dsp:txXfrm rot="-20700000">
        <a:off x="1750408" y="521159"/>
        <a:ext cx="1234853" cy="1109555"/>
      </dsp:txXfrm>
    </dsp:sp>
    <dsp:sp modelId="{11A8A44F-295E-4CCE-93C8-47B01A4BA973}">
      <dsp:nvSpPr>
        <dsp:cNvPr id="0" name=""/>
        <dsp:cNvSpPr/>
      </dsp:nvSpPr>
      <dsp:spPr>
        <a:xfrm>
          <a:off x="1806712" y="1575822"/>
          <a:ext cx="2761589" cy="2761589"/>
        </a:xfrm>
        <a:prstGeom prst="circularArrow">
          <a:avLst>
            <a:gd name="adj1" fmla="val 4688"/>
            <a:gd name="adj2" fmla="val 299029"/>
            <a:gd name="adj3" fmla="val 2509449"/>
            <a:gd name="adj4" fmla="val 15875822"/>
            <a:gd name="adj5" fmla="val 5469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3F4F49-D7E8-4827-A871-A86C630AAB94}">
      <dsp:nvSpPr>
        <dsp:cNvPr id="0" name=""/>
        <dsp:cNvSpPr/>
      </dsp:nvSpPr>
      <dsp:spPr>
        <a:xfrm>
          <a:off x="442414" y="1043740"/>
          <a:ext cx="2006467" cy="200646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69EA21-B256-4E6A-8984-36D161A1E5B1}">
      <dsp:nvSpPr>
        <dsp:cNvPr id="0" name=""/>
        <dsp:cNvSpPr/>
      </dsp:nvSpPr>
      <dsp:spPr>
        <a:xfrm>
          <a:off x="1243531" y="-28333"/>
          <a:ext cx="2163376" cy="216337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1C36D-D999-4524-9E90-C2934DCBE798}">
      <dsp:nvSpPr>
        <dsp:cNvPr id="0" name=""/>
        <dsp:cNvSpPr/>
      </dsp:nvSpPr>
      <dsp:spPr>
        <a:xfrm>
          <a:off x="2040429" y="222271"/>
          <a:ext cx="3624738" cy="125882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DE1BE-A771-4291-B823-A472D486097E}">
      <dsp:nvSpPr>
        <dsp:cNvPr id="0" name=""/>
        <dsp:cNvSpPr/>
      </dsp:nvSpPr>
      <dsp:spPr>
        <a:xfrm>
          <a:off x="3507184" y="3304704"/>
          <a:ext cx="702468" cy="449580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A637C46-80AF-48D1-8547-2F94D62BC8B8}">
      <dsp:nvSpPr>
        <dsp:cNvPr id="0" name=""/>
        <dsp:cNvSpPr/>
      </dsp:nvSpPr>
      <dsp:spPr>
        <a:xfrm>
          <a:off x="2172493" y="3664368"/>
          <a:ext cx="3371850" cy="842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rgbClr val="1F1D24"/>
              </a:solidFill>
            </a:rPr>
            <a:t>Patient Satisfaction</a:t>
          </a:r>
          <a:endParaRPr lang="en-US" sz="3200" kern="1200" dirty="0">
            <a:solidFill>
              <a:srgbClr val="1F1D24"/>
            </a:solidFill>
          </a:endParaRPr>
        </a:p>
      </dsp:txBody>
      <dsp:txXfrm>
        <a:off x="2172493" y="3664368"/>
        <a:ext cx="3371850" cy="842962"/>
      </dsp:txXfrm>
    </dsp:sp>
    <dsp:sp modelId="{EEA1041F-7AE6-41DF-9E8A-2DEB753F5241}">
      <dsp:nvSpPr>
        <dsp:cNvPr id="0" name=""/>
        <dsp:cNvSpPr/>
      </dsp:nvSpPr>
      <dsp:spPr>
        <a:xfrm>
          <a:off x="3304679" y="1524736"/>
          <a:ext cx="1371605" cy="137160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Lowers length of stay</a:t>
          </a:r>
          <a:endParaRPr lang="en-US" sz="1000" kern="1200" dirty="0"/>
        </a:p>
      </dsp:txBody>
      <dsp:txXfrm>
        <a:off x="3505546" y="1725603"/>
        <a:ext cx="969871" cy="969871"/>
      </dsp:txXfrm>
    </dsp:sp>
    <dsp:sp modelId="{A9D9E12F-6F84-4BA3-8BEC-B986FF5341E5}">
      <dsp:nvSpPr>
        <dsp:cNvPr id="0" name=""/>
        <dsp:cNvSpPr/>
      </dsp:nvSpPr>
      <dsp:spPr>
        <a:xfrm>
          <a:off x="2106612" y="576122"/>
          <a:ext cx="1958180" cy="13716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Effective treatment</a:t>
          </a:r>
          <a:endParaRPr lang="en-US" sz="1400" kern="1200" dirty="0"/>
        </a:p>
      </dsp:txBody>
      <dsp:txXfrm>
        <a:off x="2393381" y="776989"/>
        <a:ext cx="1384642" cy="969871"/>
      </dsp:txXfrm>
    </dsp:sp>
    <dsp:sp modelId="{4B487C09-0013-400C-A1C7-F1A745952A2B}">
      <dsp:nvSpPr>
        <dsp:cNvPr id="0" name=""/>
        <dsp:cNvSpPr/>
      </dsp:nvSpPr>
      <dsp:spPr>
        <a:xfrm>
          <a:off x="3630617" y="0"/>
          <a:ext cx="1874512" cy="193548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30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4400000" scaled="1"/>
        </a:gradFill>
        <a:ln>
          <a:noFill/>
        </a:ln>
        <a:effectLst>
          <a:outerShdw blurRad="88900" dist="63500" dir="3000000" algn="b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Awareness</a:t>
          </a:r>
          <a:endParaRPr lang="en-US" sz="1800" kern="1200" dirty="0"/>
        </a:p>
      </dsp:txBody>
      <dsp:txXfrm>
        <a:off x="3905133" y="283445"/>
        <a:ext cx="1325480" cy="1368594"/>
      </dsp:txXfrm>
    </dsp:sp>
    <dsp:sp modelId="{19DBC027-DF97-4FF5-AF53-0CDCB2302919}">
      <dsp:nvSpPr>
        <dsp:cNvPr id="0" name=""/>
        <dsp:cNvSpPr/>
      </dsp:nvSpPr>
      <dsp:spPr>
        <a:xfrm>
          <a:off x="1878012" y="0"/>
          <a:ext cx="3933825" cy="314706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0.76671</cdr:x>
      <cdr:y>0.34801</cdr:y>
    </cdr:from>
    <cdr:to>
      <cdr:x>0.98395</cdr:x>
      <cdr:y>0.6178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16612" y="1179512"/>
          <a:ext cx="1676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rgbClr val="29211D"/>
              </a:solidFill>
              <a:latin typeface="Bliss-Heavy"/>
              <a:cs typeface="Bliss-Heavy"/>
            </a:rPr>
            <a:t>Known units in St. </a:t>
          </a:r>
          <a:r>
            <a:rPr lang="en-US" sz="2000" dirty="0">
              <a:solidFill>
                <a:srgbClr val="29211D"/>
              </a:solidFill>
              <a:latin typeface="Bliss-Heavy"/>
              <a:cs typeface="Bliss-Heavy"/>
            </a:rPr>
            <a:t>L</a:t>
          </a:r>
          <a:r>
            <a:rPr lang="en-US" sz="2000" dirty="0" smtClean="0">
              <a:solidFill>
                <a:srgbClr val="29211D"/>
              </a:solidFill>
              <a:latin typeface="Bliss-Heavy"/>
              <a:cs typeface="Bliss-Heavy"/>
            </a:rPr>
            <a:t>uke’s</a:t>
          </a:r>
          <a:endParaRPr lang="en-US" sz="2000" dirty="0">
            <a:solidFill>
              <a:srgbClr val="29211D"/>
            </a:solidFill>
            <a:latin typeface="Bliss-Heavy"/>
            <a:cs typeface="Bliss-Heavy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3B759-2C63-468F-8D4E-F44D9A92D92F}" type="datetimeFigureOut">
              <a:rPr lang="en-US" smtClean="0"/>
              <a:t>12/7/11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FF08-FF76-4533-AFD1-03448A6ADE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1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Hello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my name is Tatum Benn. And I am a nursing student working to obtain my Bachelors degree at New York City College of Technology in Brooklyn NY. I was attending St. Luke’s on Wednesday as part of a leadership course that I am taking.  This course required several things of me, first to follow a nurse manager around to see what exactly  does their job entail and secondly a project. Well the project that I was handed was the to CIWA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9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1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applied</a:t>
            </a:r>
            <a:r>
              <a:rPr lang="en-US" baseline="0" dirty="0" smtClean="0"/>
              <a:t> the Qi Assessment tool to patients that have already been scored in the emergency room. I was looking to see if the </a:t>
            </a:r>
            <a:r>
              <a:rPr lang="en-US" baseline="0" dirty="0" err="1" smtClean="0"/>
              <a:t>CiWA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assesment</a:t>
            </a:r>
            <a:r>
              <a:rPr lang="en-US" baseline="0" dirty="0" smtClean="0"/>
              <a:t> was implemented once patient was admitted to the floor. The burning question is  Was the doctor ordering the CIWA protocol. To do this I collected data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3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Just</a:t>
            </a:r>
            <a:r>
              <a:rPr lang="en-US" baseline="0" dirty="0" smtClean="0"/>
              <a:t> a reminder why CIWA is important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6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4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 I found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0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 a chart in this slide template to illustrate your topic visually, then use bullets or color to call out key findings or points from your chart in a brief format.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9FF08-FF76-4533-AFD1-03448A6ADE0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1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Bliss-ExtraBold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Bliss-ExtraBold"/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Bliss-ExtraBold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Bliss-ExtraBold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Bliss-ExtraBold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 dirty="0">
                <a:solidFill>
                  <a:schemeClr val="lt1"/>
                </a:solidFill>
                <a:latin typeface="Bliss-ExtraBold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Bliss-Extra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649224" y="2788920"/>
            <a:ext cx="8266176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2357120"/>
            <a:ext cx="3748088" cy="214376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Bliss-Extra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2514600"/>
            <a:ext cx="3429000" cy="1828800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ctr">
              <a:defRPr sz="3600" b="0" dirty="0"/>
            </a:lvl1pPr>
          </a:lstStyle>
          <a:p>
            <a:pPr lvl="0" algn="ctr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953000"/>
            <a:ext cx="3429000" cy="1295400"/>
          </a:xfrm>
        </p:spPr>
        <p:txBody>
          <a:bodyPr anchor="ctr" anchorCtr="0"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Bliss-ExtraBold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758" y="167570"/>
            <a:ext cx="4656825" cy="2023963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>
              <a:defRPr sz="4400" dirty="0"/>
            </a:lvl1pPr>
          </a:lstStyle>
          <a:p>
            <a:pPr lvl="0" algn="r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80000">
            <a:off x="4811290" y="2659443"/>
            <a:ext cx="3703911" cy="3864287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sz="2000" baseline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547938"/>
            <a:ext cx="3951755" cy="3700463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itchFamily="34" charset="0"/>
              <a:buNone/>
              <a:defRPr lang="en-US" sz="2800" dirty="0" smtClean="0">
                <a:effectLst/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8" name="Rectangle 7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Bliss-ExtraBold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 b="0">
                <a:effectLst/>
              </a:defRPr>
            </a:lvl1pPr>
            <a:lvl2pPr marL="349250" indent="0">
              <a:buFontTx/>
              <a:buNone/>
              <a:defRPr/>
            </a:lvl2pPr>
            <a:lvl3pPr marL="631825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196975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43507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7" name="Rectangle 6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dirty="0">
                <a:latin typeface="Bliss-ExtraBold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9" cy="723620"/>
          </a:xfrm>
        </p:spPr>
        <p:txBody>
          <a:bodyPr anchor="b" anchorCtr="0"/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Aft>
                <a:spcPts val="300"/>
              </a:spcAft>
              <a:buFontTx/>
              <a:buNone/>
              <a:defRPr sz="1800"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713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5"/>
          <p:cNvSpPr/>
          <p:nvPr/>
        </p:nvSpPr>
        <p:spPr>
          <a:xfrm rot="16200000">
            <a:off x="6032064" y="-1356876"/>
            <a:ext cx="1450260" cy="47736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7589" y="304799"/>
            <a:ext cx="4164013" cy="1447800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12788" y="1905000"/>
            <a:ext cx="7716839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94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Bliss-ExtraBold"/>
            </a:endParaRPr>
          </a:p>
        </p:txBody>
      </p:sp>
      <p:sp>
        <p:nvSpPr>
          <p:cNvPr id="15" name="Freeform 14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Bliss-ExtraBold"/>
            </a:endParaRPr>
          </a:p>
        </p:txBody>
      </p:sp>
      <p:sp>
        <p:nvSpPr>
          <p:cNvPr id="16" name="Freeform 15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18" name="Freeform 17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19" name="Freeform 18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60000">
            <a:off x="1252728" y="3566160"/>
            <a:ext cx="7324344" cy="1609344"/>
          </a:xfrm>
        </p:spPr>
        <p:txBody>
          <a:bodyPr anchor="b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2551176" y="4992624"/>
            <a:ext cx="6400800" cy="914400"/>
          </a:xfrm>
        </p:spPr>
        <p:txBody>
          <a:bodyPr anchor="ctr" anchorCtr="0"/>
          <a:lstStyle>
            <a:lvl1pPr marL="0" indent="0">
              <a:spcAft>
                <a:spcPts val="0"/>
              </a:spcAft>
              <a:buFontTx/>
              <a:buNone/>
              <a:defRPr>
                <a:effectLst/>
              </a:defRPr>
            </a:lvl1pPr>
            <a:lvl2pPr marL="349250" indent="0">
              <a:buFontTx/>
              <a:buNone/>
              <a:defRPr>
                <a:effectLst/>
              </a:defRPr>
            </a:lvl2pPr>
            <a:lvl3pPr marL="631825" indent="0">
              <a:buFontTx/>
              <a:buNone/>
              <a:defRPr>
                <a:effectLst/>
              </a:defRPr>
            </a:lvl3pPr>
            <a:lvl4pPr marL="914400" indent="0">
              <a:buFontTx/>
              <a:buNone/>
              <a:defRPr>
                <a:effectLst/>
              </a:defRPr>
            </a:lvl4pPr>
            <a:lvl5pPr marL="1196975" indent="0">
              <a:buFontTx/>
              <a:buNone/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56298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Bliss-ExtraBold"/>
            </a:endParaRPr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Bliss-ExtraBold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Bliss-ExtraBold"/>
            </a:endParaRPr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Bliss-ExtraBold"/>
            </a:endParaRPr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Bliss-Extra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Bliss-ExtraBold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Bliss-ExtraBold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5181599"/>
            <a:ext cx="4267200" cy="1447800"/>
          </a:xfrm>
        </p:spPr>
        <p:txBody>
          <a:bodyPr vert="horz" lIns="91440" tIns="45720" rIns="91440" bIns="45720" rtlCol="0" anchor="ctr">
            <a:noAutofit/>
          </a:bodyPr>
          <a:lstStyle>
            <a:lvl1pPr algn="r">
              <a:defRPr/>
            </a:lvl1pPr>
          </a:lstStyle>
          <a:p>
            <a:pPr lvl="0" algn="r"/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28083"/>
            <a:ext cx="4343400" cy="3923271"/>
          </a:xfrm>
          <a:ln>
            <a:noFill/>
          </a:ln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258" y="1828800"/>
            <a:ext cx="4343400" cy="392327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ound Same Side Corner Rectangle 10"/>
          <p:cNvSpPr/>
          <p:nvPr/>
        </p:nvSpPr>
        <p:spPr>
          <a:xfrm rot="5400000">
            <a:off x="1849727" y="3923851"/>
            <a:ext cx="667512" cy="431983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 rot="16200000">
            <a:off x="6639740" y="-1566294"/>
            <a:ext cx="668595" cy="429279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4648" y="246063"/>
            <a:ext cx="3730752" cy="66833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smtClean="0"/>
            </a:lvl1pPr>
          </a:lstStyle>
          <a:p>
            <a:pPr marL="0" lvl="0" indent="0" algn="ctr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800" y="5749925"/>
            <a:ext cx="3733800" cy="66833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ctr">
              <a:buFont typeface="Arial" pitchFamily="34" charset="0"/>
              <a:buNone/>
              <a:defRPr lang="en-US" dirty="0" smtClean="0"/>
            </a:lvl1pPr>
          </a:lstStyle>
          <a:p>
            <a:pPr marL="0" lvl="0" indent="0" algn="ctr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 dirty="0">
              <a:solidFill>
                <a:schemeClr val="lt1"/>
              </a:solidFill>
              <a:latin typeface="Bliss-ExtraBold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EC960-1F6D-44A9-80B8-39618AA04C59}" type="datetimeFigureOut">
              <a:rPr lang="en-US" smtClean="0"/>
              <a:t>12/7/11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B70FB-18ED-4CA5-8368-F946A6F2C1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png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 rotWithShape="1">
          <a:blip r:embed="rId17"/>
          <a:srcRect t="17030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6" t="16668"/>
          <a:stretch/>
        </p:blipFill>
        <p:spPr>
          <a:xfrm>
            <a:off x="0" y="0"/>
            <a:ext cx="2152254" cy="114291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latin typeface="Bliss-ExtraBold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516" y="658031"/>
            <a:ext cx="1509086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Bliss-ExtraBold"/>
              </a:defRPr>
            </a:lvl1pPr>
          </a:lstStyle>
          <a:p>
            <a:fld id="{F02B70FB-18ED-4CA5-8368-F946A6F2C1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2058294" cy="42918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  <a:latin typeface="Bliss-ExtraBold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450130"/>
            <a:ext cx="1806118" cy="1804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lnSpc>
                <a:spcPts val="1200"/>
              </a:lnSpc>
              <a:defRPr sz="1000" baseline="0">
                <a:solidFill>
                  <a:schemeClr val="bg1"/>
                </a:solidFill>
                <a:latin typeface="Bliss-ExtraBold"/>
              </a:defRPr>
            </a:lvl1pPr>
          </a:lstStyle>
          <a:p>
            <a:fld id="{92AEC960-1F6D-44A9-80B8-39618AA04C59}" type="datetimeFigureOut">
              <a:rPr lang="en-US" smtClean="0"/>
              <a:pPr/>
              <a:t>12/7/11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2" r:id="rId3"/>
    <p:sldLayoutId id="2147483685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83" r:id="rId12"/>
    <p:sldLayoutId id="2147483684" r:id="rId13"/>
    <p:sldLayoutId id="2147483673" r:id="rId14"/>
    <p:sldLayoutId id="2147483674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600" kern="1200">
          <a:solidFill>
            <a:schemeClr val="bg1"/>
          </a:solidFill>
          <a:latin typeface="Bliss-ExtraBold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9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liss-ExtraBold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liss-ExtraBold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liss-ExtraBold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liss-ExtraBold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9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liss-ExtraBold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9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2438163" y="3781166"/>
            <a:ext cx="8266176" cy="1612607"/>
          </a:xfrm>
        </p:spPr>
        <p:txBody>
          <a:bodyPr/>
          <a:lstStyle/>
          <a:p>
            <a:r>
              <a:rPr lang="en-US" sz="1800" dirty="0" smtClean="0">
                <a:cs typeface="Bliss-ExtraBold"/>
              </a:rPr>
              <a:t>By Tatum Benn R.N AAS </a:t>
            </a:r>
            <a:br>
              <a:rPr lang="en-US" sz="1800" dirty="0" smtClean="0">
                <a:cs typeface="Bliss-ExtraBold"/>
              </a:rPr>
            </a:br>
            <a:r>
              <a:rPr lang="en-US" sz="1800" dirty="0" smtClean="0">
                <a:cs typeface="Bliss-ExtraBold"/>
              </a:rPr>
              <a:t>for BSN at New York College of Technology</a:t>
            </a:r>
            <a:br>
              <a:rPr lang="en-US" sz="1800" dirty="0" smtClean="0">
                <a:cs typeface="Bliss-ExtraBold"/>
              </a:rPr>
            </a:br>
            <a:r>
              <a:rPr lang="en-US" sz="1800" dirty="0" smtClean="0">
                <a:cs typeface="Bliss-ExtraBold"/>
              </a:rPr>
              <a:t>course Leadership in Nursing clinical lab </a:t>
            </a:r>
            <a:endParaRPr lang="en-US" sz="1800" dirty="0">
              <a:cs typeface="Bliss-ExtraBol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1042312">
            <a:off x="801624" y="2941320"/>
            <a:ext cx="8266176" cy="161260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Bliss-ExtraBold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Bliss-ExtraBold"/>
              </a:rPr>
              <a:t>CIWA  TRENDING  REVIEW</a:t>
            </a:r>
            <a:endParaRPr lang="en-US" dirty="0">
              <a:cs typeface="Bliss-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75646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800600" y="304800"/>
            <a:ext cx="4164013" cy="1447800"/>
          </a:xfrm>
        </p:spPr>
        <p:txBody>
          <a:bodyPr/>
          <a:lstStyle/>
          <a:p>
            <a:r>
              <a:rPr lang="en-US" sz="4000" dirty="0" smtClean="0">
                <a:latin typeface="AmplitudeWide-Medium"/>
                <a:cs typeface="AmplitudeWide-Medium"/>
              </a:rPr>
              <a:t>How does this  information help your unit </a:t>
            </a:r>
            <a:endParaRPr lang="en-US" sz="4000" dirty="0">
              <a:latin typeface="AmplitudeWide-Medium"/>
              <a:cs typeface="AmplitudeWide-Medium"/>
            </a:endParaRPr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77244751"/>
              </p:ext>
            </p:extLst>
          </p:nvPr>
        </p:nvGraphicFramePr>
        <p:xfrm>
          <a:off x="712788" y="1905000"/>
          <a:ext cx="7716837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98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4B487C09-0013-400C-A1C7-F1A745952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28">
                                            <p:graphicEl>
                                              <a:dgm id="{4B487C09-0013-400C-A1C7-F1A745952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9D9E12F-6F84-4BA3-8BEC-B986FF5341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28">
                                            <p:graphicEl>
                                              <a:dgm id="{A9D9E12F-6F84-4BA3-8BEC-B986FF5341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EEA1041F-7AE6-41DF-9E8A-2DEB753F52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28">
                                            <p:graphicEl>
                                              <a:dgm id="{EEA1041F-7AE6-41DF-9E8A-2DEB753F52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749DE1BE-A771-4291-B823-A472D4860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>
                                            <p:graphicEl>
                                              <a:dgm id="{749DE1BE-A771-4291-B823-A472D48609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graphicEl>
                                              <a:dgm id="{AA637C46-80AF-48D1-8547-2F94D62BC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>
                                            <p:graphicEl>
                                              <a:dgm id="{AA637C46-80AF-48D1-8547-2F94D62BC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Sub>
          <a:bldDgm bld="one"/>
        </p:bldSub>
      </p:bldGraphic>
      <p:bldGraphic spid="28" grpI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8223" r="18223"/>
          <a:stretch>
            <a:fillRect/>
          </a:stretch>
        </p:blipFill>
        <p:spPr>
          <a:xfrm rot="180000">
            <a:off x="5585017" y="3066068"/>
            <a:ext cx="3703637" cy="3865562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970073"/>
            <a:ext cx="2572512" cy="3887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0" y="2667000"/>
            <a:ext cx="3657600" cy="24384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AmplitudeWide-Medium"/>
                <a:cs typeface="AmplitudeWide-Medium"/>
              </a:rPr>
              <a:t>Vice President of Nursing   Susan Dietz</a:t>
            </a:r>
          </a:p>
          <a:p>
            <a:r>
              <a:rPr lang="en-US" dirty="0" smtClean="0">
                <a:latin typeface="AmplitudeWide-Medium"/>
                <a:cs typeface="AmplitudeWide-Medium"/>
              </a:rPr>
              <a:t>Nursing Manager of Units             8 West and 9 East  preceptor for  this clinical course                        Susan Ignacio</a:t>
            </a:r>
          </a:p>
          <a:p>
            <a:r>
              <a:rPr lang="en-US" dirty="0" smtClean="0">
                <a:latin typeface="AmplitudeWide-Medium"/>
                <a:cs typeface="AmplitudeWide-Medium"/>
              </a:rPr>
              <a:t>The entire staff on the units of 8 east and 9 west </a:t>
            </a:r>
          </a:p>
          <a:p>
            <a:r>
              <a:rPr lang="en-US" dirty="0" smtClean="0">
                <a:latin typeface="AmplitudeWide-Medium"/>
                <a:cs typeface="AmplitudeWide-Medium"/>
              </a:rPr>
              <a:t>My clinical professor                    Dr. Janet </a:t>
            </a:r>
            <a:r>
              <a:rPr lang="en-US" dirty="0" err="1" smtClean="0">
                <a:latin typeface="AmplitudeWide-Medium"/>
                <a:cs typeface="AmplitudeWide-Medium"/>
              </a:rPr>
              <a:t>Mackin</a:t>
            </a:r>
            <a:endParaRPr lang="en-US" dirty="0" smtClean="0">
              <a:latin typeface="AmplitudeWide-Medium"/>
              <a:cs typeface="AmplitudeWide-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Bliss-ExtraBold"/>
              </a:rPr>
              <a:t>I Would Like To Thank </a:t>
            </a:r>
            <a:endParaRPr lang="en-US" dirty="0">
              <a:cs typeface="Bliss-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15969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WAS I LOOKING FOR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954050"/>
              </p:ext>
            </p:extLst>
          </p:nvPr>
        </p:nvGraphicFramePr>
        <p:xfrm>
          <a:off x="4419600" y="381000"/>
          <a:ext cx="4724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184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211BB0-F835-4E86-B266-18691425E5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4">
                                            <p:graphicEl>
                                              <a:dgm id="{4A211BB0-F835-4E86-B266-18691425E5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B51BD5-5A4F-4365-A76C-D59BBBE62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750"/>
                                        <p:tgtEl>
                                          <p:spTgt spid="4">
                                            <p:graphicEl>
                                              <a:dgm id="{C2B51BD5-5A4F-4365-A76C-D59BBBE62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A91614-9B3D-43BA-AA9F-AEAC86EAE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750"/>
                                        <p:tgtEl>
                                          <p:spTgt spid="4">
                                            <p:graphicEl>
                                              <a:dgm id="{73A91614-9B3D-43BA-AA9F-AEAC86EAE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A5EA68-263D-4FB7-B774-F68EEBE0AB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4">
                                            <p:graphicEl>
                                              <a:dgm id="{F0A5EA68-263D-4FB7-B774-F68EEBE0AB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79525" y="1143000"/>
            <a:ext cx="8784949" cy="5562600"/>
            <a:chOff x="179525" y="1143000"/>
            <a:chExt cx="8784949" cy="5562600"/>
          </a:xfrm>
        </p:grpSpPr>
        <p:sp>
          <p:nvSpPr>
            <p:cNvPr id="5" name="Minus 4"/>
            <p:cNvSpPr/>
            <p:nvPr/>
          </p:nvSpPr>
          <p:spPr>
            <a:xfrm rot="21300000">
              <a:off x="179525" y="3459395"/>
              <a:ext cx="8784949" cy="1006009"/>
            </a:xfrm>
            <a:prstGeom prst="mathMinu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Up Arrow 5"/>
            <p:cNvSpPr/>
            <p:nvPr/>
          </p:nvSpPr>
          <p:spPr>
            <a:xfrm>
              <a:off x="1213104" y="1562100"/>
              <a:ext cx="2651760" cy="2133600"/>
            </a:xfrm>
            <a:prstGeom prst="up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4267200" y="1143000"/>
              <a:ext cx="3956312" cy="2240280"/>
            </a:xfrm>
            <a:custGeom>
              <a:avLst/>
              <a:gdLst>
                <a:gd name="connsiteX0" fmla="*/ 0 w 3956312"/>
                <a:gd name="connsiteY0" fmla="*/ 0 h 2240280"/>
                <a:gd name="connsiteX1" fmla="*/ 3956312 w 3956312"/>
                <a:gd name="connsiteY1" fmla="*/ 0 h 2240280"/>
                <a:gd name="connsiteX2" fmla="*/ 3956312 w 3956312"/>
                <a:gd name="connsiteY2" fmla="*/ 2240280 h 2240280"/>
                <a:gd name="connsiteX3" fmla="*/ 0 w 3956312"/>
                <a:gd name="connsiteY3" fmla="*/ 2240280 h 2240280"/>
                <a:gd name="connsiteX4" fmla="*/ 0 w 3956312"/>
                <a:gd name="connsiteY4" fmla="*/ 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6312" h="2240280">
                  <a:moveTo>
                    <a:pt x="0" y="0"/>
                  </a:moveTo>
                  <a:lnTo>
                    <a:pt x="3956312" y="0"/>
                  </a:lnTo>
                  <a:lnTo>
                    <a:pt x="3956312" y="2240280"/>
                  </a:lnTo>
                  <a:lnTo>
                    <a:pt x="0" y="2240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>
                    <a:solidFill>
                      <a:schemeClr val="bg1"/>
                    </a:solidFill>
                  </a:ln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iss-ExtraBold"/>
                </a:rPr>
                <a:t>WHY CIWA SCORE IS IMPORTANT </a:t>
              </a:r>
              <a:endParaRPr lang="en-US" sz="2800" kern="1200" dirty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ss-ExtraBold"/>
              </a:endParaRPr>
            </a:p>
            <a:p>
              <a:pPr marL="342900" indent="-3429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Blip>
                  <a:blip r:embed="rId3"/>
                </a:buBlip>
              </a:pPr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iss-ExtraBold"/>
                </a:rPr>
                <a:t>Improved management of serious symptoms</a:t>
              </a:r>
              <a:endPara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ss-ExtraBold"/>
              </a:endParaRPr>
            </a:p>
            <a:p>
              <a:pPr marL="342900" indent="-34290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Blip>
                  <a:blip r:embed="rId3"/>
                </a:buBlip>
              </a:pPr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iss-ExtraBold"/>
                </a:rPr>
                <a:t>Stabilization of patient through medication </a:t>
              </a:r>
              <a:endPara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ss-ExtraBold"/>
              </a:endParaRPr>
            </a:p>
            <a:p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en-US" sz="2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ss-ExtraBold"/>
              </a:endParaRPr>
            </a:p>
          </p:txBody>
        </p:sp>
        <p:sp>
          <p:nvSpPr>
            <p:cNvPr id="8" name="Down Arrow 7"/>
            <p:cNvSpPr/>
            <p:nvPr/>
          </p:nvSpPr>
          <p:spPr>
            <a:xfrm>
              <a:off x="5279136" y="4229099"/>
              <a:ext cx="2651760" cy="2133600"/>
            </a:xfrm>
            <a:prstGeom prst="downArrow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527309" y="4465320"/>
              <a:ext cx="4730485" cy="2240280"/>
            </a:xfrm>
            <a:custGeom>
              <a:avLst/>
              <a:gdLst>
                <a:gd name="connsiteX0" fmla="*/ 0 w 4730485"/>
                <a:gd name="connsiteY0" fmla="*/ 0 h 2240280"/>
                <a:gd name="connsiteX1" fmla="*/ 4730485 w 4730485"/>
                <a:gd name="connsiteY1" fmla="*/ 0 h 2240280"/>
                <a:gd name="connsiteX2" fmla="*/ 4730485 w 4730485"/>
                <a:gd name="connsiteY2" fmla="*/ 2240280 h 2240280"/>
                <a:gd name="connsiteX3" fmla="*/ 0 w 4730485"/>
                <a:gd name="connsiteY3" fmla="*/ 2240280 h 2240280"/>
                <a:gd name="connsiteX4" fmla="*/ 0 w 4730485"/>
                <a:gd name="connsiteY4" fmla="*/ 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30485" h="2240280">
                  <a:moveTo>
                    <a:pt x="0" y="0"/>
                  </a:moveTo>
                  <a:lnTo>
                    <a:pt x="4730485" y="0"/>
                  </a:lnTo>
                  <a:lnTo>
                    <a:pt x="4730485" y="2240280"/>
                  </a:lnTo>
                  <a:lnTo>
                    <a:pt x="0" y="22402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6032" tIns="256032" rIns="256032" bIns="256032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>
                  <a:ln>
                    <a:solidFill>
                      <a:schemeClr val="bg1"/>
                    </a:solidFill>
                  </a:ln>
                  <a:solidFill>
                    <a:schemeClr val="accent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iss-ExtraBold"/>
                </a:rPr>
                <a:t>What decreases</a:t>
              </a:r>
              <a:endParaRPr lang="en-US" sz="2800" kern="1200" dirty="0">
                <a:ln>
                  <a:solidFill>
                    <a:schemeClr val="bg1"/>
                  </a:solidFill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ss-ExtraBold"/>
              </a:endParaRPr>
            </a:p>
            <a:p>
              <a:pPr marL="342900" lvl="0" indent="-342900">
                <a:spcAft>
                  <a:spcPts val="600"/>
                </a:spcAft>
                <a:buBlip>
                  <a:blip r:embed="rId3"/>
                </a:buBlip>
              </a:pPr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iss-ExtraBold"/>
                </a:rPr>
                <a:t>Decrease ICU admissions</a:t>
              </a:r>
              <a:endPara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ss-ExtraBold"/>
              </a:endParaRPr>
            </a:p>
            <a:p>
              <a:pPr marL="342900" lvl="0" indent="-342900">
                <a:spcAft>
                  <a:spcPts val="600"/>
                </a:spcAft>
                <a:buBlip>
                  <a:blip r:embed="rId3"/>
                </a:buBlip>
              </a:pPr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iss-ExtraBold"/>
                </a:rPr>
                <a:t>Decrease LOS</a:t>
              </a:r>
              <a:endPara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ss-ExtraBold"/>
              </a:endParaRPr>
            </a:p>
            <a:p>
              <a:pPr marL="342900" lvl="0" indent="-342900">
                <a:spcAft>
                  <a:spcPts val="600"/>
                </a:spcAft>
                <a:buBlip>
                  <a:blip r:embed="rId3"/>
                </a:buBlip>
              </a:pPr>
              <a:r>
                <a:rPr lang="en-US" sz="2000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liss-ExtraBold"/>
                </a:rPr>
                <a:t>Decrease use of restraints</a:t>
              </a:r>
              <a:endPara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iss-Extra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45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CIWA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971800"/>
            <a:ext cx="7716838" cy="33886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Bliss-ExtraBold"/>
              </a:rPr>
              <a:t>CIIWA- AR– stands for Clinical Instrument Withdrawal Assessment for Alcohol- Alcohol Revised</a:t>
            </a:r>
          </a:p>
          <a:p>
            <a:pPr marL="0" indent="0">
              <a:buNone/>
            </a:pPr>
            <a:r>
              <a:rPr lang="en-US" dirty="0" smtClean="0">
                <a:latin typeface="Bliss-ExtraBold"/>
              </a:rPr>
              <a:t>It is and evidence based tool use to predict a patients risk for developing alcohol withdrawal symptoms</a:t>
            </a:r>
          </a:p>
          <a:p>
            <a:pPr marL="0" indent="0">
              <a:buNone/>
            </a:pPr>
            <a:r>
              <a:rPr lang="en-US" dirty="0" smtClean="0">
                <a:latin typeface="Bliss-ExtraBold"/>
              </a:rPr>
              <a:t>Ten parameters are scored with the maximum score being 67.</a:t>
            </a:r>
          </a:p>
          <a:p>
            <a:pPr marL="0" indent="0">
              <a:buNone/>
            </a:pPr>
            <a:r>
              <a:rPr lang="en-US" dirty="0" smtClean="0">
                <a:latin typeface="Bliss-ExtraBold"/>
              </a:rPr>
              <a:t> </a:t>
            </a:r>
            <a:endParaRPr lang="en-US" dirty="0">
              <a:latin typeface="Bliss-ExtraBol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139" y="-228600"/>
            <a:ext cx="3733800" cy="962587"/>
          </a:xfrm>
        </p:spPr>
        <p:txBody>
          <a:bodyPr/>
          <a:lstStyle/>
          <a:p>
            <a:r>
              <a:rPr lang="en-US" sz="1600" dirty="0">
                <a:latin typeface="AmplitudeWide-Medium"/>
                <a:cs typeface="AmplitudeWide-Medium"/>
              </a:rPr>
              <a:t>T</a:t>
            </a:r>
            <a:r>
              <a:rPr lang="en-US" sz="1600" dirty="0" smtClean="0">
                <a:latin typeface="AmplitudeWide-Medium"/>
                <a:cs typeface="AmplitudeWide-Medium"/>
              </a:rPr>
              <a:t>aken from St Luke’s- Roosevelt Hospital center patient care services Policy </a:t>
            </a:r>
            <a:r>
              <a:rPr lang="en-US" sz="1600" dirty="0">
                <a:latin typeface="AmplitudeWide-Medium"/>
                <a:cs typeface="AmplitudeWide-Medium"/>
              </a:rPr>
              <a:t>N</a:t>
            </a:r>
            <a:r>
              <a:rPr lang="en-US" sz="1600" dirty="0" smtClean="0">
                <a:latin typeface="AmplitudeWide-Medium"/>
                <a:cs typeface="AmplitudeWide-Medium"/>
              </a:rPr>
              <a:t>o: C-11</a:t>
            </a:r>
            <a:endParaRPr lang="en-US" sz="1600" dirty="0">
              <a:latin typeface="AmplitudeWide-Medium"/>
              <a:cs typeface="AmplitudeWide-Medium"/>
            </a:endParaRPr>
          </a:p>
        </p:txBody>
      </p:sp>
    </p:spTree>
    <p:extLst>
      <p:ext uri="{BB962C8B-B14F-4D97-AF65-F5344CB8AC3E}">
        <p14:creationId xmlns:p14="http://schemas.microsoft.com/office/powerpoint/2010/main" val="63117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3542383" cy="1277133"/>
          </a:xfrm>
        </p:spPr>
        <p:txBody>
          <a:bodyPr/>
          <a:lstStyle/>
          <a:p>
            <a:r>
              <a:rPr lang="en-US" dirty="0" smtClean="0"/>
              <a:t>Parameters include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990600"/>
            <a:ext cx="3951755" cy="4953001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Nausea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 Vomiting</a:t>
            </a:r>
            <a:r>
              <a:rPr lang="en-US" sz="1800" dirty="0"/>
              <a:t>, 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Tremor,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paroxysmal </a:t>
            </a:r>
            <a:r>
              <a:rPr lang="en-US" sz="1800" dirty="0"/>
              <a:t>sweats, 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Anxiety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 Agitation</a:t>
            </a:r>
            <a:r>
              <a:rPr lang="en-US" sz="1800" dirty="0"/>
              <a:t>, 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Tactile </a:t>
            </a:r>
            <a:r>
              <a:rPr lang="en-US" sz="1800" dirty="0"/>
              <a:t>disturbances</a:t>
            </a:r>
            <a:r>
              <a:rPr lang="en-US" sz="1800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 Auditory </a:t>
            </a:r>
            <a:r>
              <a:rPr lang="en-US" sz="1800" dirty="0"/>
              <a:t>disturbances, </a:t>
            </a:r>
            <a:r>
              <a:rPr lang="en-US" sz="1800" dirty="0" smtClean="0"/>
              <a:t>Visual </a:t>
            </a:r>
            <a:r>
              <a:rPr lang="en-US" sz="1800" dirty="0"/>
              <a:t>disturbances</a:t>
            </a:r>
            <a:r>
              <a:rPr lang="en-US" sz="1800" dirty="0" smtClean="0"/>
              <a:t>,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 Headache</a:t>
            </a:r>
            <a:r>
              <a:rPr lang="en-US" sz="1800" dirty="0"/>
              <a:t>/fullness in head, </a:t>
            </a:r>
            <a:endParaRPr lang="en-US" sz="1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Orientation </a:t>
            </a:r>
            <a:r>
              <a:rPr lang="en-US" sz="1800" dirty="0"/>
              <a:t>and clouding of sensorium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145214"/>
            <a:ext cx="2849041" cy="57243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48200" y="21336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CIWA- Parameters to Assess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198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14800" y="-228600"/>
            <a:ext cx="5029200" cy="1447800"/>
          </a:xfrm>
        </p:spPr>
        <p:txBody>
          <a:bodyPr/>
          <a:lstStyle/>
          <a:p>
            <a:r>
              <a:rPr lang="en-US" dirty="0" smtClean="0"/>
              <a:t>How does it work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015212"/>
              </p:ext>
            </p:extLst>
          </p:nvPr>
        </p:nvGraphicFramePr>
        <p:xfrm>
          <a:off x="4572000" y="1131138"/>
          <a:ext cx="4571999" cy="557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37206228"/>
              </p:ext>
            </p:extLst>
          </p:nvPr>
        </p:nvGraphicFramePr>
        <p:xfrm>
          <a:off x="77788" y="1828800"/>
          <a:ext cx="4343400" cy="3922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 we lower length of stay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9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2416898-003B-47FB-A816-2552670B3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graphicEl>
                                              <a:dgm id="{02416898-003B-47FB-A816-2552670B3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02416898-003B-47FB-A816-2552670B3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02416898-003B-47FB-A816-2552670B3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02416898-003B-47FB-A816-2552670B3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1A8A44F-295E-4CCE-93C8-47B01A4B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11A8A44F-295E-4CCE-93C8-47B01A4BA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198C07-5BA3-48B4-8DA8-BB3C63451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graphicEl>
                                              <a:dgm id="{E5198C07-5BA3-48B4-8DA8-BB3C63451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E5198C07-5BA3-48B4-8DA8-BB3C63451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E5198C07-5BA3-48B4-8DA8-BB3C63451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E5198C07-5BA3-48B4-8DA8-BB3C63451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3F4F49-D7E8-4827-A871-A86C630AA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433F4F49-D7E8-4827-A871-A86C630AA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D2A0860-83DC-46E8-897B-278C568F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graphicEl>
                                              <a:dgm id="{BD2A0860-83DC-46E8-897B-278C568F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BD2A0860-83DC-46E8-897B-278C568F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BD2A0860-83DC-46E8-897B-278C568F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BD2A0860-83DC-46E8-897B-278C568FA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69EA21-B256-4E6A-8984-36D161A1E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>
                                            <p:graphicEl>
                                              <a:dgm id="{8269EA21-B256-4E6A-8984-36D161A1E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8">
                                            <p:graphicEl>
                                              <a:dgm id="{02416898-003B-47FB-A816-2552670B38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8">
                                            <p:graphicEl>
                                              <a:dgm id="{02416898-003B-47FB-A816-2552670B38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8">
                                            <p:graphicEl>
                                              <a:dgm id="{11A8A44F-295E-4CCE-93C8-47B01A4BA9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8">
                                            <p:graphicEl>
                                              <a:dgm id="{11A8A44F-295E-4CCE-93C8-47B01A4BA9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8">
                                            <p:graphicEl>
                                              <a:dgm id="{E5198C07-5BA3-48B4-8DA8-BB3C63451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8">
                                            <p:graphicEl>
                                              <a:dgm id="{E5198C07-5BA3-48B4-8DA8-BB3C63451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8">
                                            <p:graphicEl>
                                              <a:dgm id="{433F4F49-D7E8-4827-A871-A86C630AA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8">
                                            <p:graphicEl>
                                              <a:dgm id="{433F4F49-D7E8-4827-A871-A86C630AA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8">
                                            <p:graphicEl>
                                              <a:dgm id="{BD2A0860-83DC-46E8-897B-278C568FA3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0" dur="indefinite"/>
                                        <p:tgtEl>
                                          <p:spTgt spid="8">
                                            <p:graphicEl>
                                              <a:dgm id="{BD2A0860-83DC-46E8-897B-278C568FA3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8">
                                            <p:graphicEl>
                                              <a:dgm id="{8269EA21-B256-4E6A-8984-36D161A1E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8">
                                            <p:graphicEl>
                                              <a:dgm id="{8269EA21-B256-4E6A-8984-36D161A1E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1" dur="500"/>
                                        <p:tgtEl>
                                          <p:spTgt spid="9">
                                            <p:graphicEl>
                                              <a:dgm id="{E6AF0A74-5C53-4808-8A77-31B80B0E5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500"/>
                                        <p:tgtEl>
                                          <p:spTgt spid="9">
                                            <p:graphicEl>
                                              <a:dgm id="{21E2B31A-E4B2-4ECF-88AA-8FCC85E6F2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C09C0B9D-C626-4352-937F-E565C32A1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500"/>
                                        <p:tgtEl>
                                          <p:spTgt spid="9">
                                            <p:graphicEl>
                                              <a:dgm id="{18949E23-5716-41EE-8482-AD899487C2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">
                                            <p:graphicEl>
                                              <a:dgm id="{47906407-956C-4DBE-95F5-60B3E34737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2" dur="500"/>
                                        <p:tgtEl>
                                          <p:spTgt spid="9">
                                            <p:graphicEl>
                                              <a:dgm id="{585FE9A8-D8F9-48B3-BD89-BCB8D40C3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9">
                                            <p:graphicEl>
                                              <a:dgm id="{607E6A0A-3655-4CA6-91D8-44B285A494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819BC320-0E3F-4F15-A919-57F70CA02F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">
                                            <p:graphicEl>
                                              <a:dgm id="{0DD71EEF-493C-4E91-89BE-3AD922D5DF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AtOnce"/>
        </p:bldSub>
      </p:bldGraphic>
      <p:bldGraphic spid="8" grpId="0">
        <p:bldSub>
          <a:bldDgm bld="one"/>
        </p:bldSub>
      </p:bldGraphic>
      <p:bldGraphic spid="8" grpId="1">
        <p:bldSub>
          <a:bldDgm bld="one"/>
        </p:bldSub>
      </p:bldGraphic>
      <p:bldP spid="7" grpId="0" build="p"/>
      <p:bldP spid="7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What I Found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053507"/>
              </p:ext>
            </p:extLst>
          </p:nvPr>
        </p:nvGraphicFramePr>
        <p:xfrm>
          <a:off x="712788" y="3011488"/>
          <a:ext cx="7716837" cy="338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10-Point Star 5"/>
          <p:cNvSpPr/>
          <p:nvPr/>
        </p:nvSpPr>
        <p:spPr>
          <a:xfrm>
            <a:off x="152400" y="4648200"/>
            <a:ext cx="2514600" cy="2133600"/>
          </a:xfrm>
          <a:prstGeom prst="star10">
            <a:avLst>
              <a:gd name="adj" fmla="val 31104"/>
              <a:gd name="hf" fmla="val 105146"/>
            </a:avLst>
          </a:prstGeom>
          <a:solidFill>
            <a:schemeClr val="accent4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dirty="0" smtClean="0">
                <a:latin typeface="Bliss-ExtraBold"/>
              </a:rPr>
              <a:t>Low Volume = High Risk</a:t>
            </a:r>
            <a:endParaRPr lang="en-US" sz="2400" b="1" dirty="0">
              <a:latin typeface="Bliss-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601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category"/>
        </p:bldSub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CIWA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Asses for use  of alcohol</a:t>
            </a:r>
          </a:p>
          <a:p>
            <a:pPr lvl="1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None, Heavy, Moderate, Problem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Ask CAGE questions</a:t>
            </a:r>
          </a:p>
          <a:p>
            <a:pPr lvl="2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Have you ever felt  you should Cut down on your Drinking</a:t>
            </a:r>
          </a:p>
          <a:p>
            <a:pPr lvl="2"/>
            <a:r>
              <a:rPr lang="en-US">
                <a:solidFill>
                  <a:schemeClr val="tx2">
                    <a:lumMod val="50000"/>
                  </a:schemeClr>
                </a:solidFill>
              </a:rPr>
              <a:t>Have </a:t>
            </a:r>
            <a:r>
              <a:rPr lang="en-US" smtClean="0">
                <a:solidFill>
                  <a:schemeClr val="tx2">
                    <a:lumMod val="50000"/>
                  </a:schemeClr>
                </a:solidFill>
              </a:rPr>
              <a:t>people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ANNOYED you by criticizing your drinking?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 below 10 reassess  every 12 hours for 72 hours 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Score 10 or above reassess every 6 hours for 72 hours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4191000" cy="762000"/>
          </a:xfrm>
        </p:spPr>
        <p:txBody>
          <a:bodyPr/>
          <a:lstStyle/>
          <a:p>
            <a:r>
              <a:rPr lang="en-US" sz="1600" dirty="0" smtClean="0">
                <a:latin typeface="Alinea Sans Medium"/>
                <a:cs typeface="Alinea Sans Medium"/>
              </a:rPr>
              <a:t>Taken from St. Luke's- Roosevelt</a:t>
            </a:r>
          </a:p>
          <a:p>
            <a:r>
              <a:rPr lang="en-US" sz="1600" dirty="0" smtClean="0">
                <a:latin typeface="Alinea Sans Medium"/>
                <a:cs typeface="Alinea Sans Medium"/>
              </a:rPr>
              <a:t>Hospital Center Patient  Care Services Policy No: C-11</a:t>
            </a:r>
            <a:endParaRPr lang="en-US" sz="1600" dirty="0">
              <a:latin typeface="Alinea Sans Medium"/>
              <a:cs typeface="Aline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54900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Hot Business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Hot Busines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Hot Business by Rieva Lesonsky.potx</Template>
  <TotalTime>2341</TotalTime>
  <Words>569</Words>
  <Application>Microsoft Macintosh PowerPoint</Application>
  <PresentationFormat>On-screen Show (4:3)</PresentationFormat>
  <Paragraphs>82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Hot Business</vt:lpstr>
      <vt:lpstr>By Tatum Benn R.N AAS  for BSN at New York College of Technology course Leadership in Nursing clinical lab </vt:lpstr>
      <vt:lpstr>I Would Like To Thank </vt:lpstr>
      <vt:lpstr>WHAT WAS I LOOKING FOR </vt:lpstr>
      <vt:lpstr>PowerPoint Presentation</vt:lpstr>
      <vt:lpstr>What is CIWA</vt:lpstr>
      <vt:lpstr>Parameters include</vt:lpstr>
      <vt:lpstr>How does it work</vt:lpstr>
      <vt:lpstr>What I Found</vt:lpstr>
      <vt:lpstr>CIWA Reminders</vt:lpstr>
      <vt:lpstr>How does this  information help your unit 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 Businesses to Start Now!</dc:title>
  <dc:subject/>
  <dc:creator/>
  <cp:keywords/>
  <dc:description/>
  <cp:lastModifiedBy>Tatum Benn</cp:lastModifiedBy>
  <cp:revision>95</cp:revision>
  <dcterms:created xsi:type="dcterms:W3CDTF">2010-05-28T00:09:10Z</dcterms:created>
  <dcterms:modified xsi:type="dcterms:W3CDTF">2011-12-07T12:08:11Z</dcterms:modified>
  <cp:category/>
</cp:coreProperties>
</file>