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Nunito"/>
      <p:regular r:id="rId12"/>
      <p:bold r:id="rId13"/>
      <p:italic r:id="rId14"/>
      <p:boldItalic r:id="rId15"/>
    </p:embeddedFont>
    <p:embeddedFont>
      <p:font typeface="Maven Pro"/>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17" Type="http://schemas.openxmlformats.org/officeDocument/2006/relationships/font" Target="fonts/MavenPro-bold.fntdata"/><Relationship Id="rId16"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b98bd02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b98bd02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b98bd024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b98bd024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b98bd024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b98bd024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b98bd024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b98bd02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b98bd024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b98bd024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classic-nickelodeon-fan-blog.blogspot.com/2014/02/interview-with-joseph-iozzi.html" TargetMode="External"/><Relationship Id="rId4" Type="http://schemas.openxmlformats.org/officeDocument/2006/relationships/hyperlink" Target="https://www.deviantart.com/misterguydom15/art/The-Nickelodeon-Logos-1984-2009-656826353" TargetMode="External"/><Relationship Id="rId5" Type="http://schemas.openxmlformats.org/officeDocument/2006/relationships/hyperlink" Target="https://www.deviantart.com/idknjbc/art/Nick-Jr-logo-1995-779213339" TargetMode="External"/><Relationship Id="rId6" Type="http://schemas.openxmlformats.org/officeDocument/2006/relationships/hyperlink" Target="https://en.wikipedia.org/wiki/Nick_Jr." TargetMode="External"/><Relationship Id="rId7" Type="http://schemas.openxmlformats.org/officeDocument/2006/relationships/hyperlink" Target="http://idsgn.org/posts/nickelodeon-cleans-u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History of the Nickelodeon Logo</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Shaina Williams</a:t>
            </a:r>
            <a:endParaRPr/>
          </a:p>
          <a:p>
            <a:pPr indent="0" lvl="0" marL="0" rtl="0" algn="ctr">
              <a:spcBef>
                <a:spcPts val="0"/>
              </a:spcBef>
              <a:spcAft>
                <a:spcPts val="0"/>
              </a:spcAft>
              <a:buNone/>
            </a:pPr>
            <a:r>
              <a:rPr lang="en"/>
              <a:t>COMD 1112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Very Beginning of Nickelodeon</a:t>
            </a:r>
            <a:endParaRPr/>
          </a:p>
        </p:txBody>
      </p:sp>
      <p:sp>
        <p:nvSpPr>
          <p:cNvPr id="135" name="Google Shape;135;p14"/>
          <p:cNvSpPr txBox="1"/>
          <p:nvPr>
            <p:ph idx="1" type="body"/>
          </p:nvPr>
        </p:nvSpPr>
        <p:spPr>
          <a:xfrm>
            <a:off x="819150" y="2087500"/>
            <a:ext cx="3312000" cy="22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Maven Pro"/>
                <a:ea typeface="Maven Pro"/>
                <a:cs typeface="Maven Pro"/>
                <a:sym typeface="Maven Pro"/>
              </a:rPr>
              <a:t>Nickelodeon was founded on December 1st, 1977 under the name of </a:t>
            </a:r>
            <a:r>
              <a:rPr i="1" lang="en" sz="1200">
                <a:solidFill>
                  <a:srgbClr val="000000"/>
                </a:solidFill>
                <a:latin typeface="Maven Pro"/>
                <a:ea typeface="Maven Pro"/>
                <a:cs typeface="Maven Pro"/>
                <a:sym typeface="Maven Pro"/>
              </a:rPr>
              <a:t>Pinwheel</a:t>
            </a:r>
            <a:r>
              <a:rPr lang="en" sz="1200">
                <a:solidFill>
                  <a:srgbClr val="000000"/>
                </a:solidFill>
                <a:latin typeface="Maven Pro"/>
                <a:ea typeface="Maven Pro"/>
                <a:cs typeface="Maven Pro"/>
                <a:sym typeface="Maven Pro"/>
              </a:rPr>
              <a:t>. It was officially rebranded on April 1st, 1979 by Joseph Iozzi, the creative director/designer of the children’s network’s first logo, as shown below. Iozzi used a serif font designed by </a:t>
            </a:r>
            <a:r>
              <a:rPr lang="en" sz="1200">
                <a:solidFill>
                  <a:srgbClr val="222222"/>
                </a:solidFill>
                <a:highlight>
                  <a:srgbClr val="FFFFFF"/>
                </a:highlight>
                <a:latin typeface="Maven Pro"/>
                <a:ea typeface="Maven Pro"/>
                <a:cs typeface="Maven Pro"/>
                <a:sym typeface="Maven Pro"/>
              </a:rPr>
              <a:t>Lubalin, Smith, Carnase, Inc.</a:t>
            </a:r>
            <a:endParaRPr sz="1200">
              <a:solidFill>
                <a:srgbClr val="000000"/>
              </a:solidFill>
              <a:latin typeface="Maven Pro"/>
              <a:ea typeface="Maven Pro"/>
              <a:cs typeface="Maven Pro"/>
              <a:sym typeface="Maven Pro"/>
            </a:endParaRPr>
          </a:p>
          <a:p>
            <a:pPr indent="0" lvl="0" marL="0" rtl="0" algn="l">
              <a:spcBef>
                <a:spcPts val="0"/>
              </a:spcBef>
              <a:spcAft>
                <a:spcPts val="1600"/>
              </a:spcAft>
              <a:buNone/>
            </a:pPr>
            <a:r>
              <a:t/>
            </a:r>
            <a:endParaRPr/>
          </a:p>
        </p:txBody>
      </p:sp>
      <p:pic>
        <p:nvPicPr>
          <p:cNvPr id="136" name="Google Shape;136;p14"/>
          <p:cNvPicPr preferRelativeResize="0"/>
          <p:nvPr/>
        </p:nvPicPr>
        <p:blipFill>
          <a:blip r:embed="rId3">
            <a:alphaModFix/>
          </a:blip>
          <a:stretch>
            <a:fillRect/>
          </a:stretch>
        </p:blipFill>
        <p:spPr>
          <a:xfrm>
            <a:off x="4265800" y="1606601"/>
            <a:ext cx="4390976" cy="1773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Nickelodeon (1984-2009)</a:t>
            </a:r>
            <a:endParaRPr/>
          </a:p>
        </p:txBody>
      </p:sp>
      <p:sp>
        <p:nvSpPr>
          <p:cNvPr id="142" name="Google Shape;142;p15"/>
          <p:cNvSpPr txBox="1"/>
          <p:nvPr>
            <p:ph idx="1" type="body"/>
          </p:nvPr>
        </p:nvSpPr>
        <p:spPr>
          <a:xfrm>
            <a:off x="819150" y="1912450"/>
            <a:ext cx="3312000" cy="22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Nunito"/>
                <a:ea typeface="Nunito"/>
                <a:cs typeface="Nunito"/>
                <a:sym typeface="Nunito"/>
              </a:rPr>
              <a:t>In October of 1984, the logo was redesigned to the more iconic orange splotch with the name of the network written in the middle using the font known as “Balloon.” Its sister networks (formally separate blocks on the channel), Nick Jr (formally Noggin), Nicktoons (formally Nicktoons Network), and TeenNick (formally The N), underwent similar changes, as shown below.</a:t>
            </a:r>
            <a:endParaRPr>
              <a:latin typeface="Nunito"/>
              <a:ea typeface="Nunito"/>
              <a:cs typeface="Nunito"/>
              <a:sym typeface="Nunito"/>
            </a:endParaRPr>
          </a:p>
        </p:txBody>
      </p:sp>
      <p:pic>
        <p:nvPicPr>
          <p:cNvPr id="143" name="Google Shape;143;p15"/>
          <p:cNvPicPr preferRelativeResize="0"/>
          <p:nvPr/>
        </p:nvPicPr>
        <p:blipFill>
          <a:blip r:embed="rId3">
            <a:alphaModFix/>
          </a:blip>
          <a:stretch>
            <a:fillRect/>
          </a:stretch>
        </p:blipFill>
        <p:spPr>
          <a:xfrm>
            <a:off x="4599975" y="724650"/>
            <a:ext cx="1438150" cy="1705725"/>
          </a:xfrm>
          <a:prstGeom prst="rect">
            <a:avLst/>
          </a:prstGeom>
          <a:noFill/>
          <a:ln>
            <a:noFill/>
          </a:ln>
        </p:spPr>
      </p:pic>
      <p:pic>
        <p:nvPicPr>
          <p:cNvPr id="144" name="Google Shape;144;p15"/>
          <p:cNvPicPr preferRelativeResize="0"/>
          <p:nvPr/>
        </p:nvPicPr>
        <p:blipFill>
          <a:blip r:embed="rId4">
            <a:alphaModFix/>
          </a:blip>
          <a:stretch>
            <a:fillRect/>
          </a:stretch>
        </p:blipFill>
        <p:spPr>
          <a:xfrm>
            <a:off x="6109750" y="724650"/>
            <a:ext cx="2801075" cy="1987562"/>
          </a:xfrm>
          <a:prstGeom prst="rect">
            <a:avLst/>
          </a:prstGeom>
          <a:noFill/>
          <a:ln>
            <a:noFill/>
          </a:ln>
        </p:spPr>
      </p:pic>
      <p:pic>
        <p:nvPicPr>
          <p:cNvPr id="145" name="Google Shape;145;p15"/>
          <p:cNvPicPr preferRelativeResize="0"/>
          <p:nvPr/>
        </p:nvPicPr>
        <p:blipFill>
          <a:blip r:embed="rId5">
            <a:alphaModFix/>
          </a:blip>
          <a:stretch>
            <a:fillRect/>
          </a:stretch>
        </p:blipFill>
        <p:spPr>
          <a:xfrm>
            <a:off x="4813663" y="2821838"/>
            <a:ext cx="3213825" cy="542425"/>
          </a:xfrm>
          <a:prstGeom prst="rect">
            <a:avLst/>
          </a:prstGeom>
          <a:noFill/>
          <a:ln>
            <a:noFill/>
          </a:ln>
        </p:spPr>
      </p:pic>
      <p:pic>
        <p:nvPicPr>
          <p:cNvPr id="146" name="Google Shape;146;p15"/>
          <p:cNvPicPr preferRelativeResize="0"/>
          <p:nvPr/>
        </p:nvPicPr>
        <p:blipFill>
          <a:blip r:embed="rId6">
            <a:alphaModFix/>
          </a:blip>
          <a:stretch>
            <a:fillRect/>
          </a:stretch>
        </p:blipFill>
        <p:spPr>
          <a:xfrm>
            <a:off x="4344125" y="3688425"/>
            <a:ext cx="4152900" cy="88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16"/>
          <p:cNvPicPr preferRelativeResize="0"/>
          <p:nvPr/>
        </p:nvPicPr>
        <p:blipFill>
          <a:blip r:embed="rId3">
            <a:alphaModFix/>
          </a:blip>
          <a:stretch>
            <a:fillRect/>
          </a:stretch>
        </p:blipFill>
        <p:spPr>
          <a:xfrm>
            <a:off x="4079975" y="476988"/>
            <a:ext cx="4739026" cy="3497675"/>
          </a:xfrm>
          <a:prstGeom prst="rect">
            <a:avLst/>
          </a:prstGeom>
          <a:noFill/>
          <a:ln>
            <a:noFill/>
          </a:ln>
        </p:spPr>
      </p:pic>
      <p:sp>
        <p:nvSpPr>
          <p:cNvPr id="152" name="Google Shape;152;p16"/>
          <p:cNvSpPr txBox="1"/>
          <p:nvPr>
            <p:ph idx="1" type="body"/>
          </p:nvPr>
        </p:nvSpPr>
        <p:spPr>
          <a:xfrm>
            <a:off x="431375" y="386850"/>
            <a:ext cx="3709200" cy="11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Nunito"/>
                <a:ea typeface="Nunito"/>
                <a:cs typeface="Nunito"/>
                <a:sym typeface="Nunito"/>
              </a:rPr>
              <a:t>The orange splotch had multiple variations throughout the years, ranging from different forms of the splotch to playful shapes, such as animals and holiday-related items. Nick Jr.’s logo variant often changed depending on the program being shown or the time of the year.</a:t>
            </a:r>
            <a:endParaRPr sz="1200">
              <a:solidFill>
                <a:srgbClr val="000000"/>
              </a:solidFill>
              <a:latin typeface="Nunito"/>
              <a:ea typeface="Nunito"/>
              <a:cs typeface="Nunito"/>
              <a:sym typeface="Nunito"/>
            </a:endParaRPr>
          </a:p>
          <a:p>
            <a:pPr indent="0" lvl="0" marL="0" rtl="0" algn="l">
              <a:spcBef>
                <a:spcPts val="0"/>
              </a:spcBef>
              <a:spcAft>
                <a:spcPts val="1600"/>
              </a:spcAft>
              <a:buNone/>
            </a:pPr>
            <a:r>
              <a:t/>
            </a:r>
            <a:endParaRPr/>
          </a:p>
        </p:txBody>
      </p:sp>
      <p:pic>
        <p:nvPicPr>
          <p:cNvPr id="153" name="Google Shape;153;p16"/>
          <p:cNvPicPr preferRelativeResize="0"/>
          <p:nvPr/>
        </p:nvPicPr>
        <p:blipFill>
          <a:blip r:embed="rId4">
            <a:alphaModFix/>
          </a:blip>
          <a:stretch>
            <a:fillRect/>
          </a:stretch>
        </p:blipFill>
        <p:spPr>
          <a:xfrm>
            <a:off x="502475" y="3364325"/>
            <a:ext cx="2365500" cy="1332750"/>
          </a:xfrm>
          <a:prstGeom prst="rect">
            <a:avLst/>
          </a:prstGeom>
          <a:noFill/>
          <a:ln>
            <a:noFill/>
          </a:ln>
        </p:spPr>
      </p:pic>
      <p:pic>
        <p:nvPicPr>
          <p:cNvPr id="154" name="Google Shape;154;p16"/>
          <p:cNvPicPr preferRelativeResize="0"/>
          <p:nvPr/>
        </p:nvPicPr>
        <p:blipFill>
          <a:blip r:embed="rId5">
            <a:alphaModFix/>
          </a:blip>
          <a:stretch>
            <a:fillRect/>
          </a:stretch>
        </p:blipFill>
        <p:spPr>
          <a:xfrm>
            <a:off x="1928450" y="1696425"/>
            <a:ext cx="1895675" cy="166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819150" y="1110825"/>
            <a:ext cx="37092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Nickelodeon (2009-Present Day)</a:t>
            </a:r>
            <a:endParaRPr/>
          </a:p>
        </p:txBody>
      </p:sp>
      <p:sp>
        <p:nvSpPr>
          <p:cNvPr id="160" name="Google Shape;160;p17"/>
          <p:cNvSpPr txBox="1"/>
          <p:nvPr>
            <p:ph idx="1" type="body"/>
          </p:nvPr>
        </p:nvSpPr>
        <p:spPr>
          <a:xfrm>
            <a:off x="864000" y="2197875"/>
            <a:ext cx="36195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Nunito"/>
                <a:ea typeface="Nunito"/>
                <a:cs typeface="Nunito"/>
                <a:sym typeface="Nunito"/>
              </a:rPr>
              <a:t>In 2009, the network retired and traded in its iconic logo for a more simplistic sans serif font, as shown below. While sleek and more modern, the logo still rocks its iconic orange glow.</a:t>
            </a:r>
            <a:endParaRPr>
              <a:latin typeface="Nunito"/>
              <a:ea typeface="Nunito"/>
              <a:cs typeface="Nunito"/>
              <a:sym typeface="Nunito"/>
            </a:endParaRPr>
          </a:p>
        </p:txBody>
      </p:sp>
      <p:pic>
        <p:nvPicPr>
          <p:cNvPr id="161" name="Google Shape;161;p17"/>
          <p:cNvPicPr preferRelativeResize="0"/>
          <p:nvPr/>
        </p:nvPicPr>
        <p:blipFill>
          <a:blip r:embed="rId3">
            <a:alphaModFix/>
          </a:blip>
          <a:stretch>
            <a:fillRect/>
          </a:stretch>
        </p:blipFill>
        <p:spPr>
          <a:xfrm>
            <a:off x="5341063" y="1669625"/>
            <a:ext cx="2581275" cy="381000"/>
          </a:xfrm>
          <a:prstGeom prst="rect">
            <a:avLst/>
          </a:prstGeom>
          <a:noFill/>
          <a:ln>
            <a:noFill/>
          </a:ln>
        </p:spPr>
      </p:pic>
      <p:pic>
        <p:nvPicPr>
          <p:cNvPr id="162" name="Google Shape;162;p17"/>
          <p:cNvPicPr preferRelativeResize="0"/>
          <p:nvPr/>
        </p:nvPicPr>
        <p:blipFill>
          <a:blip r:embed="rId4">
            <a:alphaModFix/>
          </a:blip>
          <a:stretch>
            <a:fillRect/>
          </a:stretch>
        </p:blipFill>
        <p:spPr>
          <a:xfrm>
            <a:off x="4373513" y="2050625"/>
            <a:ext cx="4516400" cy="10422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Credits</a:t>
            </a:r>
            <a:endParaRPr/>
          </a:p>
        </p:txBody>
      </p:sp>
      <p:sp>
        <p:nvSpPr>
          <p:cNvPr id="168" name="Google Shape;168;p1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u="sng">
                <a:solidFill>
                  <a:srgbClr val="1155CC"/>
                </a:solidFill>
                <a:latin typeface="Nunito"/>
                <a:ea typeface="Nunito"/>
                <a:cs typeface="Nunito"/>
                <a:sym typeface="Nunito"/>
                <a:hlinkClick r:id="rId3"/>
              </a:rPr>
              <a:t>http://classic-nickelodeon-fan-blog.blogspot.com/2014/02/interview-with-joseph-iozzi.html</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200" u="sng">
                <a:solidFill>
                  <a:srgbClr val="1155CC"/>
                </a:solidFill>
                <a:latin typeface="Nunito"/>
                <a:ea typeface="Nunito"/>
                <a:cs typeface="Nunito"/>
                <a:sym typeface="Nunito"/>
                <a:hlinkClick r:id="rId4"/>
              </a:rPr>
              <a:t>https://www.deviantart.com/misterguydom15/art/The-Nickelodeon-Logos-1984-2009-656826353</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200" u="sng">
                <a:solidFill>
                  <a:srgbClr val="1155CC"/>
                </a:solidFill>
                <a:latin typeface="Nunito"/>
                <a:ea typeface="Nunito"/>
                <a:cs typeface="Nunito"/>
                <a:sym typeface="Nunito"/>
                <a:hlinkClick r:id="rId5"/>
              </a:rPr>
              <a:t>https://www.deviantart.com/idknjbc/art/Nick-Jr-logo-1995-779213339</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200" u="sng">
                <a:solidFill>
                  <a:srgbClr val="1155CC"/>
                </a:solidFill>
                <a:latin typeface="Nunito"/>
                <a:ea typeface="Nunito"/>
                <a:cs typeface="Nunito"/>
                <a:sym typeface="Nunito"/>
                <a:hlinkClick r:id="rId6"/>
              </a:rPr>
              <a:t>https://en.wikipedia.org/wiki/Nick_Jr.</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200" u="sng">
                <a:solidFill>
                  <a:srgbClr val="1155CC"/>
                </a:solidFill>
                <a:latin typeface="Nunito"/>
                <a:ea typeface="Nunito"/>
                <a:cs typeface="Nunito"/>
                <a:sym typeface="Nunito"/>
                <a:hlinkClick r:id="rId7"/>
              </a:rPr>
              <a:t>http://idsgn.org/posts/nickelodeon-cleans-up/</a:t>
            </a:r>
            <a:endParaRPr sz="1200">
              <a:solidFill>
                <a:schemeClr val="dk1"/>
              </a:solidFill>
              <a:latin typeface="Nunito"/>
              <a:ea typeface="Nunito"/>
              <a:cs typeface="Nunito"/>
              <a:sym typeface="Nunito"/>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