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2" r:id="rId6"/>
    <p:sldId id="259" r:id="rId7"/>
    <p:sldId id="261" r:id="rId8"/>
    <p:sldId id="263" r:id="rId9"/>
    <p:sldId id="265" r:id="rId10"/>
    <p:sldId id="273" r:id="rId11"/>
    <p:sldId id="271" r:id="rId12"/>
    <p:sldId id="270" r:id="rId13"/>
    <p:sldId id="266" r:id="rId14"/>
    <p:sldId id="274" r:id="rId15"/>
    <p:sldId id="269" r:id="rId16"/>
    <p:sldId id="267" r:id="rId17"/>
    <p:sldId id="268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8" y="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4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5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7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1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4F9E-9143-4B95-BB07-4B7288082C2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F176-FD83-4BAD-82B8-FFF7120B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ri.com/en-us/see/stories/singapor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gis.com/home/item.html?id=2064702cb1fe47e5868333f56d4c99d0" TargetMode="External"/><Relationship Id="rId3" Type="http://schemas.openxmlformats.org/officeDocument/2006/relationships/hyperlink" Target="https://www.arcgis.com/home/item.html?id=b3802d8a309544b791c2304fece864dc" TargetMode="External"/><Relationship Id="rId7" Type="http://schemas.openxmlformats.org/officeDocument/2006/relationships/hyperlink" Target="https://www.arcgis.com/home/item.html?id=4607d50b7f6a41c0b9d33803282a7262" TargetMode="External"/><Relationship Id="rId2" Type="http://schemas.openxmlformats.org/officeDocument/2006/relationships/hyperlink" Target="https://livingatlas.arcgis.com/en/browse/#d=3&amp;q=current%20year%20acs%20pover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gis.com/home/item.html?id=a245493a8c5344cbafc60d70170c666d" TargetMode="External"/><Relationship Id="rId5" Type="http://schemas.openxmlformats.org/officeDocument/2006/relationships/hyperlink" Target="https://www.arcgis.com/home/item.html?id=5f239fd3e72f424f98ef3d5def547eb5" TargetMode="External"/><Relationship Id="rId4" Type="http://schemas.openxmlformats.org/officeDocument/2006/relationships/hyperlink" Target="https://www.arcgis.com/home/webmap/viewer.html?useExisting=1&amp;layers=2718975e52e24286acf8c3882b7ceb18&amp;layerId=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bservablehq.com/@acz13/density-based-county-counting-to-specified-proportion" TargetMode="External"/><Relationship Id="rId2" Type="http://schemas.openxmlformats.org/officeDocument/2006/relationships/hyperlink" Target="https://air.plumelabs.com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940s.nyc/map/photo/nynyma_rec0040_1_01012_0038a#17.35/40.755821/-73.98767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469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GEOSPATIAL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4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ATTRIBUTE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spreadsheet </a:t>
            </a:r>
            <a:r>
              <a:rPr lang="en-US" dirty="0" smtClean="0"/>
              <a:t>that is attached to a GIS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0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SYMBOLOGY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data features are represented in the GIS map</a:t>
            </a:r>
          </a:p>
          <a:p>
            <a:endParaRPr lang="en-US" dirty="0"/>
          </a:p>
          <a:p>
            <a:r>
              <a:rPr lang="en-US" dirty="0" smtClean="0"/>
              <a:t>Elements that can be designed in </a:t>
            </a:r>
            <a:r>
              <a:rPr lang="en-US" dirty="0" err="1" smtClean="0"/>
              <a:t>Symbology</a:t>
            </a:r>
            <a:r>
              <a:rPr lang="en-US" dirty="0" smtClean="0"/>
              <a:t> include color</a:t>
            </a:r>
            <a:r>
              <a:rPr lang="en-US" dirty="0"/>
              <a:t>, transparency, outline color, </a:t>
            </a:r>
            <a:r>
              <a:rPr lang="en-US" dirty="0" smtClean="0"/>
              <a:t>and outline </a:t>
            </a:r>
            <a:r>
              <a:rPr lang="en-US" dirty="0"/>
              <a:t>width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03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ARCGIS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ArcGIS Online is a cloud-based geographic information system (GIS). You can use it to create, use, and share geospatial content throughout your </a:t>
            </a:r>
            <a:r>
              <a:rPr lang="en-US" dirty="0" smtClean="0"/>
              <a:t>organization, and </a:t>
            </a:r>
            <a:r>
              <a:rPr lang="en-US" dirty="0"/>
              <a:t>openly on the web.</a:t>
            </a:r>
          </a:p>
          <a:p>
            <a:r>
              <a:rPr lang="en-US" dirty="0"/>
              <a:t>Layers are one of the primary ways that you work with geographic data in ArcGIS Online. All web maps and scenes include layers. Each layer references a dataset and specifies how that dataset is portrayed using symbols and text labels. You can open the spreadsheet/table associated with layer </a:t>
            </a:r>
            <a:r>
              <a:rPr lang="en-US" dirty="0" smtClean="0"/>
              <a:t>typically inside ArcGIS Online.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0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Creating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1. GIS Online: There is a wealth of content available from ArcGIS Online. If you are a member of an organization, your organization is the first place you might look for map layers. The ArcGIS Living Atlas of the World also provides a library of robust, current, and trustworthy map layers.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2. Local files can be added to create map layers. Common </a:t>
            </a:r>
            <a:r>
              <a:rPr lang="en-US" dirty="0" err="1"/>
              <a:t>mappable</a:t>
            </a:r>
            <a:r>
              <a:rPr lang="en-US" dirty="0"/>
              <a:t> file formats include CSV files and </a:t>
            </a:r>
            <a:r>
              <a:rPr lang="en-US" dirty="0" err="1"/>
              <a:t>shapefiles</a:t>
            </a:r>
            <a:r>
              <a:rPr lang="en-US" dirty="0"/>
              <a:t>. When you create layers from local data, they are hosted by ArcGIS Online.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available in NYC Open Data &amp; Living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Education </a:t>
            </a:r>
            <a:r>
              <a:rPr lang="en-US" dirty="0"/>
              <a:t>level for residents over 25 years</a:t>
            </a:r>
          </a:p>
          <a:p>
            <a:r>
              <a:rPr lang="en-US" dirty="0"/>
              <a:t>      Subway stops</a:t>
            </a:r>
          </a:p>
          <a:p>
            <a:r>
              <a:rPr lang="en-US" dirty="0"/>
              <a:t>      Borough Boundaries</a:t>
            </a:r>
          </a:p>
          <a:p>
            <a:r>
              <a:rPr lang="en-US" dirty="0"/>
              <a:t>      Income </a:t>
            </a:r>
            <a:r>
              <a:rPr lang="en-US" dirty="0" smtClean="0"/>
              <a:t>levels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smtClean="0"/>
              <a:t>Zoning/land use</a:t>
            </a:r>
          </a:p>
          <a:p>
            <a:r>
              <a:rPr lang="en-US" dirty="0"/>
              <a:t> </a:t>
            </a:r>
            <a:r>
              <a:rPr lang="en-US" dirty="0" smtClean="0"/>
              <a:t>    Other </a:t>
            </a:r>
            <a:r>
              <a:rPr lang="en-US" dirty="0"/>
              <a:t>basic </a:t>
            </a:r>
            <a:r>
              <a:rPr lang="en-US" dirty="0" smtClean="0"/>
              <a:t>demographic </a:t>
            </a:r>
            <a:r>
              <a:rPr lang="en-US" dirty="0"/>
              <a:t>data (occupants’ age, gender, ethnicity) </a:t>
            </a:r>
          </a:p>
        </p:txBody>
      </p:sp>
    </p:spTree>
    <p:extLst>
      <p:ext uri="{BB962C8B-B14F-4D97-AF65-F5344CB8AC3E}">
        <p14:creationId xmlns:p14="http://schemas.microsoft.com/office/powerpoint/2010/main" val="236509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 Story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“Story </a:t>
            </a:r>
            <a:r>
              <a:rPr lang="en-US" dirty="0"/>
              <a:t>Maps </a:t>
            </a:r>
            <a:r>
              <a:rPr lang="en-US" dirty="0" smtClean="0"/>
              <a:t>- combine </a:t>
            </a:r>
            <a:r>
              <a:rPr lang="en-US" dirty="0"/>
              <a:t>your maps with narrative text, images, and multimedia content to create compelling, user-friendly web apps. </a:t>
            </a:r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581140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24" y="1825625"/>
            <a:ext cx="11130776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3678" y="551275"/>
            <a:ext cx="110954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Examples from Living Atlas: 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2"/>
              </a:rPr>
              <a:t>https://livingatlas.arcgis.com/en/browse/#d=3&amp;q=current%20year%20acs%20poverty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/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3"/>
              </a:rPr>
              <a:t>https://www.arcgis.com/home/item.html?id=b3802d8a309544b791c2304fece864dc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(crime)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4"/>
              </a:rPr>
              <a:t>https://www.arcgis.com/home/webmap/viewer.html?useExisting=1&amp;layers=2718975e52e24286acf8c3882b7ceb18&amp;layerId=2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(popular demographics in the US)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5"/>
              </a:rPr>
              <a:t>https://www.arcgis.com/home/item.html?id=5f239fd3e72f424f98ef3d5def547eb5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(EPA Air Quality Monitoring)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6"/>
              </a:rPr>
              <a:t>https://www.arcgis.com/home/item.html?id=a245493a8c5344cbafc60d70170c666d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(Population Density)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7"/>
              </a:rPr>
              <a:t>https://www.arcgis.com/home/item.html?id=4607d50b7f6a41c0b9d33803282a7262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(Education level for 25 </a:t>
            </a:r>
            <a:r>
              <a:rPr lang="en-US" b="0" i="0" dirty="0" err="1" smtClean="0">
                <a:solidFill>
                  <a:srgbClr val="808080"/>
                </a:solidFill>
                <a:effectLst/>
                <a:latin typeface="-apple-system"/>
              </a:rPr>
              <a:t>yrs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 and up)</a:t>
            </a:r>
            <a:b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</a:br>
            <a:endParaRPr lang="en-US" b="0" i="0" dirty="0" smtClean="0">
              <a:solidFill>
                <a:srgbClr val="383838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             </a:t>
            </a:r>
            <a:r>
              <a:rPr lang="en-US" b="0" i="0" dirty="0" smtClean="0">
                <a:solidFill>
                  <a:srgbClr val="047AC6"/>
                </a:solidFill>
                <a:effectLst/>
                <a:latin typeface="-apple-system"/>
                <a:hlinkClick r:id="rId8"/>
              </a:rPr>
              <a:t>https://www.arcgis.com/home/item.html?id=2064702cb1fe47e5868333f56d4c99d0</a:t>
            </a:r>
            <a:r>
              <a:rPr lang="en-US" b="0" i="0" dirty="0" smtClean="0">
                <a:solidFill>
                  <a:srgbClr val="808080"/>
                </a:solidFill>
                <a:effectLst/>
                <a:latin typeface="-apple-system"/>
              </a:rPr>
              <a:t> (500 cities Project - CDC Health Data) </a:t>
            </a:r>
            <a:endParaRPr lang="en-US" b="0" i="0" dirty="0">
              <a:solidFill>
                <a:srgbClr val="383838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44344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Learn the terms on the </a:t>
            </a:r>
            <a:r>
              <a:rPr lang="en-US" smtClean="0"/>
              <a:t>preceding pages for </a:t>
            </a:r>
            <a:r>
              <a:rPr lang="en-US" dirty="0" smtClean="0"/>
              <a:t>a possible quiz next class</a:t>
            </a:r>
            <a:endParaRPr lang="en-US" dirty="0"/>
          </a:p>
          <a:p>
            <a:r>
              <a:rPr lang="en-US" dirty="0" smtClean="0"/>
              <a:t>One person on the team will complete the Getting Started with ArcGIS Online Tutorial on ESRI </a:t>
            </a:r>
            <a:r>
              <a:rPr lang="en-US" dirty="0"/>
              <a:t>Training.com (https://www.esri.com/training/catalog/5d816c0255cf937306d2d3ef/arcgis-online-basics</a:t>
            </a:r>
            <a:r>
              <a:rPr lang="en-US" dirty="0" smtClean="0"/>
              <a:t>/)</a:t>
            </a:r>
            <a:endParaRPr lang="en-US" dirty="0" smtClean="0"/>
          </a:p>
          <a:p>
            <a:r>
              <a:rPr lang="en-US" dirty="0" smtClean="0"/>
              <a:t>The other person on the team will complete the Getting Started with </a:t>
            </a:r>
            <a:r>
              <a:rPr lang="en-US" dirty="0" smtClean="0"/>
              <a:t>Mapping and Visualization Tutorial </a:t>
            </a:r>
            <a:r>
              <a:rPr lang="en-US" dirty="0" smtClean="0"/>
              <a:t>on ESRI </a:t>
            </a:r>
            <a:r>
              <a:rPr lang="en-US" dirty="0"/>
              <a:t>Training.com (https://www.esri.com/training/catalog/5c9a7354190cf23eac62a92f/getting-started-with-mapping-and-visualization</a:t>
            </a:r>
            <a:r>
              <a:rPr lang="en-US" dirty="0" smtClean="0"/>
              <a:t>/)</a:t>
            </a:r>
            <a:endParaRPr lang="en-US" dirty="0" smtClean="0"/>
          </a:p>
          <a:p>
            <a:r>
              <a:rPr lang="en-US" dirty="0" smtClean="0"/>
              <a:t>Save and turn in screen shots of your maps or story. Turn in the completion certificates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46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Maps </a:t>
            </a:r>
            <a:r>
              <a:rPr lang="en-US" dirty="0" smtClean="0"/>
              <a:t>Mania</a:t>
            </a:r>
          </a:p>
          <a:p>
            <a:r>
              <a:rPr lang="en-US" dirty="0" smtClean="0"/>
              <a:t>Air Pollution Maps: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://air.plumelabs.com/en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Half of Americans Live Here Map: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://observablehq.com/@</a:t>
            </a:r>
            <a:r>
              <a:rPr lang="en-US" dirty="0" smtClean="0">
                <a:hlinkClick r:id="rId3"/>
              </a:rPr>
              <a:t>acz13/density-based-county-counting-to-specified-proportion</a:t>
            </a:r>
            <a:endParaRPr lang="en-US" dirty="0" smtClean="0"/>
          </a:p>
          <a:p>
            <a:r>
              <a:rPr lang="en-US" dirty="0" smtClean="0"/>
              <a:t>1940s NYC and 1980s NYC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://1940s.nyc/map/photo/nynyma_rec0040_1_01012_0038a#17.35/40.755821/-</a:t>
            </a:r>
            <a:r>
              <a:rPr lang="en-US" dirty="0" smtClean="0">
                <a:hlinkClick r:id="rId4"/>
              </a:rPr>
              <a:t>73.987674</a:t>
            </a:r>
            <a:endParaRPr lang="en-US" dirty="0" smtClean="0"/>
          </a:p>
          <a:p>
            <a:r>
              <a:rPr lang="en-US" dirty="0" smtClean="0"/>
              <a:t>NYC </a:t>
            </a:r>
            <a:r>
              <a:rPr lang="en-US" dirty="0"/>
              <a:t>Languages Spoken at Home http://www.jillhubley.com/project/nyclanguages/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4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1660" y="113068"/>
            <a:ext cx="9142140" cy="662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2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Geographic Information System – designed to capture, store, manipulate, analyze, manage, and present all types of geographical data (</a:t>
            </a:r>
            <a:r>
              <a:rPr lang="en-US" dirty="0" err="1" smtClean="0"/>
              <a:t>ie</a:t>
            </a:r>
            <a:r>
              <a:rPr lang="en-US" dirty="0" smtClean="0"/>
              <a:t>. Spatial data)</a:t>
            </a:r>
          </a:p>
          <a:p>
            <a:endParaRPr lang="en-US" dirty="0"/>
          </a:p>
          <a:p>
            <a:r>
              <a:rPr lang="en-US" dirty="0" smtClean="0"/>
              <a:t>It can be 2D or 3D. Web maps are 2D; Web scenes are 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1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GEOSPATIAL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dirty="0" smtClean="0"/>
              <a:t>is tied </a:t>
            </a:r>
            <a:r>
              <a:rPr lang="en-US" dirty="0" smtClean="0"/>
              <a:t>to space/location – and hence </a:t>
            </a:r>
            <a:r>
              <a:rPr lang="en-US" dirty="0" smtClean="0"/>
              <a:t>map-able</a:t>
            </a:r>
            <a:r>
              <a:rPr lang="en-US" dirty="0" smtClean="0"/>
              <a:t>, and able to be visualized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186" y="2847683"/>
            <a:ext cx="6584488" cy="327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8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LONGITUDE/LATTITUDE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Longitude – Angular distance of a place East or West from Greenwich, UK</a:t>
            </a:r>
          </a:p>
          <a:p>
            <a:r>
              <a:rPr lang="en-US" dirty="0" err="1" smtClean="0"/>
              <a:t>Lattitude</a:t>
            </a:r>
            <a:r>
              <a:rPr lang="en-US" dirty="0" smtClean="0"/>
              <a:t> – Angular distance of a place North or South from the Equator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432" y="3408814"/>
            <a:ext cx="5812111" cy="312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5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SHAPE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Spreadsheet file formatted for use in GIS – contains longitude/latitude information to make data </a:t>
            </a:r>
            <a:r>
              <a:rPr lang="en-US" dirty="0" err="1" smtClean="0"/>
              <a:t>mapable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7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Tabular data file – like a spreadsheet. </a:t>
            </a:r>
            <a:r>
              <a:rPr lang="en-US" dirty="0"/>
              <a:t>C</a:t>
            </a:r>
            <a:r>
              <a:rPr lang="en-US" dirty="0" smtClean="0"/>
              <a:t>ontains data information and can be easily imported /exported across </a:t>
            </a:r>
            <a:r>
              <a:rPr lang="en-US" dirty="0" smtClean="0"/>
              <a:t>programs</a:t>
            </a:r>
          </a:p>
          <a:p>
            <a:endParaRPr lang="en-US" dirty="0"/>
          </a:p>
          <a:p>
            <a:r>
              <a:rPr lang="en-US" dirty="0" smtClean="0"/>
              <a:t>The CSV stands for Comma separated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BASEMAPS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Basemap</a:t>
            </a:r>
            <a:r>
              <a:rPr lang="en-US" dirty="0"/>
              <a:t> layers are static tiled layers such as imagery, territorial boundaries, or roads that provide geographic context.</a:t>
            </a:r>
          </a:p>
        </p:txBody>
      </p:sp>
    </p:spTree>
    <p:extLst>
      <p:ext uri="{BB962C8B-B14F-4D97-AF65-F5344CB8AC3E}">
        <p14:creationId xmlns:p14="http://schemas.microsoft.com/office/powerpoint/2010/main" val="302888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OPERATIONAL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features (information shown as points, lines, or polygons) or imagery that can be drawn on top of a base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3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577</Words>
  <Application>Microsoft Office PowerPoint</Application>
  <PresentationFormat>Widescreen</PresentationFormat>
  <Paragraphs>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Office Theme</vt:lpstr>
      <vt:lpstr>GEOSPATIAL ANALYSIS</vt:lpstr>
      <vt:lpstr>PowerPoint Presentation</vt:lpstr>
      <vt:lpstr>GIS</vt:lpstr>
      <vt:lpstr>GEOSPATIAL ANALYSIS</vt:lpstr>
      <vt:lpstr>LONGITUDE/LATTITUDE</vt:lpstr>
      <vt:lpstr>SHAPE FILE</vt:lpstr>
      <vt:lpstr>CSV File</vt:lpstr>
      <vt:lpstr>BASEMAPS</vt:lpstr>
      <vt:lpstr>OPERATIONAL LAYERS</vt:lpstr>
      <vt:lpstr>ATTRIBUTE TABLE</vt:lpstr>
      <vt:lpstr>SYMBOLOGY</vt:lpstr>
      <vt:lpstr>ARCGIS ONLINE</vt:lpstr>
      <vt:lpstr>Creating Layers</vt:lpstr>
      <vt:lpstr>Data available in NYC Open Data &amp; Living Atlas</vt:lpstr>
      <vt:lpstr>Arc Story Maps</vt:lpstr>
      <vt:lpstr>PowerPoint Presentation</vt:lpstr>
      <vt:lpstr>Assignment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GEOSPATIAL ANALYSIS</dc:title>
  <dc:creator>anne leonhardt</dc:creator>
  <cp:lastModifiedBy>anne leonhardt</cp:lastModifiedBy>
  <cp:revision>16</cp:revision>
  <dcterms:created xsi:type="dcterms:W3CDTF">2019-11-07T12:26:53Z</dcterms:created>
  <dcterms:modified xsi:type="dcterms:W3CDTF">2020-11-19T05:45:37Z</dcterms:modified>
</cp:coreProperties>
</file>