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6" r:id="rId4"/>
    <p:sldId id="270" r:id="rId5"/>
    <p:sldId id="258" r:id="rId6"/>
    <p:sldId id="277" r:id="rId7"/>
    <p:sldId id="269" r:id="rId8"/>
    <p:sldId id="268" r:id="rId9"/>
    <p:sldId id="259" r:id="rId10"/>
    <p:sldId id="262" r:id="rId11"/>
    <p:sldId id="265" r:id="rId12"/>
    <p:sldId id="264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650F5-BB77-AB40-B52C-3950FE4046E8}" type="doc">
      <dgm:prSet loTypeId="urn:microsoft.com/office/officeart/2008/layout/BubblePictur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3E3C62-02A0-284B-BE5B-8BB7A11D3426}">
      <dgm:prSet phldrT="[Text]"/>
      <dgm:spPr/>
      <dgm:t>
        <a:bodyPr/>
        <a:lstStyle/>
        <a:p>
          <a:r>
            <a:rPr lang="en-US" dirty="0"/>
            <a:t>Dark</a:t>
          </a:r>
          <a:r>
            <a:rPr lang="en-US" baseline="0" dirty="0"/>
            <a:t> &amp; Lovely </a:t>
          </a:r>
          <a:endParaRPr lang="en-US" dirty="0"/>
        </a:p>
      </dgm:t>
    </dgm:pt>
    <dgm:pt modelId="{10FC55AE-E7F6-014E-B7AE-184B38553D8B}" type="parTrans" cxnId="{9A72C336-58C4-684D-85E5-FC2C74144ECF}">
      <dgm:prSet/>
      <dgm:spPr/>
      <dgm:t>
        <a:bodyPr/>
        <a:lstStyle/>
        <a:p>
          <a:endParaRPr lang="en-US"/>
        </a:p>
      </dgm:t>
    </dgm:pt>
    <dgm:pt modelId="{11409509-320F-2049-8B14-C2CCBF2DA7F7}" type="sibTrans" cxnId="{9A72C336-58C4-684D-85E5-FC2C74144EC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US"/>
        </a:p>
      </dgm:t>
    </dgm:pt>
    <dgm:pt modelId="{D59B22DF-DABA-A345-B51C-A5739A6C8F48}">
      <dgm:prSet phldrT="[Text]"/>
      <dgm:spPr/>
      <dgm:t>
        <a:bodyPr/>
        <a:lstStyle/>
        <a:p>
          <a:r>
            <a:rPr lang="en-US" dirty="0"/>
            <a:t>Sponsorship</a:t>
          </a:r>
        </a:p>
      </dgm:t>
    </dgm:pt>
    <dgm:pt modelId="{9AFEB95C-49A3-0E48-9A4A-19E4A9CA1BF7}" type="parTrans" cxnId="{DF65E581-3371-F444-95AD-0E8537B0EF4A}">
      <dgm:prSet/>
      <dgm:spPr/>
      <dgm:t>
        <a:bodyPr/>
        <a:lstStyle/>
        <a:p>
          <a:endParaRPr lang="en-US"/>
        </a:p>
      </dgm:t>
    </dgm:pt>
    <dgm:pt modelId="{A52DB0B4-25D4-314D-B6D7-7CA2F370BE24}" type="sibTrans" cxnId="{DF65E581-3371-F444-95AD-0E8537B0EF4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A4D962C3-C916-A441-80B2-89B13A5CE11B}">
      <dgm:prSet phldrT="[Text]"/>
      <dgm:spPr/>
      <dgm:t>
        <a:bodyPr/>
        <a:lstStyle/>
        <a:p>
          <a:r>
            <a:rPr lang="en-US" dirty="0"/>
            <a:t>Dark &amp; Lovely (Au </a:t>
          </a:r>
          <a:r>
            <a:rPr lang="en-US" dirty="0" err="1"/>
            <a:t>Naturale</a:t>
          </a:r>
          <a:r>
            <a:rPr lang="en-US" dirty="0"/>
            <a:t>)</a:t>
          </a:r>
        </a:p>
      </dgm:t>
    </dgm:pt>
    <dgm:pt modelId="{20FAABE5-15CD-0940-AD50-C60EFD4173DB}" type="parTrans" cxnId="{F3CC88CD-7DF6-6543-A045-51E82E62ECAF}">
      <dgm:prSet/>
      <dgm:spPr/>
      <dgm:t>
        <a:bodyPr/>
        <a:lstStyle/>
        <a:p>
          <a:endParaRPr lang="en-US"/>
        </a:p>
      </dgm:t>
    </dgm:pt>
    <dgm:pt modelId="{5F60A213-A06A-8E45-B33E-B97B105C2052}" type="sibTrans" cxnId="{F3CC88CD-7DF6-6543-A045-51E82E62ECA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9FF45CB-D01F-0847-A99D-C49569C279AF}" type="pres">
      <dgm:prSet presAssocID="{5CF650F5-BB77-AB40-B52C-3950FE4046E8}" presName="Name0" presStyleCnt="0">
        <dgm:presLayoutVars>
          <dgm:chMax val="8"/>
          <dgm:chPref val="8"/>
          <dgm:dir/>
        </dgm:presLayoutVars>
      </dgm:prSet>
      <dgm:spPr/>
    </dgm:pt>
    <dgm:pt modelId="{A9CE4A70-9B2F-8E4A-8320-6060C92BBFDD}" type="pres">
      <dgm:prSet presAssocID="{B93E3C62-02A0-284B-BE5B-8BB7A11D3426}" presName="parent_text_1" presStyleLbl="revTx" presStyleIdx="0" presStyleCnt="3" custScaleX="60507" custScaleY="38442" custLinFactNeighborX="-2327" custLinFactNeighborY="-67145">
        <dgm:presLayoutVars>
          <dgm:chMax val="0"/>
          <dgm:chPref val="0"/>
          <dgm:bulletEnabled val="1"/>
        </dgm:presLayoutVars>
      </dgm:prSet>
      <dgm:spPr/>
    </dgm:pt>
    <dgm:pt modelId="{B1369FB2-B2A3-BD4E-A32D-5343E59EC713}" type="pres">
      <dgm:prSet presAssocID="{B93E3C62-02A0-284B-BE5B-8BB7A11D3426}" presName="image_accent_1" presStyleCnt="0"/>
      <dgm:spPr/>
    </dgm:pt>
    <dgm:pt modelId="{9D994ADA-0FF9-4946-98A7-82D46C6BC1E4}" type="pres">
      <dgm:prSet presAssocID="{B93E3C62-02A0-284B-BE5B-8BB7A11D3426}" presName="imageAccentRepeatNode" presStyleLbl="alignNode1" presStyleIdx="0" presStyleCnt="6" custLinFactNeighborX="-10197" custLinFactNeighborY="-31265"/>
      <dgm:spPr/>
    </dgm:pt>
    <dgm:pt modelId="{FBEB68AE-E382-4A46-A094-4DB81BD1A85A}" type="pres">
      <dgm:prSet presAssocID="{B93E3C62-02A0-284B-BE5B-8BB7A11D3426}" presName="accent_1" presStyleLbl="alignNode1" presStyleIdx="1" presStyleCnt="6"/>
      <dgm:spPr/>
    </dgm:pt>
    <dgm:pt modelId="{B64A8A07-670F-4A48-817B-387BE2EE2EF2}" type="pres">
      <dgm:prSet presAssocID="{11409509-320F-2049-8B14-C2CCBF2DA7F7}" presName="image_1" presStyleCnt="0"/>
      <dgm:spPr/>
    </dgm:pt>
    <dgm:pt modelId="{82D633CE-60D9-6F40-9ACC-EF78BA65FA31}" type="pres">
      <dgm:prSet presAssocID="{11409509-320F-2049-8B14-C2CCBF2DA7F7}" presName="imageRepeatNode" presStyleLbl="fgImgPlace1" presStyleIdx="0" presStyleCnt="3" custScaleX="124125" custScaleY="138254" custLinFactNeighborX="-28421" custLinFactNeighborY="-16196"/>
      <dgm:spPr/>
    </dgm:pt>
    <dgm:pt modelId="{2102DB26-8778-2140-A44D-0849D8357B3F}" type="pres">
      <dgm:prSet presAssocID="{D59B22DF-DABA-A345-B51C-A5739A6C8F48}" presName="parent_text_2" presStyleLbl="revTx" presStyleIdx="1" presStyleCnt="3" custScaleX="66702" custLinFactNeighborX="11451" custLinFactNeighborY="-8836">
        <dgm:presLayoutVars>
          <dgm:chMax val="0"/>
          <dgm:chPref val="0"/>
          <dgm:bulletEnabled val="1"/>
        </dgm:presLayoutVars>
      </dgm:prSet>
      <dgm:spPr/>
    </dgm:pt>
    <dgm:pt modelId="{1738B697-7578-9D4E-8B53-787516CC9D7F}" type="pres">
      <dgm:prSet presAssocID="{D59B22DF-DABA-A345-B51C-A5739A6C8F48}" presName="image_accent_2" presStyleCnt="0"/>
      <dgm:spPr/>
    </dgm:pt>
    <dgm:pt modelId="{B9F1C8AB-A1B1-9440-91A9-301740C6ABD9}" type="pres">
      <dgm:prSet presAssocID="{D59B22DF-DABA-A345-B51C-A5739A6C8F48}" presName="imageAccentRepeatNode" presStyleLbl="alignNode1" presStyleIdx="2" presStyleCnt="6" custScaleX="174888" custScaleY="153332" custLinFactX="100000" custLinFactNeighborX="120795" custLinFactNeighborY="38973"/>
      <dgm:spPr/>
    </dgm:pt>
    <dgm:pt modelId="{D3AB7C6E-E152-424F-B631-80941D195760}" type="pres">
      <dgm:prSet presAssocID="{A52DB0B4-25D4-314D-B6D7-7CA2F370BE24}" presName="image_2" presStyleCnt="0"/>
      <dgm:spPr/>
    </dgm:pt>
    <dgm:pt modelId="{FFA046F3-4A07-4D47-8EC5-56C8BF43AEE3}" type="pres">
      <dgm:prSet presAssocID="{A52DB0B4-25D4-314D-B6D7-7CA2F370BE24}" presName="imageRepeatNode" presStyleLbl="fgImgPlace1" presStyleIdx="1" presStyleCnt="3" custScaleX="167107" custScaleY="213450" custLinFactX="100000" custLinFactNeighborX="147422" custLinFactNeighborY="44178"/>
      <dgm:spPr/>
    </dgm:pt>
    <dgm:pt modelId="{0B6F8C4B-6716-F54E-B2BA-2BF121E67763}" type="pres">
      <dgm:prSet presAssocID="{A4D962C3-C916-A441-80B2-89B13A5CE11B}" presName="image_accent_3" presStyleCnt="0"/>
      <dgm:spPr/>
    </dgm:pt>
    <dgm:pt modelId="{C046E176-8CED-024F-B659-93F0696FEDF2}" type="pres">
      <dgm:prSet presAssocID="{A4D962C3-C916-A441-80B2-89B13A5CE11B}" presName="imageAccentRepeatNode" presStyleLbl="alignNode1" presStyleIdx="3" presStyleCnt="6" custScaleY="190037" custLinFactNeighborX="61812" custLinFactNeighborY="-1013"/>
      <dgm:spPr/>
    </dgm:pt>
    <dgm:pt modelId="{091E1FA9-E52C-A944-A27C-CE3C6FBA0528}" type="pres">
      <dgm:prSet presAssocID="{A4D962C3-C916-A441-80B2-89B13A5CE11B}" presName="parent_text_3" presStyleLbl="revTx" presStyleIdx="2" presStyleCnt="3" custScaleX="51700" custLinFactNeighborX="18779" custLinFactNeighborY="-6795">
        <dgm:presLayoutVars>
          <dgm:chMax val="0"/>
          <dgm:chPref val="0"/>
          <dgm:bulletEnabled val="1"/>
        </dgm:presLayoutVars>
      </dgm:prSet>
      <dgm:spPr/>
    </dgm:pt>
    <dgm:pt modelId="{4B531168-C804-A840-9EF4-B26B1B57A016}" type="pres">
      <dgm:prSet presAssocID="{A4D962C3-C916-A441-80B2-89B13A5CE11B}" presName="accent_2" presStyleLbl="alignNode1" presStyleIdx="4" presStyleCnt="6"/>
      <dgm:spPr/>
    </dgm:pt>
    <dgm:pt modelId="{B9429F33-E6FC-B44B-8308-348398AB20F4}" type="pres">
      <dgm:prSet presAssocID="{A4D962C3-C916-A441-80B2-89B13A5CE11B}" presName="accent_3" presStyleLbl="alignNode1" presStyleIdx="5" presStyleCnt="6"/>
      <dgm:spPr/>
    </dgm:pt>
    <dgm:pt modelId="{296849A8-6B33-A249-9C43-5D5FC6361A89}" type="pres">
      <dgm:prSet presAssocID="{5F60A213-A06A-8E45-B33E-B97B105C2052}" presName="image_3" presStyleCnt="0"/>
      <dgm:spPr/>
    </dgm:pt>
    <dgm:pt modelId="{D8A59092-721A-274D-A6E9-E7AB47A44634}" type="pres">
      <dgm:prSet presAssocID="{5F60A213-A06A-8E45-B33E-B97B105C2052}" presName="imageRepeatNode" presStyleLbl="fgImgPlace1" presStyleIdx="2" presStyleCnt="3" custScaleX="196058" custScaleY="170257" custLinFactNeighborX="55252" custLinFactNeighborY="-2083"/>
      <dgm:spPr/>
    </dgm:pt>
  </dgm:ptLst>
  <dgm:cxnLst>
    <dgm:cxn modelId="{7970D515-2DAE-4D5C-B7D5-B15EBF3B60D9}" type="presOf" srcId="{5F60A213-A06A-8E45-B33E-B97B105C2052}" destId="{D8A59092-721A-274D-A6E9-E7AB47A44634}" srcOrd="0" destOrd="0" presId="urn:microsoft.com/office/officeart/2008/layout/BubblePictureList"/>
    <dgm:cxn modelId="{F3CC88CD-7DF6-6543-A045-51E82E62ECAF}" srcId="{5CF650F5-BB77-AB40-B52C-3950FE4046E8}" destId="{A4D962C3-C916-A441-80B2-89B13A5CE11B}" srcOrd="2" destOrd="0" parTransId="{20FAABE5-15CD-0940-AD50-C60EFD4173DB}" sibTransId="{5F60A213-A06A-8E45-B33E-B97B105C2052}"/>
    <dgm:cxn modelId="{51385E5B-A83C-40FB-805E-2E7158A6CACD}" type="presOf" srcId="{D59B22DF-DABA-A345-B51C-A5739A6C8F48}" destId="{2102DB26-8778-2140-A44D-0849D8357B3F}" srcOrd="0" destOrd="0" presId="urn:microsoft.com/office/officeart/2008/layout/BubblePictureList"/>
    <dgm:cxn modelId="{C833F9BD-CE43-478F-B186-A2A85792421F}" type="presOf" srcId="{B93E3C62-02A0-284B-BE5B-8BB7A11D3426}" destId="{A9CE4A70-9B2F-8E4A-8320-6060C92BBFDD}" srcOrd="0" destOrd="0" presId="urn:microsoft.com/office/officeart/2008/layout/BubblePictureList"/>
    <dgm:cxn modelId="{FB360AA0-2237-4BCC-978C-2491AFF4B815}" type="presOf" srcId="{11409509-320F-2049-8B14-C2CCBF2DA7F7}" destId="{82D633CE-60D9-6F40-9ACC-EF78BA65FA31}" srcOrd="0" destOrd="0" presId="urn:microsoft.com/office/officeart/2008/layout/BubblePictureList"/>
    <dgm:cxn modelId="{DF65E581-3371-F444-95AD-0E8537B0EF4A}" srcId="{5CF650F5-BB77-AB40-B52C-3950FE4046E8}" destId="{D59B22DF-DABA-A345-B51C-A5739A6C8F48}" srcOrd="1" destOrd="0" parTransId="{9AFEB95C-49A3-0E48-9A4A-19E4A9CA1BF7}" sibTransId="{A52DB0B4-25D4-314D-B6D7-7CA2F370BE24}"/>
    <dgm:cxn modelId="{07C37A5C-A50B-46B9-A4D3-164BFF23FC0C}" type="presOf" srcId="{5CF650F5-BB77-AB40-B52C-3950FE4046E8}" destId="{39FF45CB-D01F-0847-A99D-C49569C279AF}" srcOrd="0" destOrd="0" presId="urn:microsoft.com/office/officeart/2008/layout/BubblePictureList"/>
    <dgm:cxn modelId="{22EC27EE-390E-499D-9D0A-4B8B4F077873}" type="presOf" srcId="{A4D962C3-C916-A441-80B2-89B13A5CE11B}" destId="{091E1FA9-E52C-A944-A27C-CE3C6FBA0528}" srcOrd="0" destOrd="0" presId="urn:microsoft.com/office/officeart/2008/layout/BubblePictureList"/>
    <dgm:cxn modelId="{9A72C336-58C4-684D-85E5-FC2C74144ECF}" srcId="{5CF650F5-BB77-AB40-B52C-3950FE4046E8}" destId="{B93E3C62-02A0-284B-BE5B-8BB7A11D3426}" srcOrd="0" destOrd="0" parTransId="{10FC55AE-E7F6-014E-B7AE-184B38553D8B}" sibTransId="{11409509-320F-2049-8B14-C2CCBF2DA7F7}"/>
    <dgm:cxn modelId="{7DFEE606-3E75-4704-B9F8-37CEF1BDC6EE}" type="presOf" srcId="{A52DB0B4-25D4-314D-B6D7-7CA2F370BE24}" destId="{FFA046F3-4A07-4D47-8EC5-56C8BF43AEE3}" srcOrd="0" destOrd="0" presId="urn:microsoft.com/office/officeart/2008/layout/BubblePictureList"/>
    <dgm:cxn modelId="{8F1AC4B7-96D2-4220-9B8B-777993FDFEFD}" type="presParOf" srcId="{39FF45CB-D01F-0847-A99D-C49569C279AF}" destId="{A9CE4A70-9B2F-8E4A-8320-6060C92BBFDD}" srcOrd="0" destOrd="0" presId="urn:microsoft.com/office/officeart/2008/layout/BubblePictureList"/>
    <dgm:cxn modelId="{582003F0-9185-4464-99E4-DDBCB253DAAD}" type="presParOf" srcId="{39FF45CB-D01F-0847-A99D-C49569C279AF}" destId="{B1369FB2-B2A3-BD4E-A32D-5343E59EC713}" srcOrd="1" destOrd="0" presId="urn:microsoft.com/office/officeart/2008/layout/BubblePictureList"/>
    <dgm:cxn modelId="{439DEA01-FD42-499A-B9FA-8DAC177FB9C6}" type="presParOf" srcId="{B1369FB2-B2A3-BD4E-A32D-5343E59EC713}" destId="{9D994ADA-0FF9-4946-98A7-82D46C6BC1E4}" srcOrd="0" destOrd="0" presId="urn:microsoft.com/office/officeart/2008/layout/BubblePictureList"/>
    <dgm:cxn modelId="{712473FD-B480-4277-A174-66FEBEA0DFDB}" type="presParOf" srcId="{39FF45CB-D01F-0847-A99D-C49569C279AF}" destId="{FBEB68AE-E382-4A46-A094-4DB81BD1A85A}" srcOrd="2" destOrd="0" presId="urn:microsoft.com/office/officeart/2008/layout/BubblePictureList"/>
    <dgm:cxn modelId="{78419688-DB58-454F-9989-0EB9620F3818}" type="presParOf" srcId="{39FF45CB-D01F-0847-A99D-C49569C279AF}" destId="{B64A8A07-670F-4A48-817B-387BE2EE2EF2}" srcOrd="3" destOrd="0" presId="urn:microsoft.com/office/officeart/2008/layout/BubblePictureList"/>
    <dgm:cxn modelId="{21F9F0AF-99F3-4BE8-B643-9625F39E75EE}" type="presParOf" srcId="{B64A8A07-670F-4A48-817B-387BE2EE2EF2}" destId="{82D633CE-60D9-6F40-9ACC-EF78BA65FA31}" srcOrd="0" destOrd="0" presId="urn:microsoft.com/office/officeart/2008/layout/BubblePictureList"/>
    <dgm:cxn modelId="{255CF05E-FF5B-4471-9C12-BDD8CA1CB06A}" type="presParOf" srcId="{39FF45CB-D01F-0847-A99D-C49569C279AF}" destId="{2102DB26-8778-2140-A44D-0849D8357B3F}" srcOrd="4" destOrd="0" presId="urn:microsoft.com/office/officeart/2008/layout/BubblePictureList"/>
    <dgm:cxn modelId="{E4A8AC75-1FDC-4F9C-B4EA-3F4D034EB834}" type="presParOf" srcId="{39FF45CB-D01F-0847-A99D-C49569C279AF}" destId="{1738B697-7578-9D4E-8B53-787516CC9D7F}" srcOrd="5" destOrd="0" presId="urn:microsoft.com/office/officeart/2008/layout/BubblePictureList"/>
    <dgm:cxn modelId="{11D6783D-CEE6-4683-B6BA-3B737F0C61A7}" type="presParOf" srcId="{1738B697-7578-9D4E-8B53-787516CC9D7F}" destId="{B9F1C8AB-A1B1-9440-91A9-301740C6ABD9}" srcOrd="0" destOrd="0" presId="urn:microsoft.com/office/officeart/2008/layout/BubblePictureList"/>
    <dgm:cxn modelId="{63EDCCD9-32CF-458F-A6A9-6CED35F93E0C}" type="presParOf" srcId="{39FF45CB-D01F-0847-A99D-C49569C279AF}" destId="{D3AB7C6E-E152-424F-B631-80941D195760}" srcOrd="6" destOrd="0" presId="urn:microsoft.com/office/officeart/2008/layout/BubblePictureList"/>
    <dgm:cxn modelId="{AB90CC16-8D61-4609-813F-2AB14025A775}" type="presParOf" srcId="{D3AB7C6E-E152-424F-B631-80941D195760}" destId="{FFA046F3-4A07-4D47-8EC5-56C8BF43AEE3}" srcOrd="0" destOrd="0" presId="urn:microsoft.com/office/officeart/2008/layout/BubblePictureList"/>
    <dgm:cxn modelId="{D3F3E9E5-B085-4BBA-BC29-D2B047716DB1}" type="presParOf" srcId="{39FF45CB-D01F-0847-A99D-C49569C279AF}" destId="{0B6F8C4B-6716-F54E-B2BA-2BF121E67763}" srcOrd="7" destOrd="0" presId="urn:microsoft.com/office/officeart/2008/layout/BubblePictureList"/>
    <dgm:cxn modelId="{88F08A4E-FF9B-4601-83D9-51A07E2A7FD2}" type="presParOf" srcId="{0B6F8C4B-6716-F54E-B2BA-2BF121E67763}" destId="{C046E176-8CED-024F-B659-93F0696FEDF2}" srcOrd="0" destOrd="0" presId="urn:microsoft.com/office/officeart/2008/layout/BubblePictureList"/>
    <dgm:cxn modelId="{C9ADB063-1D6F-4F59-A5C4-7954D744285B}" type="presParOf" srcId="{39FF45CB-D01F-0847-A99D-C49569C279AF}" destId="{091E1FA9-E52C-A944-A27C-CE3C6FBA0528}" srcOrd="8" destOrd="0" presId="urn:microsoft.com/office/officeart/2008/layout/BubblePictureList"/>
    <dgm:cxn modelId="{5FA9DE0D-80C9-4372-8606-0308F3F014E3}" type="presParOf" srcId="{39FF45CB-D01F-0847-A99D-C49569C279AF}" destId="{4B531168-C804-A840-9EF4-B26B1B57A016}" srcOrd="9" destOrd="0" presId="urn:microsoft.com/office/officeart/2008/layout/BubblePictureList"/>
    <dgm:cxn modelId="{2A51247B-6CD6-43BB-BE32-6DFE75A8EDE0}" type="presParOf" srcId="{39FF45CB-D01F-0847-A99D-C49569C279AF}" destId="{B9429F33-E6FC-B44B-8308-348398AB20F4}" srcOrd="10" destOrd="0" presId="urn:microsoft.com/office/officeart/2008/layout/BubblePictureList"/>
    <dgm:cxn modelId="{16DF066A-A9E2-4627-8C47-31CE4BA69F84}" type="presParOf" srcId="{39FF45CB-D01F-0847-A99D-C49569C279AF}" destId="{296849A8-6B33-A249-9C43-5D5FC6361A89}" srcOrd="11" destOrd="0" presId="urn:microsoft.com/office/officeart/2008/layout/BubblePictureList"/>
    <dgm:cxn modelId="{9CC3252A-F270-477E-B965-D56019562986}" type="presParOf" srcId="{296849A8-6B33-A249-9C43-5D5FC6361A89}" destId="{D8A59092-721A-274D-A6E9-E7AB47A44634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94ADA-0FF9-4946-98A7-82D46C6BC1E4}">
      <dsp:nvSpPr>
        <dsp:cNvPr id="0" name=""/>
        <dsp:cNvSpPr/>
      </dsp:nvSpPr>
      <dsp:spPr>
        <a:xfrm>
          <a:off x="2340913" y="1008444"/>
          <a:ext cx="2445723" cy="24461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EB68AE-E382-4A46-A094-4DB81BD1A85A}">
      <dsp:nvSpPr>
        <dsp:cNvPr id="0" name=""/>
        <dsp:cNvSpPr/>
      </dsp:nvSpPr>
      <dsp:spPr>
        <a:xfrm>
          <a:off x="4150295" y="-28132"/>
          <a:ext cx="726361" cy="725895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D633CE-60D9-6F40-9ACC-EF78BA65FA31}">
      <dsp:nvSpPr>
        <dsp:cNvPr id="0" name=""/>
        <dsp:cNvSpPr/>
      </dsp:nvSpPr>
      <dsp:spPr>
        <a:xfrm>
          <a:off x="1769863" y="1069365"/>
          <a:ext cx="2803697" cy="3122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F1C8AB-A1B1-9440-91A9-301740C6ABD9}">
      <dsp:nvSpPr>
        <dsp:cNvPr id="0" name=""/>
        <dsp:cNvSpPr/>
      </dsp:nvSpPr>
      <dsp:spPr>
        <a:xfrm>
          <a:off x="7560810" y="2285192"/>
          <a:ext cx="2238691" cy="19622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A046F3-4A07-4D47-8EC5-56C8BF43AEE3}">
      <dsp:nvSpPr>
        <dsp:cNvPr id="0" name=""/>
        <dsp:cNvSpPr/>
      </dsp:nvSpPr>
      <dsp:spPr>
        <a:xfrm>
          <a:off x="7703691" y="1837674"/>
          <a:ext cx="1886427" cy="240981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46E176-8CED-024F-B659-93F0696FEDF2}">
      <dsp:nvSpPr>
        <dsp:cNvPr id="0" name=""/>
        <dsp:cNvSpPr/>
      </dsp:nvSpPr>
      <dsp:spPr>
        <a:xfrm>
          <a:off x="5727348" y="-309959"/>
          <a:ext cx="1640698" cy="31189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531168-C804-A840-9EF4-B26B1B57A016}">
      <dsp:nvSpPr>
        <dsp:cNvPr id="0" name=""/>
        <dsp:cNvSpPr/>
      </dsp:nvSpPr>
      <dsp:spPr>
        <a:xfrm>
          <a:off x="6085216" y="25810"/>
          <a:ext cx="537364" cy="537731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429F33-E6FC-B44B-8308-348398AB20F4}">
      <dsp:nvSpPr>
        <dsp:cNvPr id="0" name=""/>
        <dsp:cNvSpPr/>
      </dsp:nvSpPr>
      <dsp:spPr>
        <a:xfrm>
          <a:off x="6623602" y="3520641"/>
          <a:ext cx="403534" cy="403086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A59092-721A-274D-A6E9-E7AB47A44634}">
      <dsp:nvSpPr>
        <dsp:cNvPr id="0" name=""/>
        <dsp:cNvSpPr/>
      </dsp:nvSpPr>
      <dsp:spPr>
        <a:xfrm>
          <a:off x="4906073" y="-116"/>
          <a:ext cx="2878223" cy="249925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CE4A70-9B2F-8E4A-8320-6060C92BBFDD}">
      <dsp:nvSpPr>
        <dsp:cNvPr id="0" name=""/>
        <dsp:cNvSpPr/>
      </dsp:nvSpPr>
      <dsp:spPr>
        <a:xfrm>
          <a:off x="803429" y="86907"/>
          <a:ext cx="2196261" cy="453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" numCol="1" spcCol="1270" anchor="b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Dark</a:t>
          </a:r>
          <a:r>
            <a:rPr lang="en-US" sz="2500" kern="1200" baseline="0" dirty="0"/>
            <a:t> &amp; Lovely </a:t>
          </a:r>
          <a:endParaRPr lang="en-US" sz="2500" kern="1200" dirty="0"/>
        </a:p>
      </dsp:txBody>
      <dsp:txXfrm>
        <a:off x="803429" y="86907"/>
        <a:ext cx="2196261" cy="453107"/>
      </dsp:txXfrm>
    </dsp:sp>
    <dsp:sp modelId="{2102DB26-8778-2140-A44D-0849D8357B3F}">
      <dsp:nvSpPr>
        <dsp:cNvPr id="0" name=""/>
        <dsp:cNvSpPr/>
      </dsp:nvSpPr>
      <dsp:spPr>
        <a:xfrm>
          <a:off x="7777396" y="2211200"/>
          <a:ext cx="2421125" cy="1128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Sponsorship</a:t>
          </a:r>
        </a:p>
      </dsp:txBody>
      <dsp:txXfrm>
        <a:off x="7777396" y="2211200"/>
        <a:ext cx="2421125" cy="1128981"/>
      </dsp:txXfrm>
    </dsp:sp>
    <dsp:sp modelId="{091E1FA9-E52C-A944-A27C-CE3C6FBA0528}">
      <dsp:nvSpPr>
        <dsp:cNvPr id="0" name=""/>
        <dsp:cNvSpPr/>
      </dsp:nvSpPr>
      <dsp:spPr>
        <a:xfrm>
          <a:off x="8181823" y="415799"/>
          <a:ext cx="1876587" cy="1467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Dark &amp; Lovely (Au </a:t>
          </a:r>
          <a:r>
            <a:rPr lang="en-US" sz="2500" kern="1200" dirty="0" err="1"/>
            <a:t>Naturale</a:t>
          </a:r>
          <a:r>
            <a:rPr lang="en-US" sz="2500" kern="1200" dirty="0"/>
            <a:t>)</a:t>
          </a:r>
        </a:p>
      </dsp:txBody>
      <dsp:txXfrm>
        <a:off x="8181823" y="415799"/>
        <a:ext cx="1876587" cy="1467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11/20/2016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2RVWTGAevE" TargetMode="External"/><Relationship Id="rId2" Type="http://schemas.openxmlformats.org/officeDocument/2006/relationships/hyperlink" Target="https://www.youtube.com/watch?v=ou7CyPtkpng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Natural Hair</a:t>
            </a:r>
            <a:br>
              <a:rPr lang="en-US" dirty="0"/>
            </a:br>
            <a:r>
              <a:rPr lang="en-US" dirty="0"/>
              <a:t>versus</a:t>
            </a:r>
            <a:br>
              <a:rPr lang="en-US" dirty="0"/>
            </a:br>
            <a:r>
              <a:rPr lang="en-US" dirty="0"/>
              <a:t>relaxers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Zipporah PORTER &amp; </a:t>
            </a:r>
            <a:r>
              <a:rPr lang="en-US" dirty="0" err="1"/>
              <a:t>Siera</a:t>
            </a:r>
            <a:r>
              <a:rPr lang="en-US" dirty="0"/>
              <a:t> WHITAKER</a:t>
            </a:r>
          </a:p>
        </p:txBody>
      </p:sp>
    </p:spTree>
    <p:extLst>
      <p:ext uri="{BB962C8B-B14F-4D97-AF65-F5344CB8AC3E}">
        <p14:creationId xmlns:p14="http://schemas.microsoft.com/office/powerpoint/2010/main" val="3697688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Relaxers Sales Went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9921954" y="1024934"/>
            <a:ext cx="351692" cy="7033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9563044" y="1024933"/>
            <a:ext cx="337625" cy="7033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9178986" y="1024934"/>
            <a:ext cx="337625" cy="7033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epmgaa.media.lionheartdms.com/img/photos/2013/05/21/Hair_Perm_t750x550.jpg?626c74b6d570df44fd02ecca30244159e005ff3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481" y="2282907"/>
            <a:ext cx="6387563" cy="377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&quot;No&quot; Symbol 9"/>
          <p:cNvSpPr/>
          <p:nvPr/>
        </p:nvSpPr>
        <p:spPr>
          <a:xfrm>
            <a:off x="4129745" y="2199756"/>
            <a:ext cx="4479034" cy="3942107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77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Demand Decreases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82587"/>
            <a:ext cx="5242982" cy="3932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1643" y="1716258"/>
            <a:ext cx="37842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Civil rights movement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Relaxers become linked to fibroids and early puberty in young girls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Findings that lye relaxers strip the protein from the hair causing thinning and hair breakage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Movies like Spike Lee’s School Daze and Good Hair highlight the stigma of good and bad hair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Public becomes more aware about chemicals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Celebrities and others influence Natural Hair Movement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129004" y="5686575"/>
            <a:ext cx="886265" cy="379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58566" y="5457548"/>
            <a:ext cx="2954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Relaxer Sales Have Dropped 15% since 2011 and continue to Decline</a:t>
            </a:r>
          </a:p>
        </p:txBody>
      </p:sp>
    </p:spTree>
    <p:extLst>
      <p:ext uri="{BB962C8B-B14F-4D97-AF65-F5344CB8AC3E}">
        <p14:creationId xmlns:p14="http://schemas.microsoft.com/office/powerpoint/2010/main" val="3659484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7331612" cy="1371600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Consumers Preferences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432" y="2311960"/>
            <a:ext cx="5715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98412" y="974451"/>
            <a:ext cx="2307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Change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342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Demand for Natural Hair Products GOES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  <a:buFont typeface="Wingdings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The Black hair market is one of the most, influential and power markets of today. </a:t>
            </a:r>
          </a:p>
          <a:p>
            <a:pPr>
              <a:buClr>
                <a:schemeClr val="bg2"/>
              </a:buClr>
              <a:buFont typeface="Wingdings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Market research firm Mintel estimated the size of the 2012 market at $684 million, with a projection of $761 million by 2017 </a:t>
            </a:r>
          </a:p>
          <a:p>
            <a:pPr>
              <a:buClr>
                <a:schemeClr val="bg2"/>
              </a:buClr>
              <a:buFont typeface="Wingdings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Women of color come in ranges of various shapes and sizes, from many different hair types, making the market do vast and successful. </a:t>
            </a:r>
          </a:p>
          <a:p>
            <a:pPr>
              <a:buClr>
                <a:schemeClr val="bg2"/>
              </a:buClr>
              <a:buFont typeface="Wingdings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“Missing from these figures are general market brands, weaves, extensions, wigs, independent beauty supply stores, distributors, e-commerce, styling tools, and appliances.” A rough estimate will run the market to half a trillion which is $500 billion dollars in all. – un-</a:t>
            </a:r>
            <a:r>
              <a:rPr lang="en-US" dirty="0" err="1">
                <a:solidFill>
                  <a:schemeClr val="bg1"/>
                </a:solidFill>
              </a:rPr>
              <a:t>ruly.com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bg2"/>
              </a:buClr>
              <a:buFont typeface="Wingdings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The black hair market was unscathed, meaning that it did not fall during the latest recession, but in fact had a steady rise of 21%</a:t>
            </a:r>
          </a:p>
        </p:txBody>
      </p:sp>
    </p:spTree>
    <p:extLst>
      <p:ext uri="{BB962C8B-B14F-4D97-AF65-F5344CB8AC3E}">
        <p14:creationId xmlns:p14="http://schemas.microsoft.com/office/powerpoint/2010/main" val="3259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69581"/>
          </a:xfrm>
        </p:spPr>
        <p:txBody>
          <a:bodyPr/>
          <a:lstStyle/>
          <a:p>
            <a:r>
              <a:rPr lang="en-US" dirty="0"/>
              <a:t>Is it a TREND or is it here to stay?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66799" y="2103438"/>
          <a:ext cx="10670771" cy="424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874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25465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Natural Hair Movement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7" y="556260"/>
            <a:ext cx="2611582" cy="261158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5999"/>
            <a:ext cx="2430780" cy="3954087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2"/>
              </a:buClr>
              <a:buFont typeface="Wingdings" charset="2"/>
              <a:buChar char="v"/>
            </a:pPr>
            <a:r>
              <a:rPr lang="en-US" dirty="0"/>
              <a:t>Gained Traction after slavery</a:t>
            </a:r>
          </a:p>
          <a:p>
            <a:pPr marL="285750" indent="-285750">
              <a:buClr>
                <a:schemeClr val="bg2"/>
              </a:buClr>
              <a:buFont typeface="Wingdings" charset="2"/>
              <a:buChar char="v"/>
            </a:pPr>
            <a:r>
              <a:rPr lang="en-US" dirty="0"/>
              <a:t>Civil Rights Era </a:t>
            </a:r>
          </a:p>
          <a:p>
            <a:pPr marL="285750" indent="-285750">
              <a:buClr>
                <a:schemeClr val="bg2"/>
              </a:buClr>
              <a:buFont typeface="Wingdings" charset="2"/>
              <a:buChar char="v"/>
            </a:pPr>
            <a:r>
              <a:rPr lang="en-US" dirty="0"/>
              <a:t>Black Panthers helped to uplift the community and set the safety </a:t>
            </a:r>
          </a:p>
          <a:p>
            <a:pPr marL="285750" indent="-285750">
              <a:buClr>
                <a:schemeClr val="bg2"/>
              </a:buClr>
              <a:buFont typeface="Wingdings" charset="2"/>
              <a:buChar char="v"/>
            </a:pPr>
            <a:r>
              <a:rPr lang="en-US" dirty="0"/>
              <a:t>Told people they are beautiful as they are. </a:t>
            </a:r>
          </a:p>
          <a:p>
            <a:pPr marL="285750" indent="-285750">
              <a:buClr>
                <a:schemeClr val="bg2"/>
              </a:buClr>
              <a:buFont typeface="Wingdings" charset="2"/>
              <a:buChar char="v"/>
            </a:pPr>
            <a:r>
              <a:rPr lang="en-US" dirty="0"/>
              <a:t>Women were involved and led next to men</a:t>
            </a:r>
          </a:p>
          <a:p>
            <a:pPr marL="285750" indent="-285750">
              <a:buClr>
                <a:schemeClr val="bg2"/>
              </a:buClr>
              <a:buFont typeface="Wingdings" charset="2"/>
              <a:buChar char="v"/>
            </a:pPr>
            <a:r>
              <a:rPr lang="en-US" dirty="0"/>
              <a:t>Be proud of your blackness and show it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19" y="2992582"/>
            <a:ext cx="4032250" cy="3473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6" y="4298073"/>
            <a:ext cx="2829791" cy="2219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54" y="425506"/>
            <a:ext cx="2300085" cy="2300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19" y="425506"/>
            <a:ext cx="2860272" cy="2197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16" y="2286000"/>
            <a:ext cx="2908301" cy="218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44331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Companies Marketing the Natural hair “Movement”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399011"/>
            <a:ext cx="2430780" cy="608491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v"/>
            </a:pPr>
            <a:r>
              <a:rPr lang="en-US" dirty="0">
                <a:solidFill>
                  <a:schemeClr val="bg2"/>
                </a:solidFill>
              </a:rPr>
              <a:t>Releasing dedicated lines for black hair.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en-US" dirty="0">
                <a:solidFill>
                  <a:schemeClr val="bg2"/>
                </a:solidFill>
              </a:rPr>
              <a:t>They highlight ingredients that will attracts customers.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en-US" dirty="0">
                <a:solidFill>
                  <a:schemeClr val="bg2"/>
                </a:solidFill>
              </a:rPr>
              <a:t>Oils such as argon oil, coconut oil, jojoba oil, avocado oil; etc.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en-US" dirty="0">
                <a:solidFill>
                  <a:schemeClr val="bg2"/>
                </a:solidFill>
              </a:rPr>
              <a:t>Also market that they take out ingredients bad for black hair such as parabens, silicon, and various types alcohol which dries out the hair.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en-US" dirty="0">
                <a:solidFill>
                  <a:schemeClr val="bg2"/>
                </a:solidFill>
              </a:rPr>
              <a:t>They keep up with hair care techniques and incorporate it into the products.  Driving sales higher and higher.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en-US" dirty="0">
                <a:solidFill>
                  <a:schemeClr val="bg2"/>
                </a:solidFill>
              </a:rPr>
              <a:t>Bigger companies buy out small companies that cater to black hair and make them bigger. I.E </a:t>
            </a:r>
            <a:r>
              <a:rPr lang="en-US" dirty="0" err="1">
                <a:solidFill>
                  <a:schemeClr val="bg2"/>
                </a:solidFill>
              </a:rPr>
              <a:t>Shea</a:t>
            </a:r>
            <a:r>
              <a:rPr lang="en-US" dirty="0">
                <a:solidFill>
                  <a:schemeClr val="bg2"/>
                </a:solidFill>
              </a:rPr>
              <a:t> Moisture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" y="4355407"/>
            <a:ext cx="2669655" cy="2128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15" y="2221199"/>
            <a:ext cx="3412436" cy="2225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14" y="4355407"/>
            <a:ext cx="5877618" cy="2128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61" y="3166726"/>
            <a:ext cx="2286000" cy="1612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551" y="1275672"/>
            <a:ext cx="2118643" cy="18910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94" y="1461556"/>
            <a:ext cx="2774548" cy="290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5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Natural Hair Campaigns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https://www.youtube.com/watch?v=ou7CyPtkpng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https://www.youtube.com/watch?v=F2RVWTGAevE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00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699869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Thanks For Tuning In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23" y="2800350"/>
            <a:ext cx="2836928" cy="2986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13" y="2800350"/>
            <a:ext cx="2600325" cy="29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WHAT’S THIS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pic>
        <p:nvPicPr>
          <p:cNvPr id="1026" name="Picture 2" descr="http://www.rehairducation.com/wp-content/uploads/2013/07/Relaxer1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951" y="1885071"/>
            <a:ext cx="3534718" cy="430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n-ruly.com/wp-content/uploads/2015/02/naptural85_whitney_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39" y="2014194"/>
            <a:ext cx="3796341" cy="403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72515" y="660083"/>
            <a:ext cx="2128837" cy="15144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Good Hair should look like this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0058400" y="642594"/>
            <a:ext cx="1871663" cy="175770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She has BAD HAIR!!!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10194131" y="3528669"/>
            <a:ext cx="1862137" cy="17002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 many stigmas about hair…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2515" y="3667800"/>
            <a:ext cx="1776810" cy="14219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hair allows me to accept myself for who I am</a:t>
            </a:r>
          </a:p>
        </p:txBody>
      </p:sp>
    </p:spTree>
    <p:extLst>
      <p:ext uri="{BB962C8B-B14F-4D97-AF65-F5344CB8AC3E}">
        <p14:creationId xmlns:p14="http://schemas.microsoft.com/office/powerpoint/2010/main" val="67358483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771525"/>
            <a:ext cx="2432304" cy="492061"/>
          </a:xfrm>
        </p:spPr>
        <p:txBody>
          <a:bodyPr/>
          <a:lstStyle/>
          <a:p>
            <a:pPr algn="ctr"/>
            <a:r>
              <a:rPr lang="en-US" dirty="0"/>
              <a:t>Garret A. Morgan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9296400" y="1263586"/>
            <a:ext cx="2432304" cy="4524566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Invented three-position traffic signals, safety hoods, smoke protectors, and first hair relaxer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He made the hair relaxer out of chemicals he used to fix sewing machines in his workshop testing it first on dog fur, and then his own hair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Founded the G.A. Morgan Hair Refining Company in 1913</a:t>
            </a:r>
          </a:p>
        </p:txBody>
      </p:sp>
      <p:pic>
        <p:nvPicPr>
          <p:cNvPr id="1026" name="Picture 2" descr="https://40.media.tumblr.com/tumblr_lytxdxK3D31qghp60o1_r1_5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r="5075"/>
          <a:stretch>
            <a:fillRect/>
          </a:stretch>
        </p:blipFill>
        <p:spPr bwMode="auto">
          <a:xfrm>
            <a:off x="228599" y="237744"/>
            <a:ext cx="7886701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465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5518" y="415462"/>
            <a:ext cx="2432304" cy="1904867"/>
          </a:xfrm>
        </p:spPr>
        <p:txBody>
          <a:bodyPr/>
          <a:lstStyle/>
          <a:p>
            <a:r>
              <a:rPr lang="en-US" sz="2400" dirty="0">
                <a:ea typeface="Sinhala Sangam MN" charset="0"/>
                <a:cs typeface="Sinhala Sangam MN" charset="0"/>
              </a:rPr>
              <a:t>Madam C.J. Walker (1</a:t>
            </a:r>
            <a:r>
              <a:rPr lang="en-US" sz="2400" baseline="30000" dirty="0">
                <a:ea typeface="Sinhala Sangam MN" charset="0"/>
                <a:cs typeface="Sinhala Sangam MN" charset="0"/>
              </a:rPr>
              <a:t>st</a:t>
            </a:r>
            <a:r>
              <a:rPr lang="en-US" sz="2400" dirty="0">
                <a:ea typeface="Sinhala Sangam MN" charset="0"/>
                <a:cs typeface="Sinhala Sangam MN" charset="0"/>
              </a:rPr>
              <a:t> woman to become a millionaire)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" b="561"/>
          <a:stretch>
            <a:fillRect/>
          </a:stretch>
        </p:blipFill>
        <p:spPr>
          <a:xfrm>
            <a:off x="228598" y="237744"/>
            <a:ext cx="8616143" cy="63825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5518" y="2320328"/>
            <a:ext cx="2432304" cy="4080471"/>
          </a:xfrm>
        </p:spPr>
        <p:txBody>
          <a:bodyPr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/>
              <a:t>Philanthropist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Entrepreneur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Inducted into the National Negro Business League in 1912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Became a millionaire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Grew her company internationally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Lived Well </a:t>
            </a:r>
          </a:p>
        </p:txBody>
      </p:sp>
    </p:spTree>
    <p:extLst>
      <p:ext uri="{BB962C8B-B14F-4D97-AF65-F5344CB8AC3E}">
        <p14:creationId xmlns:p14="http://schemas.microsoft.com/office/powerpoint/2010/main" val="34968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Transition from Braids, Twists, LOCs to Straighter Hair to Fit In and Be Accepted In Western Culture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2247" y="2323624"/>
            <a:ext cx="4238625" cy="4030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87" y="2323624"/>
            <a:ext cx="5664460" cy="403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70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8225" y="675005"/>
            <a:ext cx="4754880" cy="3749040"/>
          </a:xfrm>
        </p:spPr>
        <p:txBody>
          <a:bodyPr/>
          <a:lstStyle/>
          <a:p>
            <a:r>
              <a:rPr lang="en-US" dirty="0"/>
              <a:t>Proline, the manufacturers of Dark and Lovely are the first to commercialize lye relaxers in 1971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7508" y="5202555"/>
            <a:ext cx="4754880" cy="1051560"/>
          </a:xfrm>
        </p:spPr>
        <p:txBody>
          <a:bodyPr/>
          <a:lstStyle/>
          <a:p>
            <a:r>
              <a:rPr lang="en-US" dirty="0"/>
              <a:t>The Johnson Products Company Inc. created Gentle Treatment, the first no-lye treatment in 1981</a:t>
            </a:r>
          </a:p>
        </p:txBody>
      </p:sp>
      <p:pic>
        <p:nvPicPr>
          <p:cNvPr id="2050" name="Picture 2" descr="http://faraitoday.com/wp-content/uploads/2011/11/Brand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701164"/>
            <a:ext cx="45720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argetmarketnews.com/ericandreneebrown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6" y="814388"/>
            <a:ext cx="4471988" cy="404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Relaxer Facts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Relaxers range from $4-$10</a:t>
            </a:r>
          </a:p>
          <a:p>
            <a:r>
              <a:rPr lang="en-US" sz="2400" dirty="0"/>
              <a:t>They are sold by multiple retailers including drug stores like Walgreens and Beauty stores like </a:t>
            </a:r>
            <a:r>
              <a:rPr lang="en-US" sz="2400" dirty="0" err="1"/>
              <a:t>Ulta</a:t>
            </a:r>
            <a:r>
              <a:rPr lang="en-US" sz="2400" dirty="0"/>
              <a:t> making access easy to consumers</a:t>
            </a:r>
          </a:p>
          <a:p>
            <a:r>
              <a:rPr lang="en-US" sz="2400" dirty="0"/>
              <a:t>Represent 21% of the Black Haircare Market with expenditures of $152 Million out of a $774 Million Industry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Optimum Salon Haircare Amla Legend Relax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2103438"/>
            <a:ext cx="3748087" cy="37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7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Benefits of Relaxing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Make hair more manageable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Allows hair to be straightened and remain straightened for a longer period of time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Allows hair to look more slick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73813" y="3018879"/>
            <a:ext cx="4754562" cy="267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11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03326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RELAXERS ARE </a:t>
            </a:r>
            <a:r>
              <a:rPr lang="en-US" sz="2400" b="1" i="1" dirty="0"/>
              <a:t>SUBSTITUTES</a:t>
            </a:r>
            <a:r>
              <a:rPr lang="en-US" sz="2400" dirty="0"/>
              <a:t> FOR OTHER STRAIGHTENING PRODUCTS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851" y="1275649"/>
            <a:ext cx="4754880" cy="640080"/>
          </a:xfrm>
        </p:spPr>
        <p:txBody>
          <a:bodyPr/>
          <a:lstStyle/>
          <a:p>
            <a:r>
              <a:rPr lang="en-US" dirty="0"/>
              <a:t>RELAXER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641" y="1396495"/>
            <a:ext cx="3935592" cy="640080"/>
          </a:xfrm>
        </p:spPr>
        <p:txBody>
          <a:bodyPr/>
          <a:lstStyle/>
          <a:p>
            <a:r>
              <a:rPr lang="en-US" dirty="0"/>
              <a:t>STRAIGHTENING PRODUCTS</a:t>
            </a:r>
          </a:p>
        </p:txBody>
      </p:sp>
      <p:pic>
        <p:nvPicPr>
          <p:cNvPr id="2050" name="Picture 2" descr="http://pics.drugstore.com/prodimg/444425/2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088" y="1904193"/>
            <a:ext cx="3934405" cy="370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cx.images-amazon.com/images/I/613%2B4bJ7wSL._SX522_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285" y="2036575"/>
            <a:ext cx="3116304" cy="79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hdhair.com/medias/sys_master/products/8816221749278/291_image_1_he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284" y="2956757"/>
            <a:ext cx="3116306" cy="181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remingtonproducts.com/~/media/Images/Remington/WomensProducts/HairCare/FlatIrons/s1007cklprd2.ash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284" y="4892018"/>
            <a:ext cx="3116306" cy="15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 rot="1530849">
            <a:off x="9530403" y="1831775"/>
            <a:ext cx="1938842" cy="2253740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But still have to use these anyway</a:t>
            </a:r>
          </a:p>
        </p:txBody>
      </p:sp>
    </p:spTree>
    <p:extLst>
      <p:ext uri="{BB962C8B-B14F-4D97-AF65-F5344CB8AC3E}">
        <p14:creationId xmlns:p14="http://schemas.microsoft.com/office/powerpoint/2010/main" val="245637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7367</TotalTime>
  <Words>703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Sinhala Sangam MN</vt:lpstr>
      <vt:lpstr>Wingdings</vt:lpstr>
      <vt:lpstr>Savon</vt:lpstr>
      <vt:lpstr>Natural Hair versus relaxers</vt:lpstr>
      <vt:lpstr>WHAT’S THIS ABOUT?</vt:lpstr>
      <vt:lpstr>Garret A. Morgan</vt:lpstr>
      <vt:lpstr>Madam C.J. Walker (1st woman to become a millionaire)</vt:lpstr>
      <vt:lpstr>Transition from Braids, Twists, LOCs to Straighter Hair to Fit In and Be Accepted In Western Culture</vt:lpstr>
      <vt:lpstr>PowerPoint Presentation</vt:lpstr>
      <vt:lpstr>Relaxer Facts</vt:lpstr>
      <vt:lpstr>Benefits of Relaxing</vt:lpstr>
      <vt:lpstr>RELAXERS ARE SUBSTITUTES FOR OTHER STRAIGHTENING PRODUCTS</vt:lpstr>
      <vt:lpstr>Relaxers Sales Went</vt:lpstr>
      <vt:lpstr>Demand Decreases </vt:lpstr>
      <vt:lpstr>Consumers Preferences</vt:lpstr>
      <vt:lpstr>Demand for Natural Hair Products GOES UP</vt:lpstr>
      <vt:lpstr>Is it a TREND or is it here to stay?</vt:lpstr>
      <vt:lpstr>Natural Hair Movement </vt:lpstr>
      <vt:lpstr>PowerPoint Presentation</vt:lpstr>
      <vt:lpstr>Natural Hair Campaigns </vt:lpstr>
      <vt:lpstr>Thanks For Tuning 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Hair versus relaxers</dc:title>
  <dc:creator>Sierra Whitaker</dc:creator>
  <cp:lastModifiedBy>Sierra Whitaker</cp:lastModifiedBy>
  <cp:revision>41</cp:revision>
  <dcterms:created xsi:type="dcterms:W3CDTF">2016-04-28T21:31:55Z</dcterms:created>
  <dcterms:modified xsi:type="dcterms:W3CDTF">2016-11-20T19:57:54Z</dcterms:modified>
</cp:coreProperties>
</file>