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79921-9AD7-4EE3-81BE-1F170E51538A}" type="datetimeFigureOut">
              <a:rPr lang="en-US" smtClean="0"/>
              <a:t>7/11/2018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B0DD7-7A49-4A1E-8D4A-567B90F7098D}" type="slidenum">
              <a:rPr lang="en-US" smtClean="0"/>
              <a:t>‹#›</a:t>
            </a:fld>
            <a:endParaRPr lang="en-US"/>
          </a:p>
        </p:txBody>
      </p:sp>
    </p:spTree>
    <p:extLst>
      <p:ext uri="{BB962C8B-B14F-4D97-AF65-F5344CB8AC3E}">
        <p14:creationId xmlns:p14="http://schemas.microsoft.com/office/powerpoint/2010/main" val="83948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5936-5140-412E-8131-AB2E29C00C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E5A533-DAE4-430A-94BF-E0F8C46E3D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C81DA0-156A-4341-9DD0-6244649687AB}"/>
              </a:ext>
            </a:extLst>
          </p:cNvPr>
          <p:cNvSpPr>
            <a:spLocks noGrp="1"/>
          </p:cNvSpPr>
          <p:nvPr>
            <p:ph type="dt" sz="half" idx="10"/>
          </p:nvPr>
        </p:nvSpPr>
        <p:spPr/>
        <p:txBody>
          <a:bodyPr/>
          <a:lstStyle/>
          <a:p>
            <a:fld id="{1541083C-C93D-42CA-8B78-1ED713677A87}" type="datetimeFigureOut">
              <a:rPr lang="en-US" smtClean="0"/>
              <a:t>7/11/2018</a:t>
            </a:fld>
            <a:endParaRPr lang="en-US"/>
          </a:p>
        </p:txBody>
      </p:sp>
      <p:sp>
        <p:nvSpPr>
          <p:cNvPr id="5" name="Footer Placeholder 4">
            <a:extLst>
              <a:ext uri="{FF2B5EF4-FFF2-40B4-BE49-F238E27FC236}">
                <a16:creationId xmlns:a16="http://schemas.microsoft.com/office/drawing/2014/main" id="{DFB8EBD6-A32B-4751-9499-1452A0BFE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5684F-895E-4F43-8BC1-5896E52C110E}"/>
              </a:ext>
            </a:extLst>
          </p:cNvPr>
          <p:cNvSpPr>
            <a:spLocks noGrp="1"/>
          </p:cNvSpPr>
          <p:nvPr>
            <p:ph type="sldNum" sz="quarter" idx="12"/>
          </p:nvPr>
        </p:nvSpPr>
        <p:spPr/>
        <p:txBody>
          <a:bodyPr/>
          <a:lstStyle/>
          <a:p>
            <a:fld id="{B152359D-583E-41F5-8819-3E679024664C}" type="slidenum">
              <a:rPr lang="en-US" smtClean="0"/>
              <a:t>‹#›</a:t>
            </a:fld>
            <a:endParaRPr lang="en-US"/>
          </a:p>
        </p:txBody>
      </p:sp>
    </p:spTree>
    <p:extLst>
      <p:ext uri="{BB962C8B-B14F-4D97-AF65-F5344CB8AC3E}">
        <p14:creationId xmlns:p14="http://schemas.microsoft.com/office/powerpoint/2010/main" val="413056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0546-F25E-4CCC-A5AA-6A279B49DB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6F848C-662A-4C97-91E1-DD6F1C62FB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E5A32-94C6-4436-9179-456008A69CE2}"/>
              </a:ext>
            </a:extLst>
          </p:cNvPr>
          <p:cNvSpPr>
            <a:spLocks noGrp="1"/>
          </p:cNvSpPr>
          <p:nvPr>
            <p:ph type="dt" sz="half" idx="10"/>
          </p:nvPr>
        </p:nvSpPr>
        <p:spPr/>
        <p:txBody>
          <a:bodyPr/>
          <a:lstStyle/>
          <a:p>
            <a:fld id="{1541083C-C93D-42CA-8B78-1ED713677A87}" type="datetimeFigureOut">
              <a:rPr lang="en-US" smtClean="0"/>
              <a:t>7/11/2018</a:t>
            </a:fld>
            <a:endParaRPr lang="en-US"/>
          </a:p>
        </p:txBody>
      </p:sp>
      <p:sp>
        <p:nvSpPr>
          <p:cNvPr id="5" name="Footer Placeholder 4">
            <a:extLst>
              <a:ext uri="{FF2B5EF4-FFF2-40B4-BE49-F238E27FC236}">
                <a16:creationId xmlns:a16="http://schemas.microsoft.com/office/drawing/2014/main" id="{8DD8F6D7-B59C-4C1F-A01B-04B85C421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1ACAB-AAD2-4F7C-94E0-413F38313AEE}"/>
              </a:ext>
            </a:extLst>
          </p:cNvPr>
          <p:cNvSpPr>
            <a:spLocks noGrp="1"/>
          </p:cNvSpPr>
          <p:nvPr>
            <p:ph type="sldNum" sz="quarter" idx="12"/>
          </p:nvPr>
        </p:nvSpPr>
        <p:spPr/>
        <p:txBody>
          <a:bodyPr/>
          <a:lstStyle/>
          <a:p>
            <a:fld id="{B152359D-583E-41F5-8819-3E679024664C}" type="slidenum">
              <a:rPr lang="en-US" smtClean="0"/>
              <a:t>‹#›</a:t>
            </a:fld>
            <a:endParaRPr lang="en-US"/>
          </a:p>
        </p:txBody>
      </p:sp>
    </p:spTree>
    <p:extLst>
      <p:ext uri="{BB962C8B-B14F-4D97-AF65-F5344CB8AC3E}">
        <p14:creationId xmlns:p14="http://schemas.microsoft.com/office/powerpoint/2010/main" val="91166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27E83A-23F6-4DF0-BDF9-B1C9D5D099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8D0F0F-AF77-4F0F-BD85-CE23B0C3A1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B98E7-600C-43ED-848E-0F81E86CC7BF}"/>
              </a:ext>
            </a:extLst>
          </p:cNvPr>
          <p:cNvSpPr>
            <a:spLocks noGrp="1"/>
          </p:cNvSpPr>
          <p:nvPr>
            <p:ph type="dt" sz="half" idx="10"/>
          </p:nvPr>
        </p:nvSpPr>
        <p:spPr/>
        <p:txBody>
          <a:bodyPr/>
          <a:lstStyle/>
          <a:p>
            <a:fld id="{1541083C-C93D-42CA-8B78-1ED713677A87}" type="datetimeFigureOut">
              <a:rPr lang="en-US" smtClean="0"/>
              <a:t>7/11/2018</a:t>
            </a:fld>
            <a:endParaRPr lang="en-US"/>
          </a:p>
        </p:txBody>
      </p:sp>
      <p:sp>
        <p:nvSpPr>
          <p:cNvPr id="5" name="Footer Placeholder 4">
            <a:extLst>
              <a:ext uri="{FF2B5EF4-FFF2-40B4-BE49-F238E27FC236}">
                <a16:creationId xmlns:a16="http://schemas.microsoft.com/office/drawing/2014/main" id="{EF3E48BC-79C8-4BDF-AFC6-8844DB54B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69686-95D0-499A-AF99-9FF3945C973F}"/>
              </a:ext>
            </a:extLst>
          </p:cNvPr>
          <p:cNvSpPr>
            <a:spLocks noGrp="1"/>
          </p:cNvSpPr>
          <p:nvPr>
            <p:ph type="sldNum" sz="quarter" idx="12"/>
          </p:nvPr>
        </p:nvSpPr>
        <p:spPr/>
        <p:txBody>
          <a:bodyPr/>
          <a:lstStyle/>
          <a:p>
            <a:fld id="{B152359D-583E-41F5-8819-3E679024664C}" type="slidenum">
              <a:rPr lang="en-US" smtClean="0"/>
              <a:t>‹#›</a:t>
            </a:fld>
            <a:endParaRPr lang="en-US"/>
          </a:p>
        </p:txBody>
      </p:sp>
    </p:spTree>
    <p:extLst>
      <p:ext uri="{BB962C8B-B14F-4D97-AF65-F5344CB8AC3E}">
        <p14:creationId xmlns:p14="http://schemas.microsoft.com/office/powerpoint/2010/main" val="139123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FDCE-1E55-40BD-9F64-ACC6E71DC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C32D51-F749-4082-9C31-533A5294B3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7F219-65C9-44FD-8673-1123504E11F7}"/>
              </a:ext>
            </a:extLst>
          </p:cNvPr>
          <p:cNvSpPr>
            <a:spLocks noGrp="1"/>
          </p:cNvSpPr>
          <p:nvPr>
            <p:ph type="dt" sz="half" idx="10"/>
          </p:nvPr>
        </p:nvSpPr>
        <p:spPr/>
        <p:txBody>
          <a:bodyPr/>
          <a:lstStyle/>
          <a:p>
            <a:fld id="{1541083C-C93D-42CA-8B78-1ED713677A87}" type="datetimeFigureOut">
              <a:rPr lang="en-US" smtClean="0"/>
              <a:t>7/11/2018</a:t>
            </a:fld>
            <a:endParaRPr lang="en-US"/>
          </a:p>
        </p:txBody>
      </p:sp>
      <p:sp>
        <p:nvSpPr>
          <p:cNvPr id="5" name="Footer Placeholder 4">
            <a:extLst>
              <a:ext uri="{FF2B5EF4-FFF2-40B4-BE49-F238E27FC236}">
                <a16:creationId xmlns:a16="http://schemas.microsoft.com/office/drawing/2014/main" id="{E67FD028-F689-4271-8FF5-4841927E6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83032-E55A-4F99-A9E0-2B1744149311}"/>
              </a:ext>
            </a:extLst>
          </p:cNvPr>
          <p:cNvSpPr>
            <a:spLocks noGrp="1"/>
          </p:cNvSpPr>
          <p:nvPr>
            <p:ph type="sldNum" sz="quarter" idx="12"/>
          </p:nvPr>
        </p:nvSpPr>
        <p:spPr/>
        <p:txBody>
          <a:bodyPr/>
          <a:lstStyle/>
          <a:p>
            <a:fld id="{B152359D-583E-41F5-8819-3E679024664C}" type="slidenum">
              <a:rPr lang="en-US" smtClean="0"/>
              <a:t>‹#›</a:t>
            </a:fld>
            <a:endParaRPr lang="en-US"/>
          </a:p>
        </p:txBody>
      </p:sp>
    </p:spTree>
    <p:extLst>
      <p:ext uri="{BB962C8B-B14F-4D97-AF65-F5344CB8AC3E}">
        <p14:creationId xmlns:p14="http://schemas.microsoft.com/office/powerpoint/2010/main" val="169340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1FFE-ACE1-423A-822A-80D2E9E5B5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60D432-8A18-4C72-94D3-CC4E92DAB1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821291-7A5E-42A6-9FD7-6629DAB9BA22}"/>
              </a:ext>
            </a:extLst>
          </p:cNvPr>
          <p:cNvSpPr>
            <a:spLocks noGrp="1"/>
          </p:cNvSpPr>
          <p:nvPr>
            <p:ph type="dt" sz="half" idx="10"/>
          </p:nvPr>
        </p:nvSpPr>
        <p:spPr/>
        <p:txBody>
          <a:bodyPr/>
          <a:lstStyle/>
          <a:p>
            <a:fld id="{1541083C-C93D-42CA-8B78-1ED713677A87}" type="datetimeFigureOut">
              <a:rPr lang="en-US" smtClean="0"/>
              <a:t>7/11/2018</a:t>
            </a:fld>
            <a:endParaRPr lang="en-US"/>
          </a:p>
        </p:txBody>
      </p:sp>
      <p:sp>
        <p:nvSpPr>
          <p:cNvPr id="5" name="Footer Placeholder 4">
            <a:extLst>
              <a:ext uri="{FF2B5EF4-FFF2-40B4-BE49-F238E27FC236}">
                <a16:creationId xmlns:a16="http://schemas.microsoft.com/office/drawing/2014/main" id="{52D47230-98B3-4852-850A-742E3DBEC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EC492-6F9C-4FC7-B361-61C8DFB23F27}"/>
              </a:ext>
            </a:extLst>
          </p:cNvPr>
          <p:cNvSpPr>
            <a:spLocks noGrp="1"/>
          </p:cNvSpPr>
          <p:nvPr>
            <p:ph type="sldNum" sz="quarter" idx="12"/>
          </p:nvPr>
        </p:nvSpPr>
        <p:spPr/>
        <p:txBody>
          <a:bodyPr/>
          <a:lstStyle/>
          <a:p>
            <a:fld id="{B152359D-583E-41F5-8819-3E679024664C}" type="slidenum">
              <a:rPr lang="en-US" smtClean="0"/>
              <a:t>‹#›</a:t>
            </a:fld>
            <a:endParaRPr lang="en-US"/>
          </a:p>
        </p:txBody>
      </p:sp>
    </p:spTree>
    <p:extLst>
      <p:ext uri="{BB962C8B-B14F-4D97-AF65-F5344CB8AC3E}">
        <p14:creationId xmlns:p14="http://schemas.microsoft.com/office/powerpoint/2010/main" val="213173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6B71-CDF7-4D13-A504-10767AB056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D93226-682D-427F-8838-BCBAC42BAD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D69209-785D-465B-9CAA-32EDCADB5C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AF62E8-50C6-4235-BEFE-74F0E0CF345D}"/>
              </a:ext>
            </a:extLst>
          </p:cNvPr>
          <p:cNvSpPr>
            <a:spLocks noGrp="1"/>
          </p:cNvSpPr>
          <p:nvPr>
            <p:ph type="dt" sz="half" idx="10"/>
          </p:nvPr>
        </p:nvSpPr>
        <p:spPr/>
        <p:txBody>
          <a:bodyPr/>
          <a:lstStyle/>
          <a:p>
            <a:fld id="{1541083C-C93D-42CA-8B78-1ED713677A87}" type="datetimeFigureOut">
              <a:rPr lang="en-US" smtClean="0"/>
              <a:t>7/11/2018</a:t>
            </a:fld>
            <a:endParaRPr lang="en-US"/>
          </a:p>
        </p:txBody>
      </p:sp>
      <p:sp>
        <p:nvSpPr>
          <p:cNvPr id="6" name="Footer Placeholder 5">
            <a:extLst>
              <a:ext uri="{FF2B5EF4-FFF2-40B4-BE49-F238E27FC236}">
                <a16:creationId xmlns:a16="http://schemas.microsoft.com/office/drawing/2014/main" id="{29CCF2D5-077F-494F-A760-2D0FB9E2D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E466A3-8283-426C-96E5-9907098C99D0}"/>
              </a:ext>
            </a:extLst>
          </p:cNvPr>
          <p:cNvSpPr>
            <a:spLocks noGrp="1"/>
          </p:cNvSpPr>
          <p:nvPr>
            <p:ph type="sldNum" sz="quarter" idx="12"/>
          </p:nvPr>
        </p:nvSpPr>
        <p:spPr/>
        <p:txBody>
          <a:bodyPr/>
          <a:lstStyle/>
          <a:p>
            <a:fld id="{B152359D-583E-41F5-8819-3E679024664C}" type="slidenum">
              <a:rPr lang="en-US" smtClean="0"/>
              <a:t>‹#›</a:t>
            </a:fld>
            <a:endParaRPr lang="en-US"/>
          </a:p>
        </p:txBody>
      </p:sp>
    </p:spTree>
    <p:extLst>
      <p:ext uri="{BB962C8B-B14F-4D97-AF65-F5344CB8AC3E}">
        <p14:creationId xmlns:p14="http://schemas.microsoft.com/office/powerpoint/2010/main" val="179621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2FA0-D5EE-4AEF-8379-276E59B055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9A9BB0-74AE-4943-8CED-50C1CC5BC5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1DEE01-C62B-4C8E-9D29-E8F31A8558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83A047-3396-4267-B695-DD5D8FBED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9A551C-E7FA-4AED-9CA7-8A8C8AE66C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A054F2-12E0-4296-A237-AE807A316675}"/>
              </a:ext>
            </a:extLst>
          </p:cNvPr>
          <p:cNvSpPr>
            <a:spLocks noGrp="1"/>
          </p:cNvSpPr>
          <p:nvPr>
            <p:ph type="dt" sz="half" idx="10"/>
          </p:nvPr>
        </p:nvSpPr>
        <p:spPr/>
        <p:txBody>
          <a:bodyPr/>
          <a:lstStyle/>
          <a:p>
            <a:fld id="{1541083C-C93D-42CA-8B78-1ED713677A87}" type="datetimeFigureOut">
              <a:rPr lang="en-US" smtClean="0"/>
              <a:t>7/11/2018</a:t>
            </a:fld>
            <a:endParaRPr lang="en-US"/>
          </a:p>
        </p:txBody>
      </p:sp>
      <p:sp>
        <p:nvSpPr>
          <p:cNvPr id="8" name="Footer Placeholder 7">
            <a:extLst>
              <a:ext uri="{FF2B5EF4-FFF2-40B4-BE49-F238E27FC236}">
                <a16:creationId xmlns:a16="http://schemas.microsoft.com/office/drawing/2014/main" id="{BD71180A-3630-49D3-AC2F-4C6C4587B5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B2C6DC-FF0B-4963-8B0F-5B7294CF65F6}"/>
              </a:ext>
            </a:extLst>
          </p:cNvPr>
          <p:cNvSpPr>
            <a:spLocks noGrp="1"/>
          </p:cNvSpPr>
          <p:nvPr>
            <p:ph type="sldNum" sz="quarter" idx="12"/>
          </p:nvPr>
        </p:nvSpPr>
        <p:spPr/>
        <p:txBody>
          <a:bodyPr/>
          <a:lstStyle/>
          <a:p>
            <a:fld id="{B152359D-583E-41F5-8819-3E679024664C}" type="slidenum">
              <a:rPr lang="en-US" smtClean="0"/>
              <a:t>‹#›</a:t>
            </a:fld>
            <a:endParaRPr lang="en-US"/>
          </a:p>
        </p:txBody>
      </p:sp>
    </p:spTree>
    <p:extLst>
      <p:ext uri="{BB962C8B-B14F-4D97-AF65-F5344CB8AC3E}">
        <p14:creationId xmlns:p14="http://schemas.microsoft.com/office/powerpoint/2010/main" val="196897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8DA8-D266-4C9A-A3DA-8B394A900D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5D2690-8C5D-4C68-8F45-27E7B9F2DD71}"/>
              </a:ext>
            </a:extLst>
          </p:cNvPr>
          <p:cNvSpPr>
            <a:spLocks noGrp="1"/>
          </p:cNvSpPr>
          <p:nvPr>
            <p:ph type="dt" sz="half" idx="10"/>
          </p:nvPr>
        </p:nvSpPr>
        <p:spPr/>
        <p:txBody>
          <a:bodyPr/>
          <a:lstStyle/>
          <a:p>
            <a:fld id="{1541083C-C93D-42CA-8B78-1ED713677A87}" type="datetimeFigureOut">
              <a:rPr lang="en-US" smtClean="0"/>
              <a:t>7/11/2018</a:t>
            </a:fld>
            <a:endParaRPr lang="en-US"/>
          </a:p>
        </p:txBody>
      </p:sp>
      <p:sp>
        <p:nvSpPr>
          <p:cNvPr id="4" name="Footer Placeholder 3">
            <a:extLst>
              <a:ext uri="{FF2B5EF4-FFF2-40B4-BE49-F238E27FC236}">
                <a16:creationId xmlns:a16="http://schemas.microsoft.com/office/drawing/2014/main" id="{41BE0693-27F5-4E47-948B-ABD4BA3E3D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DA3F03-E4F4-463D-B867-A88E346BE703}"/>
              </a:ext>
            </a:extLst>
          </p:cNvPr>
          <p:cNvSpPr>
            <a:spLocks noGrp="1"/>
          </p:cNvSpPr>
          <p:nvPr>
            <p:ph type="sldNum" sz="quarter" idx="12"/>
          </p:nvPr>
        </p:nvSpPr>
        <p:spPr/>
        <p:txBody>
          <a:bodyPr/>
          <a:lstStyle/>
          <a:p>
            <a:fld id="{B152359D-583E-41F5-8819-3E679024664C}" type="slidenum">
              <a:rPr lang="en-US" smtClean="0"/>
              <a:t>‹#›</a:t>
            </a:fld>
            <a:endParaRPr lang="en-US"/>
          </a:p>
        </p:txBody>
      </p:sp>
    </p:spTree>
    <p:extLst>
      <p:ext uri="{BB962C8B-B14F-4D97-AF65-F5344CB8AC3E}">
        <p14:creationId xmlns:p14="http://schemas.microsoft.com/office/powerpoint/2010/main" val="324093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12657B-EF45-49B7-8C24-55537DFF3525}"/>
              </a:ext>
            </a:extLst>
          </p:cNvPr>
          <p:cNvSpPr>
            <a:spLocks noGrp="1"/>
          </p:cNvSpPr>
          <p:nvPr>
            <p:ph type="dt" sz="half" idx="10"/>
          </p:nvPr>
        </p:nvSpPr>
        <p:spPr/>
        <p:txBody>
          <a:bodyPr/>
          <a:lstStyle/>
          <a:p>
            <a:fld id="{1541083C-C93D-42CA-8B78-1ED713677A87}" type="datetimeFigureOut">
              <a:rPr lang="en-US" smtClean="0"/>
              <a:t>7/11/2018</a:t>
            </a:fld>
            <a:endParaRPr lang="en-US"/>
          </a:p>
        </p:txBody>
      </p:sp>
      <p:sp>
        <p:nvSpPr>
          <p:cNvPr id="3" name="Footer Placeholder 2">
            <a:extLst>
              <a:ext uri="{FF2B5EF4-FFF2-40B4-BE49-F238E27FC236}">
                <a16:creationId xmlns:a16="http://schemas.microsoft.com/office/drawing/2014/main" id="{25BB5A25-0354-46BB-839E-7F58359327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4F0E29-EEBB-464B-A332-3A097AFC702C}"/>
              </a:ext>
            </a:extLst>
          </p:cNvPr>
          <p:cNvSpPr>
            <a:spLocks noGrp="1"/>
          </p:cNvSpPr>
          <p:nvPr>
            <p:ph type="sldNum" sz="quarter" idx="12"/>
          </p:nvPr>
        </p:nvSpPr>
        <p:spPr/>
        <p:txBody>
          <a:bodyPr/>
          <a:lstStyle/>
          <a:p>
            <a:fld id="{B152359D-583E-41F5-8819-3E679024664C}" type="slidenum">
              <a:rPr lang="en-US" smtClean="0"/>
              <a:t>‹#›</a:t>
            </a:fld>
            <a:endParaRPr lang="en-US"/>
          </a:p>
        </p:txBody>
      </p:sp>
    </p:spTree>
    <p:extLst>
      <p:ext uri="{BB962C8B-B14F-4D97-AF65-F5344CB8AC3E}">
        <p14:creationId xmlns:p14="http://schemas.microsoft.com/office/powerpoint/2010/main" val="297899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3C7A-E6E0-4F84-9D41-2FCE85EA1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D11216-4AB1-441B-815A-180FEC1731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EC02B2-DBE6-4577-B75E-1023E5C6F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2DD6CD-C101-42B6-A044-EE7938DF5537}"/>
              </a:ext>
            </a:extLst>
          </p:cNvPr>
          <p:cNvSpPr>
            <a:spLocks noGrp="1"/>
          </p:cNvSpPr>
          <p:nvPr>
            <p:ph type="dt" sz="half" idx="10"/>
          </p:nvPr>
        </p:nvSpPr>
        <p:spPr/>
        <p:txBody>
          <a:bodyPr/>
          <a:lstStyle/>
          <a:p>
            <a:fld id="{1541083C-C93D-42CA-8B78-1ED713677A87}" type="datetimeFigureOut">
              <a:rPr lang="en-US" smtClean="0"/>
              <a:t>7/11/2018</a:t>
            </a:fld>
            <a:endParaRPr lang="en-US"/>
          </a:p>
        </p:txBody>
      </p:sp>
      <p:sp>
        <p:nvSpPr>
          <p:cNvPr id="6" name="Footer Placeholder 5">
            <a:extLst>
              <a:ext uri="{FF2B5EF4-FFF2-40B4-BE49-F238E27FC236}">
                <a16:creationId xmlns:a16="http://schemas.microsoft.com/office/drawing/2014/main" id="{F00CF097-4D62-450A-A0D6-17983AAD3B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0BE127-71BF-4D62-A23F-04401E54CA07}"/>
              </a:ext>
            </a:extLst>
          </p:cNvPr>
          <p:cNvSpPr>
            <a:spLocks noGrp="1"/>
          </p:cNvSpPr>
          <p:nvPr>
            <p:ph type="sldNum" sz="quarter" idx="12"/>
          </p:nvPr>
        </p:nvSpPr>
        <p:spPr/>
        <p:txBody>
          <a:bodyPr/>
          <a:lstStyle/>
          <a:p>
            <a:fld id="{B152359D-583E-41F5-8819-3E679024664C}" type="slidenum">
              <a:rPr lang="en-US" smtClean="0"/>
              <a:t>‹#›</a:t>
            </a:fld>
            <a:endParaRPr lang="en-US"/>
          </a:p>
        </p:txBody>
      </p:sp>
    </p:spTree>
    <p:extLst>
      <p:ext uri="{BB962C8B-B14F-4D97-AF65-F5344CB8AC3E}">
        <p14:creationId xmlns:p14="http://schemas.microsoft.com/office/powerpoint/2010/main" val="128475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3670-4BF1-4FEB-9B26-F538F74263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032D7C-0662-4730-8537-FFAC96D066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CA974E-E02F-412A-B338-4D113A111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E46618-7E90-4F85-B223-060376E681F2}"/>
              </a:ext>
            </a:extLst>
          </p:cNvPr>
          <p:cNvSpPr>
            <a:spLocks noGrp="1"/>
          </p:cNvSpPr>
          <p:nvPr>
            <p:ph type="dt" sz="half" idx="10"/>
          </p:nvPr>
        </p:nvSpPr>
        <p:spPr/>
        <p:txBody>
          <a:bodyPr/>
          <a:lstStyle/>
          <a:p>
            <a:fld id="{1541083C-C93D-42CA-8B78-1ED713677A87}" type="datetimeFigureOut">
              <a:rPr lang="en-US" smtClean="0"/>
              <a:t>7/11/2018</a:t>
            </a:fld>
            <a:endParaRPr lang="en-US"/>
          </a:p>
        </p:txBody>
      </p:sp>
      <p:sp>
        <p:nvSpPr>
          <p:cNvPr id="6" name="Footer Placeholder 5">
            <a:extLst>
              <a:ext uri="{FF2B5EF4-FFF2-40B4-BE49-F238E27FC236}">
                <a16:creationId xmlns:a16="http://schemas.microsoft.com/office/drawing/2014/main" id="{16CA67A7-8A1D-49C4-B4D3-8570BEE0A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86563-8393-4E94-86F5-68148F09C50F}"/>
              </a:ext>
            </a:extLst>
          </p:cNvPr>
          <p:cNvSpPr>
            <a:spLocks noGrp="1"/>
          </p:cNvSpPr>
          <p:nvPr>
            <p:ph type="sldNum" sz="quarter" idx="12"/>
          </p:nvPr>
        </p:nvSpPr>
        <p:spPr/>
        <p:txBody>
          <a:bodyPr/>
          <a:lstStyle/>
          <a:p>
            <a:fld id="{B152359D-583E-41F5-8819-3E679024664C}" type="slidenum">
              <a:rPr lang="en-US" smtClean="0"/>
              <a:t>‹#›</a:t>
            </a:fld>
            <a:endParaRPr lang="en-US"/>
          </a:p>
        </p:txBody>
      </p:sp>
    </p:spTree>
    <p:extLst>
      <p:ext uri="{BB962C8B-B14F-4D97-AF65-F5344CB8AC3E}">
        <p14:creationId xmlns:p14="http://schemas.microsoft.com/office/powerpoint/2010/main" val="362440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367CA6-04D5-4746-B5CA-D838AFE05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84C85F-6BD5-4EE3-BC93-59DB9D55D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CB892-6736-41A0-9500-ECCB3B6D8D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1083C-C93D-42CA-8B78-1ED713677A87}" type="datetimeFigureOut">
              <a:rPr lang="en-US" smtClean="0"/>
              <a:t>7/11/2018</a:t>
            </a:fld>
            <a:endParaRPr lang="en-US"/>
          </a:p>
        </p:txBody>
      </p:sp>
      <p:sp>
        <p:nvSpPr>
          <p:cNvPr id="5" name="Footer Placeholder 4">
            <a:extLst>
              <a:ext uri="{FF2B5EF4-FFF2-40B4-BE49-F238E27FC236}">
                <a16:creationId xmlns:a16="http://schemas.microsoft.com/office/drawing/2014/main" id="{7FB1635B-C2B4-4219-AB0C-7A5C33312A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606BC1-DAD5-4E49-BE7A-5F910A3BF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2359D-583E-41F5-8819-3E679024664C}" type="slidenum">
              <a:rPr lang="en-US" smtClean="0"/>
              <a:t>‹#›</a:t>
            </a:fld>
            <a:endParaRPr lang="en-US"/>
          </a:p>
        </p:txBody>
      </p:sp>
    </p:spTree>
    <p:extLst>
      <p:ext uri="{BB962C8B-B14F-4D97-AF65-F5344CB8AC3E}">
        <p14:creationId xmlns:p14="http://schemas.microsoft.com/office/powerpoint/2010/main" val="136746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00D5-7CD6-480C-A0A5-420147D35453}"/>
              </a:ext>
            </a:extLst>
          </p:cNvPr>
          <p:cNvSpPr>
            <a:spLocks noGrp="1"/>
          </p:cNvSpPr>
          <p:nvPr>
            <p:ph type="ctrTitle"/>
          </p:nvPr>
        </p:nvSpPr>
        <p:spPr/>
        <p:txBody>
          <a:bodyPr/>
          <a:lstStyle/>
          <a:p>
            <a:r>
              <a:rPr lang="en-US" dirty="0"/>
              <a:t>CNC Certification</a:t>
            </a:r>
          </a:p>
        </p:txBody>
      </p:sp>
      <p:sp>
        <p:nvSpPr>
          <p:cNvPr id="3" name="Subtitle 2">
            <a:extLst>
              <a:ext uri="{FF2B5EF4-FFF2-40B4-BE49-F238E27FC236}">
                <a16:creationId xmlns:a16="http://schemas.microsoft.com/office/drawing/2014/main" id="{A51DD34B-4993-4676-9D56-F8D669066D90}"/>
              </a:ext>
            </a:extLst>
          </p:cNvPr>
          <p:cNvSpPr>
            <a:spLocks noGrp="1"/>
          </p:cNvSpPr>
          <p:nvPr>
            <p:ph type="subTitle" idx="1"/>
          </p:nvPr>
        </p:nvSpPr>
        <p:spPr/>
        <p:txBody>
          <a:bodyPr/>
          <a:lstStyle/>
          <a:p>
            <a:r>
              <a:rPr lang="en-US" dirty="0"/>
              <a:t>Lecture 1: Introduction to Industrial Machinery and Tooling</a:t>
            </a:r>
          </a:p>
        </p:txBody>
      </p:sp>
    </p:spTree>
    <p:extLst>
      <p:ext uri="{BB962C8B-B14F-4D97-AF65-F5344CB8AC3E}">
        <p14:creationId xmlns:p14="http://schemas.microsoft.com/office/powerpoint/2010/main" val="466081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658561-DE95-456F-96C6-66205C4D0CBE}"/>
              </a:ext>
            </a:extLst>
          </p:cNvPr>
          <p:cNvSpPr>
            <a:spLocks noGrp="1"/>
          </p:cNvSpPr>
          <p:nvPr>
            <p:ph idx="1"/>
          </p:nvPr>
        </p:nvSpPr>
        <p:spPr>
          <a:xfrm>
            <a:off x="790161" y="645318"/>
            <a:ext cx="10611678" cy="5567363"/>
          </a:xfrm>
        </p:spPr>
        <p:txBody>
          <a:bodyPr>
            <a:normAutofit fontScale="70000" lnSpcReduction="20000"/>
          </a:bodyPr>
          <a:lstStyle/>
          <a:p>
            <a:pPr lvl="0"/>
            <a:r>
              <a:rPr lang="en-US" b="1" i="1" dirty="0"/>
              <a:t>Dimension line</a:t>
            </a:r>
            <a:r>
              <a:rPr lang="en-US" b="1" dirty="0"/>
              <a:t> </a:t>
            </a:r>
            <a:r>
              <a:rPr lang="en-US" dirty="0"/>
              <a:t>is the thin solid line which shows the extent and direction of a dimension</a:t>
            </a:r>
          </a:p>
          <a:p>
            <a:pPr lvl="0"/>
            <a:r>
              <a:rPr lang="en-US" b="1" i="1" dirty="0"/>
              <a:t>Arrows</a:t>
            </a:r>
            <a:r>
              <a:rPr lang="en-US" b="1" dirty="0"/>
              <a:t> </a:t>
            </a:r>
            <a:r>
              <a:rPr lang="en-US" dirty="0"/>
              <a:t>are placed at the ends of dimension lines to show the limits of the dimension.</a:t>
            </a:r>
          </a:p>
          <a:p>
            <a:pPr lvl="0"/>
            <a:r>
              <a:rPr lang="en-US" b="1" i="1" dirty="0"/>
              <a:t>Extension line</a:t>
            </a:r>
            <a:r>
              <a:rPr lang="en-US" b="1" dirty="0"/>
              <a:t> </a:t>
            </a:r>
            <a:r>
              <a:rPr lang="en-US" dirty="0"/>
              <a:t>is the thin solid line perpendicular to a dimension line indicating which feature is associated with the dimension.</a:t>
            </a:r>
          </a:p>
          <a:p>
            <a:pPr lvl="0"/>
            <a:r>
              <a:rPr lang="en-US" b="1" i="1" dirty="0"/>
              <a:t>Leader line</a:t>
            </a:r>
            <a:r>
              <a:rPr lang="en-US" b="1" dirty="0"/>
              <a:t> </a:t>
            </a:r>
            <a:r>
              <a:rPr lang="en-US" dirty="0"/>
              <a:t>is the thin solid line used to indicate the feature with which a dimension, note, or symbol is associated.</a:t>
            </a:r>
          </a:p>
          <a:p>
            <a:pPr lvl="0"/>
            <a:r>
              <a:rPr lang="en-US" b="1" i="1" dirty="0"/>
              <a:t>Tolerance</a:t>
            </a:r>
            <a:r>
              <a:rPr lang="en-US" b="1" dirty="0"/>
              <a:t> </a:t>
            </a:r>
            <a:r>
              <a:rPr lang="en-US" dirty="0"/>
              <a:t>is the amount a particular dimension is allowed to vary.</a:t>
            </a:r>
          </a:p>
          <a:p>
            <a:pPr lvl="0"/>
            <a:r>
              <a:rPr lang="en-US" b="1" i="1" dirty="0"/>
              <a:t>Plus and minus dimensioning</a:t>
            </a:r>
            <a:r>
              <a:rPr lang="en-US" b="1" dirty="0"/>
              <a:t> </a:t>
            </a:r>
            <a:r>
              <a:rPr lang="en-US" dirty="0"/>
              <a:t>is the allowable positive and negative variance from the dimension specified.</a:t>
            </a:r>
          </a:p>
          <a:p>
            <a:pPr lvl="0"/>
            <a:r>
              <a:rPr lang="en-US" b="1" i="1" dirty="0"/>
              <a:t>Limits of size</a:t>
            </a:r>
            <a:r>
              <a:rPr lang="en-US" b="1" dirty="0"/>
              <a:t> </a:t>
            </a:r>
            <a:r>
              <a:rPr lang="en-US" dirty="0"/>
              <a:t>is the largest acceptable size and the minimum acceptable size of a feature.</a:t>
            </a:r>
          </a:p>
          <a:p>
            <a:pPr lvl="1"/>
            <a:r>
              <a:rPr lang="en-US" dirty="0"/>
              <a:t>The largest acceptable size is expressed as the maximum material condition (MMC)</a:t>
            </a:r>
          </a:p>
          <a:p>
            <a:pPr lvl="1"/>
            <a:r>
              <a:rPr lang="en-US" dirty="0"/>
              <a:t>The smallest acceptable size is expressed as the least material condition (LMC)</a:t>
            </a:r>
          </a:p>
          <a:p>
            <a:pPr lvl="0"/>
            <a:r>
              <a:rPr lang="en-US" b="1" i="1" dirty="0"/>
              <a:t>Diameter symbol</a:t>
            </a:r>
            <a:r>
              <a:rPr lang="en-US" b="1" dirty="0"/>
              <a:t> </a:t>
            </a:r>
            <a:r>
              <a:rPr lang="en-US" dirty="0"/>
              <a:t>is the symbol which is placed preceding a numerical value indicating that the associated dimension shows the diameter of a circle. The symbol used is the Greek letter </a:t>
            </a:r>
            <a:r>
              <a:rPr lang="en-US" i="1" dirty="0"/>
              <a:t>phi</a:t>
            </a:r>
            <a:r>
              <a:rPr lang="en-US" dirty="0"/>
              <a:t>.</a:t>
            </a:r>
          </a:p>
          <a:p>
            <a:pPr lvl="0"/>
            <a:r>
              <a:rPr lang="en-US" b="1" i="1" dirty="0"/>
              <a:t>Radius symbol</a:t>
            </a:r>
            <a:r>
              <a:rPr lang="en-US" b="1" dirty="0"/>
              <a:t> </a:t>
            </a:r>
            <a:r>
              <a:rPr lang="en-US" dirty="0"/>
              <a:t>is the symbol which is placed preceding a numerical value indicating that the associated dimension shows the radius of a circle. The radius symbol used is the capital letter </a:t>
            </a:r>
            <a:r>
              <a:rPr lang="en-US" i="1" dirty="0"/>
              <a:t>R</a:t>
            </a:r>
            <a:r>
              <a:rPr lang="en-US" dirty="0"/>
              <a:t>.</a:t>
            </a:r>
          </a:p>
          <a:p>
            <a:pPr lvl="0"/>
            <a:r>
              <a:rPr lang="en-US" b="1" i="1" dirty="0"/>
              <a:t>Datum</a:t>
            </a:r>
            <a:r>
              <a:rPr lang="en-US" b="1" dirty="0"/>
              <a:t> </a:t>
            </a:r>
            <a:r>
              <a:rPr lang="en-US" dirty="0"/>
              <a:t>is the theoretically exact point used as a reference for tabular dimensioning</a:t>
            </a:r>
          </a:p>
          <a:p>
            <a:endParaRPr lang="en-US" dirty="0"/>
          </a:p>
        </p:txBody>
      </p:sp>
    </p:spTree>
    <p:extLst>
      <p:ext uri="{BB962C8B-B14F-4D97-AF65-F5344CB8AC3E}">
        <p14:creationId xmlns:p14="http://schemas.microsoft.com/office/powerpoint/2010/main" val="185794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E65594-B93D-42A1-AFDE-20F054D5C26C}"/>
              </a:ext>
            </a:extLst>
          </p:cNvPr>
          <p:cNvSpPr>
            <a:spLocks noGrp="1"/>
          </p:cNvSpPr>
          <p:nvPr>
            <p:ph idx="1"/>
          </p:nvPr>
        </p:nvSpPr>
        <p:spPr/>
        <p:txBody>
          <a:bodyPr/>
          <a:lstStyle/>
          <a:p>
            <a:endParaRPr lang="en-US"/>
          </a:p>
        </p:txBody>
      </p:sp>
      <p:sp>
        <p:nvSpPr>
          <p:cNvPr id="4" name="Rectangle 2">
            <a:extLst>
              <a:ext uri="{FF2B5EF4-FFF2-40B4-BE49-F238E27FC236}">
                <a16:creationId xmlns:a16="http://schemas.microsoft.com/office/drawing/2014/main" id="{536ACEF9-C14C-4431-918E-4BB1F691E9CA}"/>
              </a:ext>
            </a:extLst>
          </p:cNvPr>
          <p:cNvSpPr>
            <a:spLocks noChangeArrowheads="1"/>
          </p:cNvSpPr>
          <p:nvPr/>
        </p:nvSpPr>
        <p:spPr bwMode="auto">
          <a:xfrm>
            <a:off x="0" y="-1"/>
            <a:ext cx="22735602" cy="91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7" name="Picture 41">
            <a:extLst>
              <a:ext uri="{FF2B5EF4-FFF2-40B4-BE49-F238E27FC236}">
                <a16:creationId xmlns:a16="http://schemas.microsoft.com/office/drawing/2014/main" id="{D08967EB-6C54-449B-9793-0C093A489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55" y="459579"/>
            <a:ext cx="11872490" cy="59170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97A484B-A5DE-491D-99B8-0CF944D91AF9}"/>
              </a:ext>
            </a:extLst>
          </p:cNvPr>
          <p:cNvSpPr txBox="1"/>
          <p:nvPr/>
        </p:nvSpPr>
        <p:spPr>
          <a:xfrm>
            <a:off x="4490496" y="19660"/>
            <a:ext cx="3211007" cy="461665"/>
          </a:xfrm>
          <a:prstGeom prst="rect">
            <a:avLst/>
          </a:prstGeom>
          <a:noFill/>
        </p:spPr>
        <p:txBody>
          <a:bodyPr wrap="none" rtlCol="0">
            <a:spAutoFit/>
          </a:bodyPr>
          <a:lstStyle/>
          <a:p>
            <a:r>
              <a:rPr lang="en-US" sz="2400" dirty="0"/>
              <a:t>Datum Reference Frame</a:t>
            </a:r>
          </a:p>
        </p:txBody>
      </p:sp>
    </p:spTree>
    <p:extLst>
      <p:ext uri="{BB962C8B-B14F-4D97-AF65-F5344CB8AC3E}">
        <p14:creationId xmlns:p14="http://schemas.microsoft.com/office/powerpoint/2010/main" val="177765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223C23-9F46-4B16-8689-51A6225D92F4}"/>
              </a:ext>
            </a:extLst>
          </p:cNvPr>
          <p:cNvSpPr>
            <a:spLocks noGrp="1"/>
          </p:cNvSpPr>
          <p:nvPr>
            <p:ph idx="1"/>
          </p:nvPr>
        </p:nvSpPr>
        <p:spPr>
          <a:xfrm>
            <a:off x="838199" y="569843"/>
            <a:ext cx="10691191" cy="5607120"/>
          </a:xfrm>
        </p:spPr>
        <p:txBody>
          <a:bodyPr>
            <a:normAutofit fontScale="92500" lnSpcReduction="20000"/>
          </a:bodyPr>
          <a:lstStyle/>
          <a:p>
            <a:r>
              <a:rPr lang="en-US" b="1" dirty="0"/>
              <a:t>Units Of Measure</a:t>
            </a:r>
            <a:endParaRPr lang="en-US" dirty="0"/>
          </a:p>
          <a:p>
            <a:pPr lvl="1"/>
            <a:r>
              <a:rPr lang="en-US" dirty="0"/>
              <a:t>The International System of Units (SI) is featured in this Standard because SI units are expected to supersede United States (U.S.) customary units specified on engineering drawings. </a:t>
            </a:r>
          </a:p>
          <a:p>
            <a:pPr lvl="1"/>
            <a:r>
              <a:rPr lang="en-US" dirty="0"/>
              <a:t>Customary units could equally well have been used without prejudice to the principles established.</a:t>
            </a:r>
            <a:endParaRPr lang="en-US" sz="4000" dirty="0"/>
          </a:p>
          <a:p>
            <a:r>
              <a:rPr lang="en-US" b="1" dirty="0"/>
              <a:t>Angular Units</a:t>
            </a:r>
            <a:endParaRPr lang="en-US" sz="2600" dirty="0"/>
          </a:p>
          <a:p>
            <a:pPr lvl="1"/>
            <a:r>
              <a:rPr lang="en-US" dirty="0"/>
              <a:t>Angular dimensions are expressed in both degrees and decimal parts of a degree or in degrees, minutes, and seconds. </a:t>
            </a:r>
          </a:p>
          <a:p>
            <a:pPr lvl="1"/>
            <a:r>
              <a:rPr lang="en-US" dirty="0"/>
              <a:t>These latter dimensions are expressed by the following symbols:</a:t>
            </a:r>
          </a:p>
          <a:p>
            <a:pPr lvl="2"/>
            <a:r>
              <a:rPr lang="en-US" i="1" dirty="0"/>
              <a:t>(a) </a:t>
            </a:r>
            <a:r>
              <a:rPr lang="en-US" dirty="0"/>
              <a:t>degrees: °</a:t>
            </a:r>
          </a:p>
          <a:p>
            <a:pPr lvl="2"/>
            <a:r>
              <a:rPr lang="en-US" i="1" dirty="0"/>
              <a:t>(b) </a:t>
            </a:r>
            <a:r>
              <a:rPr lang="en-US" dirty="0"/>
              <a:t>minutes: '</a:t>
            </a:r>
          </a:p>
          <a:p>
            <a:pPr lvl="2"/>
            <a:r>
              <a:rPr lang="en-US" i="1" dirty="0"/>
              <a:t>(c) </a:t>
            </a:r>
            <a:r>
              <a:rPr lang="en-US" dirty="0"/>
              <a:t>seconds: "</a:t>
            </a:r>
          </a:p>
          <a:p>
            <a:pPr lvl="1"/>
            <a:r>
              <a:rPr lang="en-US" dirty="0"/>
              <a:t>Where degrees are indicated alone, the numerical value shall be followed by the symbol. </a:t>
            </a:r>
          </a:p>
          <a:p>
            <a:pPr lvl="1"/>
            <a:r>
              <a:rPr lang="en-US" dirty="0"/>
              <a:t>Where only minutes or seconds are specified, the number of minutes or seconds shall be preceded by 0° or 0°0', as applicable. </a:t>
            </a:r>
          </a:p>
          <a:p>
            <a:pPr lvl="1"/>
            <a:r>
              <a:rPr lang="en-US" dirty="0"/>
              <a:t>Where decimal degrees less than one are specified, a zero shall precede the decimal value.</a:t>
            </a:r>
          </a:p>
          <a:p>
            <a:endParaRPr lang="en-US" dirty="0"/>
          </a:p>
        </p:txBody>
      </p:sp>
    </p:spTree>
    <p:extLst>
      <p:ext uri="{BB962C8B-B14F-4D97-AF65-F5344CB8AC3E}">
        <p14:creationId xmlns:p14="http://schemas.microsoft.com/office/powerpoint/2010/main" val="76281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BD4168-E181-4FF1-B323-16314999B26D}"/>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a:r>
              <a:rPr lang="en-US" sz="3000" kern="1200">
                <a:solidFill>
                  <a:schemeClr val="bg1"/>
                </a:solidFill>
                <a:latin typeface="+mj-lt"/>
                <a:ea typeface="+mj-ea"/>
                <a:cs typeface="+mj-cs"/>
              </a:rPr>
              <a:t>Angular Units</a:t>
            </a:r>
          </a:p>
        </p:txBody>
      </p:sp>
      <p:pic>
        <p:nvPicPr>
          <p:cNvPr id="5122" name="Picture 40" descr="A screenshot of a cell phone&#10;&#10;Description generated with high confidence">
            <a:extLst>
              <a:ext uri="{FF2B5EF4-FFF2-40B4-BE49-F238E27FC236}">
                <a16:creationId xmlns:a16="http://schemas.microsoft.com/office/drawing/2014/main" id="{2474A086-F562-4B78-A93E-405DD7335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3564" y="1675227"/>
            <a:ext cx="3884871" cy="4394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616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5A8BE-C69A-413B-B11B-5A54DF209D75}"/>
              </a:ext>
            </a:extLst>
          </p:cNvPr>
          <p:cNvSpPr>
            <a:spLocks noGrp="1"/>
          </p:cNvSpPr>
          <p:nvPr>
            <p:ph type="title"/>
          </p:nvPr>
        </p:nvSpPr>
        <p:spPr>
          <a:xfrm>
            <a:off x="838200" y="365125"/>
            <a:ext cx="10515600" cy="1325563"/>
          </a:xfrm>
        </p:spPr>
        <p:txBody>
          <a:bodyPr>
            <a:normAutofit/>
          </a:bodyPr>
          <a:lstStyle/>
          <a:p>
            <a:pPr algn="ctr"/>
            <a:r>
              <a:rPr lang="en-US" b="1" dirty="0"/>
              <a:t>Millimeter Dimensioning</a:t>
            </a:r>
            <a:br>
              <a:rPr lang="en-US" dirty="0"/>
            </a:br>
            <a:endParaRPr lang="en-US" dirty="0"/>
          </a:p>
        </p:txBody>
      </p:sp>
      <p:sp>
        <p:nvSpPr>
          <p:cNvPr id="3" name="Content Placeholder 2">
            <a:extLst>
              <a:ext uri="{FF2B5EF4-FFF2-40B4-BE49-F238E27FC236}">
                <a16:creationId xmlns:a16="http://schemas.microsoft.com/office/drawing/2014/main" id="{C82CD9F7-BFD7-47D1-86F5-93265BF4A93C}"/>
              </a:ext>
            </a:extLst>
          </p:cNvPr>
          <p:cNvSpPr>
            <a:spLocks noGrp="1"/>
          </p:cNvSpPr>
          <p:nvPr>
            <p:ph idx="1"/>
          </p:nvPr>
        </p:nvSpPr>
        <p:spPr>
          <a:xfrm>
            <a:off x="838200" y="1825625"/>
            <a:ext cx="5015484" cy="4351338"/>
          </a:xfrm>
        </p:spPr>
        <p:txBody>
          <a:bodyPr>
            <a:normAutofit/>
          </a:bodyPr>
          <a:lstStyle/>
          <a:p>
            <a:r>
              <a:rPr lang="en-US" sz="1900" dirty="0"/>
              <a:t>The following shall be observed where specifying millimeter dimensions on drawings:</a:t>
            </a:r>
          </a:p>
          <a:p>
            <a:pPr lvl="1"/>
            <a:r>
              <a:rPr lang="en-US" sz="1900" dirty="0"/>
              <a:t>Where the dimension is less than one millimeter, a zero precedes the decimal point.</a:t>
            </a:r>
          </a:p>
          <a:p>
            <a:pPr lvl="1"/>
            <a:r>
              <a:rPr lang="en-US" sz="1900" dirty="0"/>
              <a:t>Where the dimension is a whole number, neither the decimal point nor a zero is shown.</a:t>
            </a:r>
          </a:p>
          <a:p>
            <a:pPr lvl="1"/>
            <a:r>
              <a:rPr lang="en-US" sz="1900" dirty="0"/>
              <a:t>Where the dimension exceeds a whole number by a decimal fraction of one millimeter, the last digit to the right of the decimal point is not followed by a zero.</a:t>
            </a:r>
          </a:p>
          <a:p>
            <a:pPr lvl="1"/>
            <a:r>
              <a:rPr lang="en-US" sz="1900" dirty="0"/>
              <a:t>Neither commas nor spaces shall be used to separate digits into groups in specifying millimeter dimensions on drawings.</a:t>
            </a:r>
          </a:p>
          <a:p>
            <a:endParaRPr lang="en-US" sz="1900" dirty="0"/>
          </a:p>
        </p:txBody>
      </p:sp>
      <p:pic>
        <p:nvPicPr>
          <p:cNvPr id="6147" name="Picture 39" descr="A close up of a logo&#10;&#10;Description generated with very high confidence">
            <a:extLst>
              <a:ext uri="{FF2B5EF4-FFF2-40B4-BE49-F238E27FC236}">
                <a16:creationId xmlns:a16="http://schemas.microsoft.com/office/drawing/2014/main" id="{2E7B5F1B-C63D-43E2-A232-1FB99936BC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3" r="-1" b="3271"/>
          <a:stretch/>
        </p:blipFill>
        <p:spPr bwMode="auto">
          <a:xfrm>
            <a:off x="6338316" y="1904281"/>
            <a:ext cx="5074070" cy="42726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40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7E7F6-071E-41B1-B1EB-7CCEA1CEB969}"/>
              </a:ext>
            </a:extLst>
          </p:cNvPr>
          <p:cNvSpPr>
            <a:spLocks noGrp="1"/>
          </p:cNvSpPr>
          <p:nvPr>
            <p:ph type="title"/>
          </p:nvPr>
        </p:nvSpPr>
        <p:spPr>
          <a:xfrm>
            <a:off x="230791" y="451945"/>
            <a:ext cx="6198144" cy="458184"/>
          </a:xfrm>
        </p:spPr>
        <p:txBody>
          <a:bodyPr>
            <a:normAutofit fontScale="90000"/>
          </a:bodyPr>
          <a:lstStyle/>
          <a:p>
            <a:pPr algn="ctr"/>
            <a:r>
              <a:rPr lang="en-US" sz="3600" b="1" dirty="0"/>
              <a:t>Decimal Inch Dimensioning</a:t>
            </a:r>
            <a:br>
              <a:rPr lang="en-US" sz="4000" dirty="0"/>
            </a:br>
            <a:endParaRPr lang="en-US" dirty="0"/>
          </a:p>
        </p:txBody>
      </p:sp>
      <p:sp>
        <p:nvSpPr>
          <p:cNvPr id="3" name="Content Placeholder 2">
            <a:extLst>
              <a:ext uri="{FF2B5EF4-FFF2-40B4-BE49-F238E27FC236}">
                <a16:creationId xmlns:a16="http://schemas.microsoft.com/office/drawing/2014/main" id="{19ADB27C-643C-4231-94A0-53A6D00E2991}"/>
              </a:ext>
            </a:extLst>
          </p:cNvPr>
          <p:cNvSpPr>
            <a:spLocks noGrp="1"/>
          </p:cNvSpPr>
          <p:nvPr>
            <p:ph idx="1"/>
          </p:nvPr>
        </p:nvSpPr>
        <p:spPr>
          <a:xfrm>
            <a:off x="760674" y="658690"/>
            <a:ext cx="5668261" cy="3336536"/>
          </a:xfrm>
        </p:spPr>
        <p:txBody>
          <a:bodyPr>
            <a:normAutofit fontScale="92500"/>
          </a:bodyPr>
          <a:lstStyle/>
          <a:p>
            <a:r>
              <a:rPr lang="en-US" dirty="0"/>
              <a:t>The following shall be observed where specifying decimal inch dimensions on drawings:</a:t>
            </a:r>
          </a:p>
          <a:p>
            <a:pPr lvl="1"/>
            <a:r>
              <a:rPr lang="en-US" dirty="0"/>
              <a:t>A zero is not used before the decimal point for values less than 1 in.</a:t>
            </a:r>
            <a:endParaRPr lang="en-US" sz="2000" dirty="0"/>
          </a:p>
          <a:p>
            <a:pPr lvl="1"/>
            <a:r>
              <a:rPr lang="en-US" dirty="0"/>
              <a:t>A dimension is expressed to the same number of decimal places as its tolerance.</a:t>
            </a:r>
          </a:p>
          <a:p>
            <a:pPr lvl="1"/>
            <a:r>
              <a:rPr lang="en-US" dirty="0"/>
              <a:t> Zeros are added to the right of the decimal point where necessary. </a:t>
            </a:r>
          </a:p>
        </p:txBody>
      </p:sp>
      <p:pic>
        <p:nvPicPr>
          <p:cNvPr id="7170" name="Picture 38">
            <a:extLst>
              <a:ext uri="{FF2B5EF4-FFF2-40B4-BE49-F238E27FC236}">
                <a16:creationId xmlns:a16="http://schemas.microsoft.com/office/drawing/2014/main" id="{BB1BEAA8-4F1C-4D0A-8262-5A5ED5992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818" y="451945"/>
            <a:ext cx="4723667" cy="306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8CC8C8C-FAC8-4F46-935F-ED42461F86B3}"/>
              </a:ext>
            </a:extLst>
          </p:cNvPr>
          <p:cNvSpPr txBox="1"/>
          <p:nvPr/>
        </p:nvSpPr>
        <p:spPr>
          <a:xfrm>
            <a:off x="760674" y="4233118"/>
            <a:ext cx="5335326"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Dimensions are applied by means of dimension lines, extension lines, chain lines, or a leader from a dimension, note, or specification directed to the appropriate feature. </a:t>
            </a:r>
          </a:p>
          <a:p>
            <a:pPr marL="285750" indent="-285750">
              <a:buFont typeface="Arial" panose="020B0604020202020204" pitchFamily="34" charset="0"/>
              <a:buChar char="•"/>
            </a:pPr>
            <a:r>
              <a:rPr lang="en-US" sz="2000" dirty="0"/>
              <a:t>For further information on dimension lines, extension lines, chain lines, and leaders, see ASME Y14.2</a:t>
            </a:r>
            <a:r>
              <a:rPr lang="en-US" dirty="0"/>
              <a:t>.</a:t>
            </a:r>
            <a:endParaRPr lang="en-US" sz="1600" dirty="0"/>
          </a:p>
        </p:txBody>
      </p:sp>
      <p:sp>
        <p:nvSpPr>
          <p:cNvPr id="5" name="TextBox 4">
            <a:extLst>
              <a:ext uri="{FF2B5EF4-FFF2-40B4-BE49-F238E27FC236}">
                <a16:creationId xmlns:a16="http://schemas.microsoft.com/office/drawing/2014/main" id="{2B9DE0A6-6B2E-42E2-8401-E167666AA552}"/>
              </a:ext>
            </a:extLst>
          </p:cNvPr>
          <p:cNvSpPr txBox="1"/>
          <p:nvPr/>
        </p:nvSpPr>
        <p:spPr>
          <a:xfrm>
            <a:off x="1074872" y="3766497"/>
            <a:ext cx="4706930" cy="861774"/>
          </a:xfrm>
          <a:prstGeom prst="rect">
            <a:avLst/>
          </a:prstGeom>
          <a:noFill/>
        </p:spPr>
        <p:txBody>
          <a:bodyPr wrap="none" rtlCol="0">
            <a:spAutoFit/>
          </a:bodyPr>
          <a:lstStyle/>
          <a:p>
            <a:r>
              <a:rPr lang="en-US" sz="3200" dirty="0"/>
              <a:t>Application Of Dimensions</a:t>
            </a:r>
          </a:p>
          <a:p>
            <a:endParaRPr lang="en-US" dirty="0"/>
          </a:p>
        </p:txBody>
      </p:sp>
      <p:pic>
        <p:nvPicPr>
          <p:cNvPr id="7171" name="Picture 37">
            <a:extLst>
              <a:ext uri="{FF2B5EF4-FFF2-40B4-BE49-F238E27FC236}">
                <a16:creationId xmlns:a16="http://schemas.microsoft.com/office/drawing/2014/main" id="{323973E0-C54D-41D9-97C5-A1C8721F7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818" y="3765690"/>
            <a:ext cx="4723667" cy="302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541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A745-90F7-4B81-A9BD-8E11DB82692E}"/>
              </a:ext>
            </a:extLst>
          </p:cNvPr>
          <p:cNvSpPr>
            <a:spLocks noGrp="1"/>
          </p:cNvSpPr>
          <p:nvPr>
            <p:ph type="title"/>
          </p:nvPr>
        </p:nvSpPr>
        <p:spPr>
          <a:xfrm>
            <a:off x="838200" y="365125"/>
            <a:ext cx="10515600" cy="536023"/>
          </a:xfrm>
        </p:spPr>
        <p:txBody>
          <a:bodyPr>
            <a:normAutofit fontScale="90000"/>
          </a:bodyPr>
          <a:lstStyle/>
          <a:p>
            <a:pPr algn="ctr"/>
            <a:r>
              <a:rPr lang="en-US" b="1" dirty="0"/>
              <a:t>Basic Concepts of Dimensioning</a:t>
            </a:r>
            <a:br>
              <a:rPr lang="en-US" dirty="0"/>
            </a:br>
            <a:endParaRPr lang="en-US" dirty="0"/>
          </a:p>
        </p:txBody>
      </p:sp>
      <p:sp>
        <p:nvSpPr>
          <p:cNvPr id="3" name="Content Placeholder 2">
            <a:extLst>
              <a:ext uri="{FF2B5EF4-FFF2-40B4-BE49-F238E27FC236}">
                <a16:creationId xmlns:a16="http://schemas.microsoft.com/office/drawing/2014/main" id="{EAC67D1E-3D7F-4402-A613-8CB256FABC38}"/>
              </a:ext>
            </a:extLst>
          </p:cNvPr>
          <p:cNvSpPr>
            <a:spLocks noGrp="1"/>
          </p:cNvSpPr>
          <p:nvPr>
            <p:ph idx="1"/>
          </p:nvPr>
        </p:nvSpPr>
        <p:spPr>
          <a:xfrm>
            <a:off x="838200" y="1020417"/>
            <a:ext cx="10515600" cy="5156546"/>
          </a:xfrm>
        </p:spPr>
        <p:txBody>
          <a:bodyPr>
            <a:normAutofit fontScale="70000" lnSpcReduction="20000"/>
          </a:bodyPr>
          <a:lstStyle/>
          <a:p>
            <a:pPr lvl="0"/>
            <a:r>
              <a:rPr lang="en-US" sz="2900" dirty="0"/>
              <a:t>Dimensions are used to describe the size and location of features on parts for manufacture. </a:t>
            </a:r>
          </a:p>
          <a:p>
            <a:pPr lvl="0"/>
            <a:r>
              <a:rPr lang="en-US" sz="2900" dirty="0"/>
              <a:t>The basic criterion is, "What information is necessary to make the object?“</a:t>
            </a:r>
          </a:p>
          <a:p>
            <a:pPr lvl="0"/>
            <a:r>
              <a:rPr lang="en-US" sz="2900" dirty="0"/>
              <a:t> Dimensions should not be excessive, either through duplication or dimensioning a feature more than one way.</a:t>
            </a:r>
          </a:p>
          <a:p>
            <a:pPr lvl="0"/>
            <a:r>
              <a:rPr lang="en-US" sz="2900" dirty="0"/>
              <a:t>Size dimension might be the overall width of the part or the diameter of a drilled hole</a:t>
            </a:r>
            <a:r>
              <a:rPr lang="en-US" sz="2900" i="1" dirty="0"/>
              <a:t>. </a:t>
            </a:r>
            <a:r>
              <a:rPr lang="en-US" sz="2900" dirty="0"/>
              <a:t>See Fig. </a:t>
            </a:r>
          </a:p>
          <a:p>
            <a:pPr lvl="0"/>
            <a:r>
              <a:rPr lang="en-US" sz="2900" dirty="0"/>
              <a:t>Location dimension might be length from the edge of the object to the center of the drilled hole.</a:t>
            </a:r>
            <a:r>
              <a:rPr lang="en-US" sz="2900" i="1" dirty="0"/>
              <a:t> </a:t>
            </a:r>
            <a:r>
              <a:rPr lang="en-US" sz="2900" dirty="0"/>
              <a:t>See Fig. </a:t>
            </a:r>
          </a:p>
          <a:p>
            <a:pPr lvl="0"/>
            <a:r>
              <a:rPr lang="en-US" sz="2900" dirty="0"/>
              <a:t>Size dimensions</a:t>
            </a:r>
          </a:p>
          <a:p>
            <a:pPr lvl="1"/>
            <a:r>
              <a:rPr lang="en-US" sz="2900" dirty="0"/>
              <a:t>Horizontal</a:t>
            </a:r>
          </a:p>
          <a:p>
            <a:pPr lvl="1"/>
            <a:r>
              <a:rPr lang="en-US" sz="2900" dirty="0"/>
              <a:t>Vertical</a:t>
            </a:r>
          </a:p>
          <a:p>
            <a:pPr lvl="1"/>
            <a:r>
              <a:rPr lang="en-US" sz="2900" dirty="0"/>
              <a:t>Diameter</a:t>
            </a:r>
          </a:p>
          <a:p>
            <a:pPr lvl="1"/>
            <a:r>
              <a:rPr lang="en-US" sz="2900" dirty="0"/>
              <a:t>Radius</a:t>
            </a:r>
          </a:p>
          <a:p>
            <a:pPr lvl="0"/>
            <a:r>
              <a:rPr lang="en-US" sz="2900" dirty="0"/>
              <a:t>Location and Orientation</a:t>
            </a:r>
          </a:p>
          <a:p>
            <a:pPr lvl="1"/>
            <a:r>
              <a:rPr lang="en-US" sz="2900" dirty="0"/>
              <a:t>Horizontal</a:t>
            </a:r>
          </a:p>
          <a:p>
            <a:pPr lvl="1"/>
            <a:r>
              <a:rPr lang="en-US" sz="2900" dirty="0"/>
              <a:t>Vertical</a:t>
            </a:r>
          </a:p>
          <a:p>
            <a:pPr lvl="1"/>
            <a:r>
              <a:rPr lang="en-US" sz="2900" dirty="0"/>
              <a:t>Angle</a:t>
            </a:r>
          </a:p>
          <a:p>
            <a:endParaRPr lang="en-US" dirty="0"/>
          </a:p>
        </p:txBody>
      </p:sp>
    </p:spTree>
    <p:extLst>
      <p:ext uri="{BB962C8B-B14F-4D97-AF65-F5344CB8AC3E}">
        <p14:creationId xmlns:p14="http://schemas.microsoft.com/office/powerpoint/2010/main" val="632019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36">
            <a:extLst>
              <a:ext uri="{FF2B5EF4-FFF2-40B4-BE49-F238E27FC236}">
                <a16:creationId xmlns:a16="http://schemas.microsoft.com/office/drawing/2014/main" id="{23C5B7B4-AB34-49F2-95AF-8F1B6CC34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72" y="903421"/>
            <a:ext cx="2616201" cy="1962151"/>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5">
            <a:extLst>
              <a:ext uri="{FF2B5EF4-FFF2-40B4-BE49-F238E27FC236}">
                <a16:creationId xmlns:a16="http://schemas.microsoft.com/office/drawing/2014/main" id="{05F4533F-D851-4C67-9C6A-FFCC8E506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72" y="3791547"/>
            <a:ext cx="3026663" cy="17779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63E0218-12E2-496D-B780-063EDD44C08C}"/>
              </a:ext>
            </a:extLst>
          </p:cNvPr>
          <p:cNvSpPr>
            <a:spLocks noGrp="1"/>
          </p:cNvSpPr>
          <p:nvPr>
            <p:ph idx="1"/>
          </p:nvPr>
        </p:nvSpPr>
        <p:spPr>
          <a:xfrm>
            <a:off x="3420873" y="903421"/>
            <a:ext cx="6422848" cy="2525579"/>
          </a:xfrm>
        </p:spPr>
        <p:txBody>
          <a:bodyPr>
            <a:normAutofit fontScale="92500"/>
          </a:bodyPr>
          <a:lstStyle/>
          <a:p>
            <a:r>
              <a:rPr lang="en-US" sz="2000" b="1" dirty="0"/>
              <a:t>Rectangular coordinate dimensioning, </a:t>
            </a:r>
            <a:r>
              <a:rPr lang="en-US" sz="2000" dirty="0"/>
              <a:t>a base line (or datum line) is established for each coordinate direction, and all dimensions specified with respect to these baselines. </a:t>
            </a:r>
          </a:p>
          <a:p>
            <a:r>
              <a:rPr lang="en-US" sz="2000" dirty="0"/>
              <a:t>This is also known as </a:t>
            </a:r>
            <a:r>
              <a:rPr lang="en-US" sz="2000" b="1" dirty="0"/>
              <a:t>datum dimensioning</a:t>
            </a:r>
            <a:r>
              <a:rPr lang="en-US" sz="2000" dirty="0"/>
              <a:t>, or </a:t>
            </a:r>
            <a:r>
              <a:rPr lang="en-US" sz="2000" b="1" dirty="0"/>
              <a:t>baseline dimensioning</a:t>
            </a:r>
            <a:r>
              <a:rPr lang="en-US" sz="2000" dirty="0"/>
              <a:t>.</a:t>
            </a:r>
          </a:p>
          <a:p>
            <a:r>
              <a:rPr lang="en-US" sz="2000" dirty="0"/>
              <a:t> All dimensions are calculated as X and Y distances from an </a:t>
            </a:r>
            <a:r>
              <a:rPr lang="en-US" sz="2000" i="1" dirty="0"/>
              <a:t>origin point</a:t>
            </a:r>
            <a:r>
              <a:rPr lang="en-US" sz="2000" dirty="0"/>
              <a:t>, usually placed at the lower left corner of the part. See Fig</a:t>
            </a:r>
          </a:p>
        </p:txBody>
      </p:sp>
      <p:pic>
        <p:nvPicPr>
          <p:cNvPr id="8196" name="Picture 34">
            <a:extLst>
              <a:ext uri="{FF2B5EF4-FFF2-40B4-BE49-F238E27FC236}">
                <a16:creationId xmlns:a16="http://schemas.microsoft.com/office/drawing/2014/main" id="{0595A5DC-E82F-4057-BDC1-982C7EC8F3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7136" y="95723"/>
            <a:ext cx="2484864" cy="363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3">
            <a:extLst>
              <a:ext uri="{FF2B5EF4-FFF2-40B4-BE49-F238E27FC236}">
                <a16:creationId xmlns:a16="http://schemas.microsoft.com/office/drawing/2014/main" id="{E5442437-38ED-4E73-B828-2E22259DEA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6008" y="3727929"/>
            <a:ext cx="6933967" cy="302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899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2EF1-C74B-4ADB-A5AD-E8F07635332A}"/>
              </a:ext>
            </a:extLst>
          </p:cNvPr>
          <p:cNvSpPr>
            <a:spLocks noGrp="1"/>
          </p:cNvSpPr>
          <p:nvPr>
            <p:ph type="title"/>
          </p:nvPr>
        </p:nvSpPr>
        <p:spPr>
          <a:xfrm>
            <a:off x="838200" y="365126"/>
            <a:ext cx="10515600" cy="483014"/>
          </a:xfrm>
        </p:spPr>
        <p:txBody>
          <a:bodyPr>
            <a:normAutofit fontScale="90000"/>
          </a:bodyPr>
          <a:lstStyle/>
          <a:p>
            <a:pPr algn="ctr"/>
            <a:r>
              <a:rPr lang="en-US" b="1" dirty="0"/>
              <a:t>Standard Practices </a:t>
            </a:r>
            <a:br>
              <a:rPr lang="en-US" sz="4000" dirty="0"/>
            </a:br>
            <a:endParaRPr lang="en-US" dirty="0"/>
          </a:p>
        </p:txBody>
      </p:sp>
      <p:sp>
        <p:nvSpPr>
          <p:cNvPr id="3" name="Content Placeholder 2">
            <a:extLst>
              <a:ext uri="{FF2B5EF4-FFF2-40B4-BE49-F238E27FC236}">
                <a16:creationId xmlns:a16="http://schemas.microsoft.com/office/drawing/2014/main" id="{D3343687-F526-4E9D-90E8-E69F77B415A7}"/>
              </a:ext>
            </a:extLst>
          </p:cNvPr>
          <p:cNvSpPr>
            <a:spLocks noGrp="1"/>
          </p:cNvSpPr>
          <p:nvPr>
            <p:ph idx="1"/>
          </p:nvPr>
        </p:nvSpPr>
        <p:spPr>
          <a:xfrm>
            <a:off x="838200" y="848140"/>
            <a:ext cx="10515600" cy="2120347"/>
          </a:xfrm>
        </p:spPr>
        <p:txBody>
          <a:bodyPr/>
          <a:lstStyle/>
          <a:p>
            <a:r>
              <a:rPr lang="en-US" b="1" dirty="0"/>
              <a:t> Placement</a:t>
            </a:r>
            <a:endParaRPr lang="en-US" sz="1800" dirty="0"/>
          </a:p>
          <a:p>
            <a:pPr lvl="1"/>
            <a:r>
              <a:rPr lang="en-US" dirty="0"/>
              <a:t>Dimension placement depends on the space available between extension lines. </a:t>
            </a:r>
          </a:p>
          <a:p>
            <a:pPr lvl="1"/>
            <a:r>
              <a:rPr lang="en-US" dirty="0"/>
              <a:t>When space permits, dimensions and arrows are placed between the extension lines.</a:t>
            </a:r>
          </a:p>
          <a:p>
            <a:endParaRPr lang="en-US" dirty="0"/>
          </a:p>
        </p:txBody>
      </p:sp>
      <p:pic>
        <p:nvPicPr>
          <p:cNvPr id="1026" name="Picture 62">
            <a:extLst>
              <a:ext uri="{FF2B5EF4-FFF2-40B4-BE49-F238E27FC236}">
                <a16:creationId xmlns:a16="http://schemas.microsoft.com/office/drawing/2014/main" id="{C24AAEB5-B86D-4551-A4BB-314C2F409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42" r="1442"/>
          <a:stretch>
            <a:fillRect/>
          </a:stretch>
        </p:blipFill>
        <p:spPr bwMode="auto">
          <a:xfrm>
            <a:off x="1396241" y="2876412"/>
            <a:ext cx="42957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2">
            <a:extLst>
              <a:ext uri="{FF2B5EF4-FFF2-40B4-BE49-F238E27FC236}">
                <a16:creationId xmlns:a16="http://schemas.microsoft.com/office/drawing/2014/main" id="{410076E5-F3BD-424F-BBE9-DBB5C1E08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102" y="2760801"/>
            <a:ext cx="44196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E098601-B615-4671-B88E-82D94DA89BC0}"/>
              </a:ext>
            </a:extLst>
          </p:cNvPr>
          <p:cNvSpPr txBox="1"/>
          <p:nvPr/>
        </p:nvSpPr>
        <p:spPr>
          <a:xfrm>
            <a:off x="2093843" y="5225912"/>
            <a:ext cx="2281394" cy="369332"/>
          </a:xfrm>
          <a:prstGeom prst="rect">
            <a:avLst/>
          </a:prstGeom>
          <a:noFill/>
        </p:spPr>
        <p:txBody>
          <a:bodyPr wrap="none" rtlCol="0">
            <a:spAutoFit/>
          </a:bodyPr>
          <a:lstStyle/>
          <a:p>
            <a:r>
              <a:rPr lang="en-US" dirty="0"/>
              <a:t>Decimal Dimensioning</a:t>
            </a:r>
          </a:p>
        </p:txBody>
      </p:sp>
      <p:sp>
        <p:nvSpPr>
          <p:cNvPr id="5" name="TextBox 4">
            <a:extLst>
              <a:ext uri="{FF2B5EF4-FFF2-40B4-BE49-F238E27FC236}">
                <a16:creationId xmlns:a16="http://schemas.microsoft.com/office/drawing/2014/main" id="{8A5039F6-7947-49A2-B95C-9E5A962DB825}"/>
              </a:ext>
            </a:extLst>
          </p:cNvPr>
          <p:cNvSpPr txBox="1"/>
          <p:nvPr/>
        </p:nvSpPr>
        <p:spPr>
          <a:xfrm>
            <a:off x="7447721" y="5225912"/>
            <a:ext cx="2502095" cy="369332"/>
          </a:xfrm>
          <a:prstGeom prst="rect">
            <a:avLst/>
          </a:prstGeom>
          <a:noFill/>
        </p:spPr>
        <p:txBody>
          <a:bodyPr wrap="none" rtlCol="0">
            <a:spAutoFit/>
          </a:bodyPr>
          <a:lstStyle/>
          <a:p>
            <a:r>
              <a:rPr lang="en-US" dirty="0"/>
              <a:t>Millimeter Dimensioning</a:t>
            </a:r>
          </a:p>
        </p:txBody>
      </p:sp>
    </p:spTree>
    <p:extLst>
      <p:ext uri="{BB962C8B-B14F-4D97-AF65-F5344CB8AC3E}">
        <p14:creationId xmlns:p14="http://schemas.microsoft.com/office/powerpoint/2010/main" val="3660563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A6EAD-4CD6-4E49-90BB-D4C80B8F3E22}"/>
              </a:ext>
            </a:extLst>
          </p:cNvPr>
          <p:cNvSpPr>
            <a:spLocks noGrp="1"/>
          </p:cNvSpPr>
          <p:nvPr>
            <p:ph type="title"/>
          </p:nvPr>
        </p:nvSpPr>
        <p:spPr>
          <a:xfrm>
            <a:off x="838200" y="523081"/>
            <a:ext cx="10515600" cy="315912"/>
          </a:xfrm>
        </p:spPr>
        <p:txBody>
          <a:bodyPr>
            <a:normAutofit fontScale="90000"/>
          </a:bodyPr>
          <a:lstStyle/>
          <a:p>
            <a:pPr algn="ctr"/>
            <a:r>
              <a:rPr lang="en-US" b="1" dirty="0"/>
              <a:t>Spacing </a:t>
            </a:r>
            <a:br>
              <a:rPr lang="en-US" sz="4000" dirty="0"/>
            </a:br>
            <a:endParaRPr lang="en-US" dirty="0"/>
          </a:p>
        </p:txBody>
      </p:sp>
      <p:sp>
        <p:nvSpPr>
          <p:cNvPr id="3" name="Content Placeholder 2">
            <a:extLst>
              <a:ext uri="{FF2B5EF4-FFF2-40B4-BE49-F238E27FC236}">
                <a16:creationId xmlns:a16="http://schemas.microsoft.com/office/drawing/2014/main" id="{69E0819D-DC93-49AF-8733-1381639DD98A}"/>
              </a:ext>
            </a:extLst>
          </p:cNvPr>
          <p:cNvSpPr>
            <a:spLocks noGrp="1"/>
          </p:cNvSpPr>
          <p:nvPr>
            <p:ph idx="1"/>
          </p:nvPr>
        </p:nvSpPr>
        <p:spPr>
          <a:xfrm>
            <a:off x="838200" y="724900"/>
            <a:ext cx="10515600" cy="3666746"/>
          </a:xfrm>
        </p:spPr>
        <p:txBody>
          <a:bodyPr>
            <a:normAutofit fontScale="92500"/>
          </a:bodyPr>
          <a:lstStyle/>
          <a:p>
            <a:r>
              <a:rPr lang="en-US" dirty="0"/>
              <a:t>Dimension lines are drawn parallel to the direction of measurement.</a:t>
            </a:r>
          </a:p>
          <a:p>
            <a:r>
              <a:rPr lang="en-US" dirty="0"/>
              <a:t>The space between the first dimension line and the part outline should be not less than 10 mm (3/8 inch); the space between succeeding parallel dimension lines should be not less than 6 mm (1/4 inch). See Fig.</a:t>
            </a:r>
          </a:p>
          <a:p>
            <a:r>
              <a:rPr lang="en-US" dirty="0"/>
              <a:t>There should be a visible gap between an extension line and the feature to which it refers. </a:t>
            </a:r>
          </a:p>
          <a:p>
            <a:r>
              <a:rPr lang="en-US" dirty="0"/>
              <a:t>Extension lines should extend about 1mm (1/32 inch) beyond the last dimension line</a:t>
            </a:r>
            <a:r>
              <a:rPr lang="en-US" sz="4400" dirty="0"/>
              <a:t>.</a:t>
            </a:r>
            <a:endParaRPr lang="en-US" dirty="0"/>
          </a:p>
          <a:p>
            <a:endParaRPr lang="en-US" dirty="0"/>
          </a:p>
        </p:txBody>
      </p:sp>
      <p:pic>
        <p:nvPicPr>
          <p:cNvPr id="2050" name="Picture 31">
            <a:extLst>
              <a:ext uri="{FF2B5EF4-FFF2-40B4-BE49-F238E27FC236}">
                <a16:creationId xmlns:a16="http://schemas.microsoft.com/office/drawing/2014/main" id="{B1FD0892-715B-47E3-BFF2-70FF22BBC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506" y="3735545"/>
            <a:ext cx="4965424" cy="298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301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2E62-7EA8-4FF5-8342-960E4968C4F5}"/>
              </a:ext>
            </a:extLst>
          </p:cNvPr>
          <p:cNvSpPr>
            <a:spLocks noGrp="1"/>
          </p:cNvSpPr>
          <p:nvPr>
            <p:ph type="title"/>
          </p:nvPr>
        </p:nvSpPr>
        <p:spPr/>
        <p:txBody>
          <a:bodyPr>
            <a:normAutofit fontScale="90000"/>
          </a:bodyPr>
          <a:lstStyle/>
          <a:p>
            <a:pPr algn="ctr"/>
            <a:r>
              <a:rPr lang="en-US" b="1" dirty="0"/>
              <a:t>TOPIC 1: IDENTIFY STANDARD GEOMETRIC DIMENSIONING AND  TOLERANCE</a:t>
            </a:r>
            <a:br>
              <a:rPr lang="en-US" dirty="0"/>
            </a:br>
            <a:endParaRPr lang="en-US" dirty="0"/>
          </a:p>
        </p:txBody>
      </p:sp>
      <p:sp>
        <p:nvSpPr>
          <p:cNvPr id="3" name="Content Placeholder 2">
            <a:extLst>
              <a:ext uri="{FF2B5EF4-FFF2-40B4-BE49-F238E27FC236}">
                <a16:creationId xmlns:a16="http://schemas.microsoft.com/office/drawing/2014/main" id="{26A9D37B-4D52-4758-8316-AD89D16AFADB}"/>
              </a:ext>
            </a:extLst>
          </p:cNvPr>
          <p:cNvSpPr>
            <a:spLocks noGrp="1"/>
          </p:cNvSpPr>
          <p:nvPr>
            <p:ph idx="1"/>
          </p:nvPr>
        </p:nvSpPr>
        <p:spPr>
          <a:xfrm>
            <a:off x="838200" y="1378226"/>
            <a:ext cx="10515600" cy="4918006"/>
          </a:xfrm>
        </p:spPr>
        <p:txBody>
          <a:bodyPr>
            <a:normAutofit fontScale="25000" lnSpcReduction="20000"/>
          </a:bodyPr>
          <a:lstStyle/>
          <a:p>
            <a:pPr lvl="0"/>
            <a:r>
              <a:rPr lang="en-US" sz="7200" dirty="0"/>
              <a:t>GEOMETRIC DIMENSIONING AND TOLERANCING (GD&amp;T) is a symbolic language. </a:t>
            </a:r>
          </a:p>
          <a:p>
            <a:r>
              <a:rPr lang="en-US" sz="7200" dirty="0"/>
              <a:t>It is used to specify the size, shape, form, orientation, and location of features on a part.</a:t>
            </a:r>
          </a:p>
          <a:p>
            <a:r>
              <a:rPr lang="en-US" sz="7200" dirty="0"/>
              <a:t>Features toleranced with GD&amp;T reflect the actual relationship between mating parts.</a:t>
            </a:r>
          </a:p>
          <a:p>
            <a:r>
              <a:rPr lang="en-US" sz="7200" dirty="0"/>
              <a:t>Drawings with properly applied geometric tolerancing provide the best opportunity for uniform interpretation and cost-effective assembly. </a:t>
            </a:r>
          </a:p>
          <a:p>
            <a:r>
              <a:rPr lang="en-US" sz="7200" dirty="0"/>
              <a:t>GD&amp;T was created to insure the proper assembly of mating parts, to improve quality, and to reduce cost. </a:t>
            </a:r>
          </a:p>
          <a:p>
            <a:r>
              <a:rPr lang="en-US" sz="7200" dirty="0"/>
              <a:t>GD&amp;T is a design tool. Before designers can properly apply geometric tolerancing, they must carefully consider the fit and function of each feature of every part. </a:t>
            </a:r>
          </a:p>
          <a:p>
            <a:r>
              <a:rPr lang="en-US" sz="7200" dirty="0"/>
              <a:t>GD&amp;T, in effect, serves as a checklist to remind the designers to consider all aspects of each feature. </a:t>
            </a:r>
          </a:p>
          <a:p>
            <a:r>
              <a:rPr lang="en-US" sz="7200" dirty="0"/>
              <a:t>Properly applied geometric tolerancing insures that every part will assemble every time. </a:t>
            </a:r>
          </a:p>
          <a:p>
            <a:r>
              <a:rPr lang="en-US" sz="7200" dirty="0"/>
              <a:t>Geometric tolerancing allows the designers to specify the maximum available tolerance and, consequently, design the most economical parts. </a:t>
            </a:r>
          </a:p>
          <a:p>
            <a:r>
              <a:rPr lang="en-US" sz="7200" dirty="0"/>
              <a:t>GD&amp;T communicates design intent. </a:t>
            </a:r>
          </a:p>
          <a:p>
            <a:r>
              <a:rPr lang="en-US" sz="7200" dirty="0"/>
              <a:t>This tolerancing scheme identifies all applicable datums, which are reference surfaces, and the features being controlled to these datums. </a:t>
            </a:r>
          </a:p>
          <a:p>
            <a:r>
              <a:rPr lang="en-US" sz="7200" dirty="0"/>
              <a:t>A properly toleranced drawing is not only a picture that communicates the size and shape of the part, but it also tells a story that explains the tolerance relationships between features. </a:t>
            </a:r>
          </a:p>
          <a:p>
            <a:endParaRPr lang="en-US" dirty="0"/>
          </a:p>
        </p:txBody>
      </p:sp>
    </p:spTree>
    <p:extLst>
      <p:ext uri="{BB962C8B-B14F-4D97-AF65-F5344CB8AC3E}">
        <p14:creationId xmlns:p14="http://schemas.microsoft.com/office/powerpoint/2010/main" val="4059828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A61E-C2B1-4081-9523-1837A911A355}"/>
              </a:ext>
            </a:extLst>
          </p:cNvPr>
          <p:cNvSpPr>
            <a:spLocks noGrp="1"/>
          </p:cNvSpPr>
          <p:nvPr>
            <p:ph type="title"/>
          </p:nvPr>
        </p:nvSpPr>
        <p:spPr>
          <a:xfrm>
            <a:off x="838200" y="365126"/>
            <a:ext cx="10515600" cy="628788"/>
          </a:xfrm>
        </p:spPr>
        <p:txBody>
          <a:bodyPr>
            <a:normAutofit fontScale="90000"/>
          </a:bodyPr>
          <a:lstStyle/>
          <a:p>
            <a:pPr algn="ctr"/>
            <a:r>
              <a:rPr lang="en-US" b="1" dirty="0"/>
              <a:t>Grouping</a:t>
            </a:r>
            <a:br>
              <a:rPr lang="en-US" sz="4000" dirty="0"/>
            </a:br>
            <a:endParaRPr lang="en-US" dirty="0"/>
          </a:p>
        </p:txBody>
      </p:sp>
      <p:sp>
        <p:nvSpPr>
          <p:cNvPr id="3" name="Content Placeholder 2">
            <a:extLst>
              <a:ext uri="{FF2B5EF4-FFF2-40B4-BE49-F238E27FC236}">
                <a16:creationId xmlns:a16="http://schemas.microsoft.com/office/drawing/2014/main" id="{598B4A31-FCD6-488B-9E9D-E2BCB42ABF2E}"/>
              </a:ext>
            </a:extLst>
          </p:cNvPr>
          <p:cNvSpPr>
            <a:spLocks noGrp="1"/>
          </p:cNvSpPr>
          <p:nvPr>
            <p:ph idx="1"/>
          </p:nvPr>
        </p:nvSpPr>
        <p:spPr>
          <a:xfrm>
            <a:off x="838200" y="1196837"/>
            <a:ext cx="10515600" cy="798305"/>
          </a:xfrm>
        </p:spPr>
        <p:txBody>
          <a:bodyPr/>
          <a:lstStyle/>
          <a:p>
            <a:r>
              <a:rPr lang="en-US" dirty="0"/>
              <a:t>Dimensions should be </a:t>
            </a:r>
            <a:r>
              <a:rPr lang="en-US" i="1" dirty="0"/>
              <a:t>grouped </a:t>
            </a:r>
            <a:r>
              <a:rPr lang="en-US" dirty="0"/>
              <a:t>for uniform appearance as shown</a:t>
            </a:r>
          </a:p>
          <a:p>
            <a:endParaRPr lang="en-US" dirty="0"/>
          </a:p>
        </p:txBody>
      </p:sp>
      <p:pic>
        <p:nvPicPr>
          <p:cNvPr id="3074" name="Picture 30">
            <a:extLst>
              <a:ext uri="{FF2B5EF4-FFF2-40B4-BE49-F238E27FC236}">
                <a16:creationId xmlns:a16="http://schemas.microsoft.com/office/drawing/2014/main" id="{D20903CD-97C1-4A85-8E2E-5A9F0523F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616" y="2198065"/>
            <a:ext cx="6386767" cy="324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045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1C45-9C6E-4493-8779-694EB6B1A0A6}"/>
              </a:ext>
            </a:extLst>
          </p:cNvPr>
          <p:cNvSpPr>
            <a:spLocks noGrp="1"/>
          </p:cNvSpPr>
          <p:nvPr>
            <p:ph type="title"/>
          </p:nvPr>
        </p:nvSpPr>
        <p:spPr>
          <a:xfrm>
            <a:off x="838200" y="365125"/>
            <a:ext cx="10515600" cy="668545"/>
          </a:xfrm>
        </p:spPr>
        <p:txBody>
          <a:bodyPr>
            <a:normAutofit fontScale="90000"/>
          </a:bodyPr>
          <a:lstStyle/>
          <a:p>
            <a:pPr algn="ctr"/>
            <a:r>
              <a:rPr lang="en-US" b="1" dirty="0"/>
              <a:t>Staggering</a:t>
            </a:r>
            <a:br>
              <a:rPr lang="en-US" sz="4000" dirty="0"/>
            </a:br>
            <a:endParaRPr lang="en-US" dirty="0"/>
          </a:p>
        </p:txBody>
      </p:sp>
      <p:sp>
        <p:nvSpPr>
          <p:cNvPr id="3" name="Content Placeholder 2">
            <a:extLst>
              <a:ext uri="{FF2B5EF4-FFF2-40B4-BE49-F238E27FC236}">
                <a16:creationId xmlns:a16="http://schemas.microsoft.com/office/drawing/2014/main" id="{48C0D196-7404-444F-A380-D0C937A6578E}"/>
              </a:ext>
            </a:extLst>
          </p:cNvPr>
          <p:cNvSpPr>
            <a:spLocks noGrp="1"/>
          </p:cNvSpPr>
          <p:nvPr>
            <p:ph idx="1"/>
          </p:nvPr>
        </p:nvSpPr>
        <p:spPr>
          <a:xfrm>
            <a:off x="718931" y="699397"/>
            <a:ext cx="10386391" cy="1182618"/>
          </a:xfrm>
        </p:spPr>
        <p:txBody>
          <a:bodyPr>
            <a:normAutofit fontScale="92500" lnSpcReduction="10000"/>
          </a:bodyPr>
          <a:lstStyle/>
          <a:p>
            <a:pPr marL="0" indent="0">
              <a:buNone/>
            </a:pPr>
            <a:endParaRPr lang="en-US" dirty="0"/>
          </a:p>
          <a:p>
            <a:r>
              <a:rPr lang="en-US" dirty="0"/>
              <a:t>Where there are several parallel dimension lines, the numerals should be staggered for easier reading. See Fig. </a:t>
            </a:r>
          </a:p>
          <a:p>
            <a:endParaRPr lang="en-US" dirty="0"/>
          </a:p>
        </p:txBody>
      </p:sp>
      <p:pic>
        <p:nvPicPr>
          <p:cNvPr id="4098" name="Picture 29">
            <a:extLst>
              <a:ext uri="{FF2B5EF4-FFF2-40B4-BE49-F238E27FC236}">
                <a16:creationId xmlns:a16="http://schemas.microsoft.com/office/drawing/2014/main" id="{FDCA90C6-197E-481D-861E-41DDD93FE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486" y="2252179"/>
            <a:ext cx="6755027" cy="37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682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75A6-2313-45C7-B9D0-59FDE39C79C3}"/>
              </a:ext>
            </a:extLst>
          </p:cNvPr>
          <p:cNvSpPr>
            <a:spLocks noGrp="1"/>
          </p:cNvSpPr>
          <p:nvPr>
            <p:ph type="title"/>
          </p:nvPr>
        </p:nvSpPr>
        <p:spPr>
          <a:xfrm>
            <a:off x="838200" y="466034"/>
            <a:ext cx="10515600" cy="430005"/>
          </a:xfrm>
        </p:spPr>
        <p:txBody>
          <a:bodyPr>
            <a:normAutofit fontScale="90000"/>
          </a:bodyPr>
          <a:lstStyle/>
          <a:p>
            <a:pPr algn="ctr"/>
            <a:r>
              <a:rPr lang="en-US" b="1" dirty="0"/>
              <a:t>Extension lines</a:t>
            </a:r>
            <a:br>
              <a:rPr lang="en-US" sz="4000" dirty="0"/>
            </a:br>
            <a:endParaRPr lang="en-US" dirty="0"/>
          </a:p>
        </p:txBody>
      </p:sp>
      <p:sp>
        <p:nvSpPr>
          <p:cNvPr id="3" name="Content Placeholder 2">
            <a:extLst>
              <a:ext uri="{FF2B5EF4-FFF2-40B4-BE49-F238E27FC236}">
                <a16:creationId xmlns:a16="http://schemas.microsoft.com/office/drawing/2014/main" id="{A6045695-8246-412E-913B-7EA5968F0B20}"/>
              </a:ext>
            </a:extLst>
          </p:cNvPr>
          <p:cNvSpPr>
            <a:spLocks noGrp="1"/>
          </p:cNvSpPr>
          <p:nvPr>
            <p:ph idx="1"/>
          </p:nvPr>
        </p:nvSpPr>
        <p:spPr>
          <a:xfrm>
            <a:off x="838200" y="681036"/>
            <a:ext cx="10386391" cy="3453642"/>
          </a:xfrm>
        </p:spPr>
        <p:txBody>
          <a:bodyPr>
            <a:normAutofit fontScale="85000" lnSpcReduction="20000"/>
          </a:bodyPr>
          <a:lstStyle/>
          <a:p>
            <a:r>
              <a:rPr lang="en-US" dirty="0"/>
              <a:t>Extension lines are used to indicate the extension of a surface or point to a location preferably outside the part outline.</a:t>
            </a:r>
          </a:p>
          <a:p>
            <a:r>
              <a:rPr lang="en-US" dirty="0"/>
              <a:t> On 2D orthographic drawings, extension lines start with a short visible gap from the outline of the part and extend beyond the outermost related dimension line. See Fig.</a:t>
            </a:r>
          </a:p>
          <a:p>
            <a:r>
              <a:rPr lang="en-US" dirty="0"/>
              <a:t>Extension lines are drawn perpendicular to dimension lines. </a:t>
            </a:r>
          </a:p>
          <a:p>
            <a:r>
              <a:rPr lang="en-US" dirty="0"/>
              <a:t>Where space is limited, extension lines may be drawn at an oblique angle to clearly illustrate where they apply. </a:t>
            </a:r>
          </a:p>
          <a:p>
            <a:r>
              <a:rPr lang="en-US" dirty="0"/>
              <a:t>Where oblique lines are used, the dimension lines are shown in the direction in which they apply. See Fig.</a:t>
            </a:r>
          </a:p>
          <a:p>
            <a:endParaRPr lang="en-US" dirty="0"/>
          </a:p>
        </p:txBody>
      </p:sp>
      <p:pic>
        <p:nvPicPr>
          <p:cNvPr id="5122" name="Picture 28">
            <a:extLst>
              <a:ext uri="{FF2B5EF4-FFF2-40B4-BE49-F238E27FC236}">
                <a16:creationId xmlns:a16="http://schemas.microsoft.com/office/drawing/2014/main" id="{437F6410-5D3A-47FB-978F-E88A623F8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981" y="3978619"/>
            <a:ext cx="4878038" cy="262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352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65A5-DDB5-4E00-8545-6A2A11F430B6}"/>
              </a:ext>
            </a:extLst>
          </p:cNvPr>
          <p:cNvSpPr>
            <a:spLocks noGrp="1"/>
          </p:cNvSpPr>
          <p:nvPr>
            <p:ph type="title"/>
          </p:nvPr>
        </p:nvSpPr>
        <p:spPr>
          <a:xfrm>
            <a:off x="838200" y="113333"/>
            <a:ext cx="10515600" cy="708301"/>
          </a:xfrm>
        </p:spPr>
        <p:txBody>
          <a:bodyPr/>
          <a:lstStyle/>
          <a:p>
            <a:pPr algn="ctr"/>
            <a:r>
              <a:rPr lang="en-US" b="1" dirty="0"/>
              <a:t>Crossing Extension Lines</a:t>
            </a:r>
            <a:endParaRPr lang="en-US" dirty="0"/>
          </a:p>
        </p:txBody>
      </p:sp>
      <p:sp>
        <p:nvSpPr>
          <p:cNvPr id="3" name="Content Placeholder 2">
            <a:extLst>
              <a:ext uri="{FF2B5EF4-FFF2-40B4-BE49-F238E27FC236}">
                <a16:creationId xmlns:a16="http://schemas.microsoft.com/office/drawing/2014/main" id="{D8AF40C8-2D4A-4696-AAF4-0F1936EE9145}"/>
              </a:ext>
            </a:extLst>
          </p:cNvPr>
          <p:cNvSpPr>
            <a:spLocks noGrp="1"/>
          </p:cNvSpPr>
          <p:nvPr>
            <p:ph idx="1"/>
          </p:nvPr>
        </p:nvSpPr>
        <p:spPr>
          <a:xfrm>
            <a:off x="838200" y="821634"/>
            <a:ext cx="10515600" cy="4351338"/>
          </a:xfrm>
        </p:spPr>
        <p:txBody>
          <a:bodyPr/>
          <a:lstStyle/>
          <a:p>
            <a:r>
              <a:rPr lang="en-US" dirty="0"/>
              <a:t>Wherever practicable, extension lines should neither cross one another nor cross dimension lines. </a:t>
            </a:r>
          </a:p>
          <a:p>
            <a:r>
              <a:rPr lang="en-US" dirty="0"/>
              <a:t>To minimize such crossings, the shortest dimension line is shown nearest the outline of the object.  </a:t>
            </a:r>
          </a:p>
          <a:p>
            <a:r>
              <a:rPr lang="en-US" dirty="0"/>
              <a:t>Where extension lines must cross other extension lines, dimension lines, or lines depicting features, they are not broken. </a:t>
            </a:r>
          </a:p>
          <a:p>
            <a:r>
              <a:rPr lang="en-US" dirty="0"/>
              <a:t>Where extension lines cross arrowheads or dimension lines close to arrowheads, a break in the extension line is permissible. See Fig.</a:t>
            </a:r>
          </a:p>
          <a:p>
            <a:endParaRPr lang="en-US" dirty="0"/>
          </a:p>
        </p:txBody>
      </p:sp>
      <p:pic>
        <p:nvPicPr>
          <p:cNvPr id="6146" name="Picture 27">
            <a:extLst>
              <a:ext uri="{FF2B5EF4-FFF2-40B4-BE49-F238E27FC236}">
                <a16:creationId xmlns:a16="http://schemas.microsoft.com/office/drawing/2014/main" id="{037EC28B-99E8-4462-8D40-DAE90E63F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554" y="4377290"/>
            <a:ext cx="4830891" cy="236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886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A2D5-F0A1-4232-BDBB-79766A84365D}"/>
              </a:ext>
            </a:extLst>
          </p:cNvPr>
          <p:cNvSpPr>
            <a:spLocks noGrp="1"/>
          </p:cNvSpPr>
          <p:nvPr>
            <p:ph type="title"/>
          </p:nvPr>
        </p:nvSpPr>
        <p:spPr>
          <a:xfrm>
            <a:off x="1527313" y="175643"/>
            <a:ext cx="10515600" cy="522771"/>
          </a:xfrm>
        </p:spPr>
        <p:txBody>
          <a:bodyPr>
            <a:normAutofit fontScale="90000"/>
          </a:bodyPr>
          <a:lstStyle/>
          <a:p>
            <a:r>
              <a:rPr lang="en-US" sz="2700" b="1" dirty="0">
                <a:latin typeface="+mn-lt"/>
              </a:rPr>
              <a:t>Locating Points or Intersections. </a:t>
            </a:r>
            <a:br>
              <a:rPr lang="en-US" sz="3200" dirty="0"/>
            </a:br>
            <a:endParaRPr lang="en-US" sz="3200" dirty="0"/>
          </a:p>
        </p:txBody>
      </p:sp>
      <p:sp>
        <p:nvSpPr>
          <p:cNvPr id="3" name="Content Placeholder 2">
            <a:extLst>
              <a:ext uri="{FF2B5EF4-FFF2-40B4-BE49-F238E27FC236}">
                <a16:creationId xmlns:a16="http://schemas.microsoft.com/office/drawing/2014/main" id="{5EF6EFD7-DEFD-4A59-9322-791BB91CEFCB}"/>
              </a:ext>
            </a:extLst>
          </p:cNvPr>
          <p:cNvSpPr>
            <a:spLocks noGrp="1"/>
          </p:cNvSpPr>
          <p:nvPr>
            <p:ph idx="1"/>
          </p:nvPr>
        </p:nvSpPr>
        <p:spPr>
          <a:xfrm>
            <a:off x="1046922" y="416046"/>
            <a:ext cx="4903303" cy="1158824"/>
          </a:xfrm>
        </p:spPr>
        <p:txBody>
          <a:bodyPr>
            <a:noAutofit/>
          </a:bodyPr>
          <a:lstStyle/>
          <a:p>
            <a:r>
              <a:rPr lang="en-US" sz="2400" dirty="0"/>
              <a:t>Where a point is located by extension lines only, the extension lines from surfaces should pass through the point or intersection. See Fig</a:t>
            </a:r>
          </a:p>
        </p:txBody>
      </p:sp>
      <p:pic>
        <p:nvPicPr>
          <p:cNvPr id="7170" name="Picture 26">
            <a:extLst>
              <a:ext uri="{FF2B5EF4-FFF2-40B4-BE49-F238E27FC236}">
                <a16:creationId xmlns:a16="http://schemas.microsoft.com/office/drawing/2014/main" id="{9DDE0B2A-5299-4EBC-BCC6-18A260FAC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921" y="1778035"/>
            <a:ext cx="4954427" cy="188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FA5AD63-2D5D-4044-BAFB-037AB061D0E3}"/>
              </a:ext>
            </a:extLst>
          </p:cNvPr>
          <p:cNvSpPr txBox="1"/>
          <p:nvPr/>
        </p:nvSpPr>
        <p:spPr>
          <a:xfrm>
            <a:off x="1046922" y="3659463"/>
            <a:ext cx="4903303" cy="3046988"/>
          </a:xfrm>
          <a:prstGeom prst="rect">
            <a:avLst/>
          </a:prstGeom>
          <a:noFill/>
        </p:spPr>
        <p:txBody>
          <a:bodyPr wrap="square" rtlCol="0">
            <a:spAutoFit/>
          </a:bodyPr>
          <a:lstStyle/>
          <a:p>
            <a:pPr lvl="2"/>
            <a:r>
              <a:rPr lang="en-US" sz="2400" b="1" dirty="0"/>
              <a:t>Limited length or areas</a:t>
            </a:r>
            <a:endParaRPr lang="en-US" sz="2400" dirty="0"/>
          </a:p>
          <a:p>
            <a:pPr marL="342900" indent="-342900">
              <a:buFont typeface="Arial" panose="020B0604020202020204" pitchFamily="34" charset="0"/>
              <a:buChar char="•"/>
            </a:pPr>
            <a:r>
              <a:rPr lang="en-US" sz="2400" dirty="0"/>
              <a:t>Where it is desired to indicate that a limited length or area of a surface is to receive additional treatment or consideration within limits specified on the drawing, the extent of these limits may be indicated by use of a chain line</a:t>
            </a:r>
          </a:p>
        </p:txBody>
      </p:sp>
      <p:pic>
        <p:nvPicPr>
          <p:cNvPr id="7171" name="Picture 25">
            <a:extLst>
              <a:ext uri="{FF2B5EF4-FFF2-40B4-BE49-F238E27FC236}">
                <a16:creationId xmlns:a16="http://schemas.microsoft.com/office/drawing/2014/main" id="{9F529476-6858-4920-B515-F6659439D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441" y="175643"/>
            <a:ext cx="4282698" cy="616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154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3B97-9623-4302-A2E7-523CD35693FA}"/>
              </a:ext>
            </a:extLst>
          </p:cNvPr>
          <p:cNvSpPr>
            <a:spLocks noGrp="1"/>
          </p:cNvSpPr>
          <p:nvPr>
            <p:ph type="title"/>
          </p:nvPr>
        </p:nvSpPr>
        <p:spPr>
          <a:xfrm>
            <a:off x="838200" y="219352"/>
            <a:ext cx="10515600" cy="589031"/>
          </a:xfrm>
        </p:spPr>
        <p:txBody>
          <a:bodyPr>
            <a:normAutofit/>
          </a:bodyPr>
          <a:lstStyle/>
          <a:p>
            <a:pPr algn="ctr"/>
            <a:r>
              <a:rPr lang="en-US" sz="2800" b="1" dirty="0">
                <a:latin typeface="+mn-lt"/>
              </a:rPr>
              <a:t>Reading Direction</a:t>
            </a:r>
            <a:endParaRPr lang="en-US" sz="2800" dirty="0">
              <a:latin typeface="+mn-lt"/>
            </a:endParaRPr>
          </a:p>
        </p:txBody>
      </p:sp>
      <p:sp>
        <p:nvSpPr>
          <p:cNvPr id="3" name="Content Placeholder 2">
            <a:extLst>
              <a:ext uri="{FF2B5EF4-FFF2-40B4-BE49-F238E27FC236}">
                <a16:creationId xmlns:a16="http://schemas.microsoft.com/office/drawing/2014/main" id="{2D57598F-802C-4F8D-85AC-8846D43EAAF0}"/>
              </a:ext>
            </a:extLst>
          </p:cNvPr>
          <p:cNvSpPr>
            <a:spLocks noGrp="1"/>
          </p:cNvSpPr>
          <p:nvPr>
            <p:ph idx="1"/>
          </p:nvPr>
        </p:nvSpPr>
        <p:spPr>
          <a:xfrm>
            <a:off x="838200" y="834334"/>
            <a:ext cx="10515600" cy="2375314"/>
          </a:xfrm>
        </p:spPr>
        <p:txBody>
          <a:bodyPr>
            <a:normAutofit fontScale="92500" lnSpcReduction="10000"/>
          </a:bodyPr>
          <a:lstStyle/>
          <a:p>
            <a:pPr lvl="0"/>
            <a:r>
              <a:rPr lang="en-US" dirty="0"/>
              <a:t>All dimension and note text must be oriented to be read from the bottom of the drawing (relative to the drawing format). </a:t>
            </a:r>
            <a:endParaRPr lang="en-US" sz="2400" dirty="0"/>
          </a:p>
          <a:p>
            <a:pPr lvl="0"/>
            <a:r>
              <a:rPr lang="en-US" dirty="0"/>
              <a:t>Placement of all text to be read from the bottom of the drawing is called </a:t>
            </a:r>
            <a:r>
              <a:rPr lang="en-US" b="1" dirty="0"/>
              <a:t>unidirectional dimensioning</a:t>
            </a:r>
            <a:r>
              <a:rPr lang="en-US" dirty="0"/>
              <a:t>. </a:t>
            </a:r>
            <a:endParaRPr lang="en-US" sz="2400" dirty="0"/>
          </a:p>
          <a:p>
            <a:pPr lvl="0"/>
            <a:r>
              <a:rPr lang="en-US" b="1" dirty="0"/>
              <a:t>Aligned dimensions </a:t>
            </a:r>
            <a:r>
              <a:rPr lang="en-US" dirty="0"/>
              <a:t>have text placed parallel to the dimension line with vertical dimensions read from the right of the drawing sheet</a:t>
            </a:r>
            <a:endParaRPr lang="en-US" sz="2400" dirty="0"/>
          </a:p>
          <a:p>
            <a:endParaRPr lang="en-US" dirty="0"/>
          </a:p>
        </p:txBody>
      </p:sp>
      <p:pic>
        <p:nvPicPr>
          <p:cNvPr id="8194" name="Picture 24">
            <a:extLst>
              <a:ext uri="{FF2B5EF4-FFF2-40B4-BE49-F238E27FC236}">
                <a16:creationId xmlns:a16="http://schemas.microsoft.com/office/drawing/2014/main" id="{98C68461-84A7-4541-960A-23C8AA09C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245"/>
          <a:stretch>
            <a:fillRect/>
          </a:stretch>
        </p:blipFill>
        <p:spPr bwMode="auto">
          <a:xfrm>
            <a:off x="2927131" y="3209648"/>
            <a:ext cx="63377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601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54B3F-6F60-4B9A-BCBB-9BBF0D45EEE6}"/>
              </a:ext>
            </a:extLst>
          </p:cNvPr>
          <p:cNvSpPr>
            <a:spLocks noGrp="1"/>
          </p:cNvSpPr>
          <p:nvPr>
            <p:ph type="title"/>
          </p:nvPr>
        </p:nvSpPr>
        <p:spPr>
          <a:xfrm>
            <a:off x="838200" y="365125"/>
            <a:ext cx="10515600" cy="721553"/>
          </a:xfrm>
        </p:spPr>
        <p:txBody>
          <a:bodyPr/>
          <a:lstStyle/>
          <a:p>
            <a:pPr algn="ctr"/>
            <a:r>
              <a:rPr lang="en-US" b="1" dirty="0"/>
              <a:t>View Dimensioning</a:t>
            </a:r>
            <a:endParaRPr lang="en-US" dirty="0">
              <a:latin typeface="+mn-lt"/>
            </a:endParaRPr>
          </a:p>
        </p:txBody>
      </p:sp>
      <p:sp>
        <p:nvSpPr>
          <p:cNvPr id="3" name="Content Placeholder 2">
            <a:extLst>
              <a:ext uri="{FF2B5EF4-FFF2-40B4-BE49-F238E27FC236}">
                <a16:creationId xmlns:a16="http://schemas.microsoft.com/office/drawing/2014/main" id="{C65C4D6B-CDDF-47B5-A679-B47D6210FF64}"/>
              </a:ext>
            </a:extLst>
          </p:cNvPr>
          <p:cNvSpPr>
            <a:spLocks noGrp="1"/>
          </p:cNvSpPr>
          <p:nvPr>
            <p:ph idx="1"/>
          </p:nvPr>
        </p:nvSpPr>
        <p:spPr>
          <a:xfrm>
            <a:off x="838200" y="1104072"/>
            <a:ext cx="10333383" cy="2044010"/>
          </a:xfrm>
        </p:spPr>
        <p:txBody>
          <a:bodyPr>
            <a:normAutofit lnSpcReduction="10000"/>
          </a:bodyPr>
          <a:lstStyle/>
          <a:p>
            <a:pPr lvl="0"/>
            <a:r>
              <a:rPr lang="en-US" dirty="0"/>
              <a:t>Dimensions are to be kept outside of the boundaries of views of objects wherever practical.</a:t>
            </a:r>
          </a:p>
          <a:p>
            <a:pPr lvl="0"/>
            <a:r>
              <a:rPr lang="en-US" dirty="0"/>
              <a:t>Dimensions may be place within the boundaries of objects in cases where extension or leader lines would be too long, or where clarity would be improved.</a:t>
            </a:r>
          </a:p>
          <a:p>
            <a:endParaRPr lang="en-US" dirty="0"/>
          </a:p>
        </p:txBody>
      </p:sp>
      <p:pic>
        <p:nvPicPr>
          <p:cNvPr id="9218" name="Picture 23">
            <a:extLst>
              <a:ext uri="{FF2B5EF4-FFF2-40B4-BE49-F238E27FC236}">
                <a16:creationId xmlns:a16="http://schemas.microsoft.com/office/drawing/2014/main" id="{9A241E64-9090-48A9-858F-1C6842460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375" y="2920241"/>
            <a:ext cx="7843031" cy="370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884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B075-1B2E-480F-AD05-04750786CF5E}"/>
              </a:ext>
            </a:extLst>
          </p:cNvPr>
          <p:cNvSpPr>
            <a:spLocks noGrp="1"/>
          </p:cNvSpPr>
          <p:nvPr>
            <p:ph type="title"/>
          </p:nvPr>
        </p:nvSpPr>
        <p:spPr>
          <a:xfrm>
            <a:off x="838200" y="365125"/>
            <a:ext cx="10515600" cy="522771"/>
          </a:xfrm>
        </p:spPr>
        <p:txBody>
          <a:bodyPr>
            <a:normAutofit fontScale="90000"/>
          </a:bodyPr>
          <a:lstStyle/>
          <a:p>
            <a:pPr algn="ctr"/>
            <a:r>
              <a:rPr lang="en-US" b="1" dirty="0">
                <a:latin typeface="+mn-lt"/>
              </a:rPr>
              <a:t>Out-of-Scale Dimensions</a:t>
            </a:r>
            <a:endParaRPr lang="en-US" dirty="0">
              <a:latin typeface="+mn-lt"/>
            </a:endParaRPr>
          </a:p>
        </p:txBody>
      </p:sp>
      <p:sp>
        <p:nvSpPr>
          <p:cNvPr id="3" name="Content Placeholder 2">
            <a:extLst>
              <a:ext uri="{FF2B5EF4-FFF2-40B4-BE49-F238E27FC236}">
                <a16:creationId xmlns:a16="http://schemas.microsoft.com/office/drawing/2014/main" id="{A65D9224-305C-487C-B88B-8B6DE7C1DE6C}"/>
              </a:ext>
            </a:extLst>
          </p:cNvPr>
          <p:cNvSpPr>
            <a:spLocks noGrp="1"/>
          </p:cNvSpPr>
          <p:nvPr>
            <p:ph idx="1"/>
          </p:nvPr>
        </p:nvSpPr>
        <p:spPr>
          <a:xfrm>
            <a:off x="1036983" y="1030495"/>
            <a:ext cx="10412896" cy="917575"/>
          </a:xfrm>
        </p:spPr>
        <p:txBody>
          <a:bodyPr/>
          <a:lstStyle/>
          <a:p>
            <a:r>
              <a:rPr lang="en-US" dirty="0"/>
              <a:t>If it is necessary to include a dimension which is out of scale, the out of scale dimension text must be underlined</a:t>
            </a:r>
          </a:p>
          <a:p>
            <a:endParaRPr lang="en-US" dirty="0"/>
          </a:p>
        </p:txBody>
      </p:sp>
      <p:pic>
        <p:nvPicPr>
          <p:cNvPr id="10242" name="Picture 22">
            <a:extLst>
              <a:ext uri="{FF2B5EF4-FFF2-40B4-BE49-F238E27FC236}">
                <a16:creationId xmlns:a16="http://schemas.microsoft.com/office/drawing/2014/main" id="{C22D2E50-DAD1-454E-AEEE-654558E37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95" y="2194822"/>
            <a:ext cx="6955009" cy="394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376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CC42-870C-42AC-BCEC-539206CF3605}"/>
              </a:ext>
            </a:extLst>
          </p:cNvPr>
          <p:cNvSpPr>
            <a:spLocks noGrp="1"/>
          </p:cNvSpPr>
          <p:nvPr>
            <p:ph type="title"/>
          </p:nvPr>
        </p:nvSpPr>
        <p:spPr>
          <a:xfrm>
            <a:off x="838200" y="365126"/>
            <a:ext cx="10515600" cy="469762"/>
          </a:xfrm>
        </p:spPr>
        <p:txBody>
          <a:bodyPr>
            <a:normAutofit fontScale="90000"/>
          </a:bodyPr>
          <a:lstStyle/>
          <a:p>
            <a:pPr algn="ctr"/>
            <a:r>
              <a:rPr lang="en-US" b="1" dirty="0"/>
              <a:t>Repetitive Features</a:t>
            </a:r>
            <a:endParaRPr lang="en-US" dirty="0"/>
          </a:p>
        </p:txBody>
      </p:sp>
      <p:sp>
        <p:nvSpPr>
          <p:cNvPr id="3" name="Content Placeholder 2">
            <a:extLst>
              <a:ext uri="{FF2B5EF4-FFF2-40B4-BE49-F238E27FC236}">
                <a16:creationId xmlns:a16="http://schemas.microsoft.com/office/drawing/2014/main" id="{E1187A00-E4E2-461E-98EF-EF9D246E251B}"/>
              </a:ext>
            </a:extLst>
          </p:cNvPr>
          <p:cNvSpPr>
            <a:spLocks noGrp="1"/>
          </p:cNvSpPr>
          <p:nvPr>
            <p:ph idx="1"/>
          </p:nvPr>
        </p:nvSpPr>
        <p:spPr>
          <a:xfrm>
            <a:off x="838200" y="1123259"/>
            <a:ext cx="10515600" cy="1368150"/>
          </a:xfrm>
        </p:spPr>
        <p:txBody>
          <a:bodyPr/>
          <a:lstStyle/>
          <a:p>
            <a:r>
              <a:rPr lang="en-US" dirty="0"/>
              <a:t>The symbol X is used to indicate the number of times a feature is to be repeated. The number of repetitions, followed by the symbol X and a space precedes the dimension text.</a:t>
            </a:r>
          </a:p>
          <a:p>
            <a:endParaRPr lang="en-US" dirty="0"/>
          </a:p>
        </p:txBody>
      </p:sp>
      <p:pic>
        <p:nvPicPr>
          <p:cNvPr id="11266" name="Picture 21">
            <a:extLst>
              <a:ext uri="{FF2B5EF4-FFF2-40B4-BE49-F238E27FC236}">
                <a16:creationId xmlns:a16="http://schemas.microsoft.com/office/drawing/2014/main" id="{4E8DD71D-019C-420C-BFC9-36BB5A79D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596" y="2491409"/>
            <a:ext cx="4942808" cy="425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800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0239C-2DAB-4D97-AC9C-6548698B7F5E}"/>
              </a:ext>
            </a:extLst>
          </p:cNvPr>
          <p:cNvSpPr>
            <a:spLocks noGrp="1"/>
          </p:cNvSpPr>
          <p:nvPr>
            <p:ph type="title"/>
          </p:nvPr>
        </p:nvSpPr>
        <p:spPr>
          <a:xfrm>
            <a:off x="838200" y="365125"/>
            <a:ext cx="10515600" cy="549275"/>
          </a:xfrm>
        </p:spPr>
        <p:txBody>
          <a:bodyPr>
            <a:normAutofit fontScale="90000"/>
          </a:bodyPr>
          <a:lstStyle/>
          <a:p>
            <a:pPr algn="ctr"/>
            <a:r>
              <a:rPr lang="en-US" b="1" dirty="0">
                <a:latin typeface="+mn-lt"/>
              </a:rPr>
              <a:t>TOLERANCING</a:t>
            </a:r>
            <a:endParaRPr lang="en-US" dirty="0">
              <a:latin typeface="+mn-lt"/>
            </a:endParaRPr>
          </a:p>
        </p:txBody>
      </p:sp>
      <p:sp>
        <p:nvSpPr>
          <p:cNvPr id="3" name="Content Placeholder 2">
            <a:extLst>
              <a:ext uri="{FF2B5EF4-FFF2-40B4-BE49-F238E27FC236}">
                <a16:creationId xmlns:a16="http://schemas.microsoft.com/office/drawing/2014/main" id="{7E4C3BB7-FE68-459B-A2A5-7E42FB82588C}"/>
              </a:ext>
            </a:extLst>
          </p:cNvPr>
          <p:cNvSpPr>
            <a:spLocks noGrp="1"/>
          </p:cNvSpPr>
          <p:nvPr>
            <p:ph idx="1"/>
          </p:nvPr>
        </p:nvSpPr>
        <p:spPr>
          <a:xfrm>
            <a:off x="838200" y="914400"/>
            <a:ext cx="10412896" cy="2596804"/>
          </a:xfrm>
        </p:spPr>
        <p:txBody>
          <a:bodyPr>
            <a:normAutofit fontScale="85000" lnSpcReduction="20000"/>
          </a:bodyPr>
          <a:lstStyle/>
          <a:p>
            <a:r>
              <a:rPr lang="en-US" dirty="0"/>
              <a:t>This Section establishes practices for expressing tolerances on linear and angular dimensions, applicability of material condition modifiers on geometric tolerance values, and interpretations governing limits and tolerances. </a:t>
            </a:r>
          </a:p>
          <a:p>
            <a:r>
              <a:rPr lang="en-US" b="1" dirty="0"/>
              <a:t>Tolerance </a:t>
            </a:r>
            <a:r>
              <a:rPr lang="en-US" dirty="0"/>
              <a:t>is the total amount a dimension may vary and is the difference between the </a:t>
            </a:r>
            <a:r>
              <a:rPr lang="en-US" b="1" dirty="0"/>
              <a:t>upper </a:t>
            </a:r>
            <a:r>
              <a:rPr lang="en-US" dirty="0"/>
              <a:t>(maximum) and </a:t>
            </a:r>
            <a:r>
              <a:rPr lang="en-US" b="1" dirty="0"/>
              <a:t>lower </a:t>
            </a:r>
            <a:r>
              <a:rPr lang="en-US" dirty="0"/>
              <a:t>(minimum) limits. </a:t>
            </a:r>
          </a:p>
          <a:p>
            <a:r>
              <a:rPr lang="en-US" dirty="0"/>
              <a:t>Tolerances are used to control the amount of variation inherent in all manufactured parts. </a:t>
            </a:r>
          </a:p>
          <a:p>
            <a:r>
              <a:rPr lang="en-US" dirty="0"/>
              <a:t>In particular, tolerances are assigned to mating parts in an assembly.</a:t>
            </a:r>
          </a:p>
          <a:p>
            <a:endParaRPr lang="en-US" dirty="0"/>
          </a:p>
        </p:txBody>
      </p:sp>
      <p:pic>
        <p:nvPicPr>
          <p:cNvPr id="12290" name="Picture 20">
            <a:extLst>
              <a:ext uri="{FF2B5EF4-FFF2-40B4-BE49-F238E27FC236}">
                <a16:creationId xmlns:a16="http://schemas.microsoft.com/office/drawing/2014/main" id="{52B8DDBF-4C3C-40FA-8A78-F89846729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405" y="3511204"/>
            <a:ext cx="4116663" cy="309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78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08E68-40D5-4F49-B159-F588D1E45AEB}"/>
              </a:ext>
            </a:extLst>
          </p:cNvPr>
          <p:cNvSpPr>
            <a:spLocks noGrp="1"/>
          </p:cNvSpPr>
          <p:nvPr>
            <p:ph idx="1"/>
          </p:nvPr>
        </p:nvSpPr>
        <p:spPr>
          <a:xfrm>
            <a:off x="834887" y="808383"/>
            <a:ext cx="10243931" cy="4903304"/>
          </a:xfrm>
        </p:spPr>
        <p:txBody>
          <a:bodyPr>
            <a:normAutofit/>
          </a:bodyPr>
          <a:lstStyle/>
          <a:p>
            <a:r>
              <a:rPr lang="en-US" dirty="0"/>
              <a:t>The USASI Y14.5–1966 (United States of America Standards Institute—predecessor to the American National Standards Institute) document was produced on the basis of earlier standards and industry practices.</a:t>
            </a:r>
          </a:p>
          <a:p>
            <a:r>
              <a:rPr lang="en-US" dirty="0"/>
              <a:t>The following are revisions to the standard:</a:t>
            </a:r>
          </a:p>
          <a:p>
            <a:pPr lvl="1"/>
            <a:r>
              <a:rPr lang="en-US" dirty="0"/>
              <a:t>ANSI Y14.5–1973 (American National Standards Institute)</a:t>
            </a:r>
          </a:p>
          <a:p>
            <a:pPr lvl="1"/>
            <a:r>
              <a:rPr lang="en-US" dirty="0"/>
              <a:t>ANSI Y14.5M–1982</a:t>
            </a:r>
          </a:p>
          <a:p>
            <a:pPr lvl="1"/>
            <a:r>
              <a:rPr lang="en-US" dirty="0"/>
              <a:t>ASME Y14.5M–1994 (American Society of Mechanical Engineers)</a:t>
            </a:r>
          </a:p>
          <a:p>
            <a:pPr lvl="1"/>
            <a:r>
              <a:rPr lang="en-US" dirty="0"/>
              <a:t>ASME Y14.5M – 2009 (Revision of ASME Y14.5M-1994)</a:t>
            </a:r>
          </a:p>
          <a:p>
            <a:pPr marL="0" indent="0">
              <a:buNone/>
            </a:pPr>
            <a:endParaRPr lang="en-US" sz="1800" dirty="0"/>
          </a:p>
        </p:txBody>
      </p:sp>
    </p:spTree>
    <p:extLst>
      <p:ext uri="{BB962C8B-B14F-4D97-AF65-F5344CB8AC3E}">
        <p14:creationId xmlns:p14="http://schemas.microsoft.com/office/powerpoint/2010/main" val="2928963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4D9D-DEBB-4DC1-B0D9-801F13A87937}"/>
              </a:ext>
            </a:extLst>
          </p:cNvPr>
          <p:cNvSpPr>
            <a:spLocks noGrp="1"/>
          </p:cNvSpPr>
          <p:nvPr>
            <p:ph type="title"/>
          </p:nvPr>
        </p:nvSpPr>
        <p:spPr>
          <a:xfrm>
            <a:off x="838200" y="285612"/>
            <a:ext cx="10515600" cy="536023"/>
          </a:xfrm>
        </p:spPr>
        <p:txBody>
          <a:bodyPr>
            <a:normAutofit fontScale="90000"/>
          </a:bodyPr>
          <a:lstStyle/>
          <a:p>
            <a:pPr algn="ctr"/>
            <a:r>
              <a:rPr lang="en-US" b="1" dirty="0">
                <a:latin typeface="+mn-lt"/>
              </a:rPr>
              <a:t>Tolerances Cont.</a:t>
            </a:r>
          </a:p>
        </p:txBody>
      </p:sp>
      <p:sp>
        <p:nvSpPr>
          <p:cNvPr id="3" name="Content Placeholder 2">
            <a:extLst>
              <a:ext uri="{FF2B5EF4-FFF2-40B4-BE49-F238E27FC236}">
                <a16:creationId xmlns:a16="http://schemas.microsoft.com/office/drawing/2014/main" id="{0202EC88-CFB2-4D56-BC3C-FDB1185E3B0E}"/>
              </a:ext>
            </a:extLst>
          </p:cNvPr>
          <p:cNvSpPr>
            <a:spLocks noGrp="1"/>
          </p:cNvSpPr>
          <p:nvPr>
            <p:ph idx="1"/>
          </p:nvPr>
        </p:nvSpPr>
        <p:spPr>
          <a:xfrm>
            <a:off x="838200" y="1043747"/>
            <a:ext cx="10515600" cy="3130688"/>
          </a:xfrm>
        </p:spPr>
        <p:txBody>
          <a:bodyPr>
            <a:normAutofit fontScale="92500"/>
          </a:bodyPr>
          <a:lstStyle/>
          <a:p>
            <a:r>
              <a:rPr lang="en-US" dirty="0"/>
              <a:t>One of the great advantages of using tolerances is that it allows for </a:t>
            </a:r>
            <a:r>
              <a:rPr lang="en-US" b="1" dirty="0"/>
              <a:t>interchangeable parts, </a:t>
            </a:r>
            <a:r>
              <a:rPr lang="en-US" dirty="0"/>
              <a:t>thus permitting the replacement of individual parts. </a:t>
            </a:r>
          </a:p>
          <a:p>
            <a:r>
              <a:rPr lang="en-US" dirty="0"/>
              <a:t>Tolerances are used in production drawings to control the manufacturing process more accurately and control the variation between parts</a:t>
            </a:r>
          </a:p>
          <a:p>
            <a:pPr lvl="1"/>
            <a:r>
              <a:rPr lang="en-US" dirty="0"/>
              <a:t>These are specified when all dimension in the drawings have the same tolerance.</a:t>
            </a:r>
          </a:p>
          <a:p>
            <a:pPr lvl="1"/>
            <a:r>
              <a:rPr lang="en-US" dirty="0"/>
              <a:t>These notes are used to reduce the number of dimensions required on a drawing and to promote drawing clarity.</a:t>
            </a:r>
          </a:p>
          <a:p>
            <a:endParaRPr lang="en-US" dirty="0"/>
          </a:p>
        </p:txBody>
      </p:sp>
      <p:pic>
        <p:nvPicPr>
          <p:cNvPr id="13314" name="Picture 19">
            <a:extLst>
              <a:ext uri="{FF2B5EF4-FFF2-40B4-BE49-F238E27FC236}">
                <a16:creationId xmlns:a16="http://schemas.microsoft.com/office/drawing/2014/main" id="{7FF2A33E-879D-4158-B7FD-8BEAB3922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508" y="4006919"/>
            <a:ext cx="5708983"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826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25D03-EDA6-4120-8C42-014BEB85B8E4}"/>
              </a:ext>
            </a:extLst>
          </p:cNvPr>
          <p:cNvSpPr>
            <a:spLocks noGrp="1"/>
          </p:cNvSpPr>
          <p:nvPr>
            <p:ph type="title"/>
          </p:nvPr>
        </p:nvSpPr>
        <p:spPr>
          <a:xfrm>
            <a:off x="838200" y="365126"/>
            <a:ext cx="10515600" cy="456510"/>
          </a:xfrm>
        </p:spPr>
        <p:txBody>
          <a:bodyPr>
            <a:normAutofit fontScale="90000"/>
          </a:bodyPr>
          <a:lstStyle/>
          <a:p>
            <a:pPr algn="ctr"/>
            <a:r>
              <a:rPr lang="en-US" dirty="0">
                <a:latin typeface="+mn-lt"/>
              </a:rPr>
              <a:t>Tolerance Applications</a:t>
            </a:r>
          </a:p>
        </p:txBody>
      </p:sp>
      <p:sp>
        <p:nvSpPr>
          <p:cNvPr id="3" name="Content Placeholder 2">
            <a:extLst>
              <a:ext uri="{FF2B5EF4-FFF2-40B4-BE49-F238E27FC236}">
                <a16:creationId xmlns:a16="http://schemas.microsoft.com/office/drawing/2014/main" id="{3C9CDA63-9869-4FCE-B7AF-DC3273861CA5}"/>
              </a:ext>
            </a:extLst>
          </p:cNvPr>
          <p:cNvSpPr>
            <a:spLocks noGrp="1"/>
          </p:cNvSpPr>
          <p:nvPr>
            <p:ph idx="1"/>
          </p:nvPr>
        </p:nvSpPr>
        <p:spPr>
          <a:xfrm>
            <a:off x="838200" y="1253331"/>
            <a:ext cx="10515600" cy="4351338"/>
          </a:xfrm>
        </p:spPr>
        <p:txBody>
          <a:bodyPr>
            <a:normAutofit/>
          </a:bodyPr>
          <a:lstStyle/>
          <a:p>
            <a:r>
              <a:rPr lang="en-US" dirty="0"/>
              <a:t>Tolerances may be expressed as follows:</a:t>
            </a:r>
          </a:p>
          <a:p>
            <a:pPr lvl="1"/>
            <a:r>
              <a:rPr lang="en-US" dirty="0"/>
              <a:t>as direct limits or as tolerance values applied directly to a dimension. </a:t>
            </a:r>
          </a:p>
          <a:p>
            <a:pPr lvl="1"/>
            <a:r>
              <a:rPr lang="en-US" dirty="0"/>
              <a:t>as a geometric tolerance.</a:t>
            </a:r>
          </a:p>
          <a:p>
            <a:pPr lvl="1"/>
            <a:r>
              <a:rPr lang="en-US" dirty="0"/>
              <a:t>in a note or table referring to specific dimensions.</a:t>
            </a:r>
          </a:p>
          <a:p>
            <a:pPr lvl="1"/>
            <a:r>
              <a:rPr lang="en-US" dirty="0"/>
              <a:t>as specified in other documents referenced on the drawing for specific features or processes.</a:t>
            </a:r>
          </a:p>
          <a:p>
            <a:pPr lvl="1"/>
            <a:r>
              <a:rPr lang="en-US" dirty="0"/>
              <a:t>in a general tolerance block referring to all dimensions on a drawing for which tolerances are not otherwise specified.</a:t>
            </a:r>
          </a:p>
          <a:p>
            <a:endParaRPr lang="en-US" dirty="0"/>
          </a:p>
        </p:txBody>
      </p:sp>
    </p:spTree>
    <p:extLst>
      <p:ext uri="{BB962C8B-B14F-4D97-AF65-F5344CB8AC3E}">
        <p14:creationId xmlns:p14="http://schemas.microsoft.com/office/powerpoint/2010/main" val="384453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56DB1-A2F6-43C7-B44F-EF4EA1745FEE}"/>
              </a:ext>
            </a:extLst>
          </p:cNvPr>
          <p:cNvSpPr>
            <a:spLocks noGrp="1"/>
          </p:cNvSpPr>
          <p:nvPr>
            <p:ph type="title"/>
          </p:nvPr>
        </p:nvSpPr>
        <p:spPr>
          <a:xfrm>
            <a:off x="838200" y="365126"/>
            <a:ext cx="10515600" cy="602284"/>
          </a:xfrm>
        </p:spPr>
        <p:txBody>
          <a:bodyPr>
            <a:normAutofit fontScale="90000"/>
          </a:bodyPr>
          <a:lstStyle/>
          <a:p>
            <a:pPr algn="ctr"/>
            <a:r>
              <a:rPr lang="en-US" dirty="0">
                <a:latin typeface="+mn-lt"/>
              </a:rPr>
              <a:t>Tolerance Terminology</a:t>
            </a:r>
          </a:p>
        </p:txBody>
      </p:sp>
      <p:sp>
        <p:nvSpPr>
          <p:cNvPr id="3" name="Content Placeholder 2">
            <a:extLst>
              <a:ext uri="{FF2B5EF4-FFF2-40B4-BE49-F238E27FC236}">
                <a16:creationId xmlns:a16="http://schemas.microsoft.com/office/drawing/2014/main" id="{C822B7CC-EA67-4B94-817D-B4CBFAFD3A6F}"/>
              </a:ext>
            </a:extLst>
          </p:cNvPr>
          <p:cNvSpPr>
            <a:spLocks noGrp="1"/>
          </p:cNvSpPr>
          <p:nvPr>
            <p:ph idx="1"/>
          </p:nvPr>
        </p:nvSpPr>
        <p:spPr>
          <a:xfrm>
            <a:off x="838199" y="967409"/>
            <a:ext cx="10653215" cy="5051253"/>
          </a:xfrm>
        </p:spPr>
        <p:txBody>
          <a:bodyPr>
            <a:normAutofit fontScale="92500" lnSpcReduction="20000"/>
          </a:bodyPr>
          <a:lstStyle/>
          <a:p>
            <a:pPr lvl="0"/>
            <a:r>
              <a:rPr lang="en-US" b="1" dirty="0"/>
              <a:t>Limits </a:t>
            </a:r>
            <a:r>
              <a:rPr lang="en-US" dirty="0"/>
              <a:t>the maximum and minimum sizes shown by the </a:t>
            </a:r>
            <a:r>
              <a:rPr lang="en-US" dirty="0" err="1"/>
              <a:t>toleranced</a:t>
            </a:r>
            <a:r>
              <a:rPr lang="en-US" dirty="0"/>
              <a:t> dimension.</a:t>
            </a:r>
          </a:p>
          <a:p>
            <a:pPr lvl="0"/>
            <a:r>
              <a:rPr lang="en-US" b="1" dirty="0"/>
              <a:t>Allowance </a:t>
            </a:r>
            <a:r>
              <a:rPr lang="en-US" dirty="0"/>
              <a:t>is the minimum clearance or maximum interference between parts.</a:t>
            </a:r>
          </a:p>
          <a:p>
            <a:pPr lvl="0"/>
            <a:r>
              <a:rPr lang="en-US" b="1" dirty="0"/>
              <a:t>Tolerance </a:t>
            </a:r>
            <a:r>
              <a:rPr lang="en-US" dirty="0"/>
              <a:t>is the total variance in a dimension which is the difference between the upper and lower limits. The tolerance of the slot in the Figure below is .004" and the tolerance of the mating part is .002".</a:t>
            </a:r>
          </a:p>
          <a:p>
            <a:pPr lvl="0"/>
            <a:r>
              <a:rPr lang="en-US" b="1" dirty="0"/>
              <a:t>Maximum material condition (MMC)</a:t>
            </a:r>
            <a:r>
              <a:rPr lang="en-US" dirty="0"/>
              <a:t>is the condition of a part when it contains the most amount of material. The MMC of an external feature such as a shaft is the upper limit. The MMC of an internal feature such as a hole is the lower limit.</a:t>
            </a:r>
          </a:p>
          <a:p>
            <a:r>
              <a:rPr lang="en-US" b="1" dirty="0"/>
              <a:t>Least material condition (LMC) </a:t>
            </a:r>
            <a:r>
              <a:rPr lang="en-US" dirty="0"/>
              <a:t>is the condition of a part when it contains the least amount of material possible. The LMC of an external feature is the lower limit of the part. The LMC of an internal feature is the upper limit of the part.</a:t>
            </a:r>
          </a:p>
          <a:p>
            <a:pPr lvl="0"/>
            <a:endParaRPr lang="en-US" dirty="0"/>
          </a:p>
          <a:p>
            <a:endParaRPr lang="en-US" dirty="0"/>
          </a:p>
        </p:txBody>
      </p:sp>
    </p:spTree>
    <p:extLst>
      <p:ext uri="{BB962C8B-B14F-4D97-AF65-F5344CB8AC3E}">
        <p14:creationId xmlns:p14="http://schemas.microsoft.com/office/powerpoint/2010/main" val="2364269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8">
            <a:extLst>
              <a:ext uri="{FF2B5EF4-FFF2-40B4-BE49-F238E27FC236}">
                <a16:creationId xmlns:a16="http://schemas.microsoft.com/office/drawing/2014/main" id="{B0268C14-B1AF-4271-933B-2A2356931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978" y="54440"/>
            <a:ext cx="7650044" cy="674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513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4AE9F-90BB-4FFA-AECD-606705825FD1}"/>
              </a:ext>
            </a:extLst>
          </p:cNvPr>
          <p:cNvSpPr>
            <a:spLocks noGrp="1"/>
          </p:cNvSpPr>
          <p:nvPr>
            <p:ph type="title"/>
          </p:nvPr>
        </p:nvSpPr>
        <p:spPr>
          <a:xfrm>
            <a:off x="838200" y="365126"/>
            <a:ext cx="10515600" cy="509518"/>
          </a:xfrm>
        </p:spPr>
        <p:txBody>
          <a:bodyPr>
            <a:normAutofit fontScale="90000"/>
          </a:bodyPr>
          <a:lstStyle/>
          <a:p>
            <a:pPr algn="ctr"/>
            <a:r>
              <a:rPr lang="en-US" b="1" dirty="0"/>
              <a:t>Direct Tolerancing Methods</a:t>
            </a:r>
            <a:br>
              <a:rPr lang="en-US" dirty="0"/>
            </a:br>
            <a:endParaRPr lang="en-US" dirty="0"/>
          </a:p>
        </p:txBody>
      </p:sp>
      <p:sp>
        <p:nvSpPr>
          <p:cNvPr id="3" name="Content Placeholder 2">
            <a:extLst>
              <a:ext uri="{FF2B5EF4-FFF2-40B4-BE49-F238E27FC236}">
                <a16:creationId xmlns:a16="http://schemas.microsoft.com/office/drawing/2014/main" id="{DE061734-8FC4-4F86-91E4-C909B980B76A}"/>
              </a:ext>
            </a:extLst>
          </p:cNvPr>
          <p:cNvSpPr>
            <a:spLocks noGrp="1"/>
          </p:cNvSpPr>
          <p:nvPr>
            <p:ph idx="1"/>
          </p:nvPr>
        </p:nvSpPr>
        <p:spPr>
          <a:xfrm>
            <a:off x="838200" y="765451"/>
            <a:ext cx="10515600" cy="4351338"/>
          </a:xfrm>
        </p:spPr>
        <p:txBody>
          <a:bodyPr>
            <a:normAutofit fontScale="92500"/>
          </a:bodyPr>
          <a:lstStyle/>
          <a:p>
            <a:pPr lvl="0"/>
            <a:r>
              <a:rPr lang="en-US" dirty="0"/>
              <a:t>Limits and directly applied tolerance values are specified as follows. (12.75/12.25 )</a:t>
            </a:r>
          </a:p>
          <a:p>
            <a:pPr lvl="0"/>
            <a:r>
              <a:rPr lang="en-US" i="1" dirty="0"/>
              <a:t>Limit Dimensioning</a:t>
            </a:r>
            <a:r>
              <a:rPr lang="en-US" dirty="0"/>
              <a:t>. The high limit (maximum value) is placed above the low limit (minimum value). When expressed in a single line, the low limit precedes the high limit and a dash separates the two values. See Fig.</a:t>
            </a:r>
          </a:p>
          <a:p>
            <a:pPr lvl="0"/>
            <a:r>
              <a:rPr lang="en-US" i="1" dirty="0"/>
              <a:t>Plus and Minus Tolerancing</a:t>
            </a:r>
            <a:r>
              <a:rPr lang="en-US" dirty="0"/>
              <a:t>. The dimension is given first and is followed by a plus and minus expression of tolerance. See Fig.</a:t>
            </a:r>
          </a:p>
          <a:p>
            <a:pPr lvl="0"/>
            <a:r>
              <a:rPr lang="en-US" dirty="0"/>
              <a:t>Unilateral Tolerances - (12.00 + or - xxx)</a:t>
            </a:r>
          </a:p>
          <a:p>
            <a:pPr lvl="0"/>
            <a:r>
              <a:rPr lang="en-US" dirty="0"/>
              <a:t>Bilateral Tolerances - (12.00 +xxx/- xxx)</a:t>
            </a:r>
          </a:p>
          <a:p>
            <a:pPr lvl="0"/>
            <a:r>
              <a:rPr lang="en-US" i="1" dirty="0"/>
              <a:t>Geometric Tolerances Directly Applied to Features</a:t>
            </a:r>
            <a:r>
              <a:rPr lang="en-US" dirty="0"/>
              <a:t>. </a:t>
            </a:r>
          </a:p>
        </p:txBody>
      </p:sp>
    </p:spTree>
    <p:extLst>
      <p:ext uri="{BB962C8B-B14F-4D97-AF65-F5344CB8AC3E}">
        <p14:creationId xmlns:p14="http://schemas.microsoft.com/office/powerpoint/2010/main" val="261649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a:extLst>
              <a:ext uri="{FF2B5EF4-FFF2-40B4-BE49-F238E27FC236}">
                <a16:creationId xmlns:a16="http://schemas.microsoft.com/office/drawing/2014/main" id="{F82AA987-05EA-4A2E-B78E-8D4F35E3B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04" y="1001761"/>
            <a:ext cx="3017837"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6">
            <a:extLst>
              <a:ext uri="{FF2B5EF4-FFF2-40B4-BE49-F238E27FC236}">
                <a16:creationId xmlns:a16="http://schemas.microsoft.com/office/drawing/2014/main" id="{9EFDB146-073E-4BC9-B2D8-EC5DFC8C2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435" y="1162893"/>
            <a:ext cx="33432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5">
            <a:extLst>
              <a:ext uri="{FF2B5EF4-FFF2-40B4-BE49-F238E27FC236}">
                <a16:creationId xmlns:a16="http://schemas.microsoft.com/office/drawing/2014/main" id="{59D80605-14B0-4EE7-A0B6-6DA3CDFC0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304" y="2067130"/>
            <a:ext cx="5337691" cy="271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CF32532-030F-447D-B306-CC33958151B2}"/>
              </a:ext>
            </a:extLst>
          </p:cNvPr>
          <p:cNvSpPr txBox="1"/>
          <p:nvPr/>
        </p:nvSpPr>
        <p:spPr>
          <a:xfrm>
            <a:off x="703648" y="5856239"/>
            <a:ext cx="2042547" cy="369332"/>
          </a:xfrm>
          <a:prstGeom prst="rect">
            <a:avLst/>
          </a:prstGeom>
          <a:noFill/>
        </p:spPr>
        <p:txBody>
          <a:bodyPr wrap="none" rtlCol="0">
            <a:spAutoFit/>
          </a:bodyPr>
          <a:lstStyle/>
          <a:p>
            <a:r>
              <a:rPr lang="en-US" dirty="0"/>
              <a:t>Limit Dimensioning</a:t>
            </a:r>
          </a:p>
        </p:txBody>
      </p:sp>
      <p:sp>
        <p:nvSpPr>
          <p:cNvPr id="5" name="TextBox 4">
            <a:extLst>
              <a:ext uri="{FF2B5EF4-FFF2-40B4-BE49-F238E27FC236}">
                <a16:creationId xmlns:a16="http://schemas.microsoft.com/office/drawing/2014/main" id="{0720C467-4571-4D43-A63A-831A44DB76CD}"/>
              </a:ext>
            </a:extLst>
          </p:cNvPr>
          <p:cNvSpPr txBox="1"/>
          <p:nvPr/>
        </p:nvSpPr>
        <p:spPr>
          <a:xfrm>
            <a:off x="3568357" y="5728771"/>
            <a:ext cx="2735429" cy="369332"/>
          </a:xfrm>
          <a:prstGeom prst="rect">
            <a:avLst/>
          </a:prstGeom>
          <a:noFill/>
        </p:spPr>
        <p:txBody>
          <a:bodyPr wrap="none" rtlCol="0">
            <a:spAutoFit/>
          </a:bodyPr>
          <a:lstStyle/>
          <a:p>
            <a:r>
              <a:rPr lang="en-US" dirty="0"/>
              <a:t>Plus and Minus Tolerancing</a:t>
            </a:r>
          </a:p>
        </p:txBody>
      </p:sp>
      <p:sp>
        <p:nvSpPr>
          <p:cNvPr id="6" name="TextBox 5">
            <a:extLst>
              <a:ext uri="{FF2B5EF4-FFF2-40B4-BE49-F238E27FC236}">
                <a16:creationId xmlns:a16="http://schemas.microsoft.com/office/drawing/2014/main" id="{171ACC07-C597-4893-B418-84C5C419D7DE}"/>
              </a:ext>
            </a:extLst>
          </p:cNvPr>
          <p:cNvSpPr txBox="1"/>
          <p:nvPr/>
        </p:nvSpPr>
        <p:spPr>
          <a:xfrm>
            <a:off x="8158052" y="4783033"/>
            <a:ext cx="2298193" cy="369332"/>
          </a:xfrm>
          <a:prstGeom prst="rect">
            <a:avLst/>
          </a:prstGeom>
          <a:noFill/>
        </p:spPr>
        <p:txBody>
          <a:bodyPr wrap="none" rtlCol="0">
            <a:spAutoFit/>
          </a:bodyPr>
          <a:lstStyle/>
          <a:p>
            <a:r>
              <a:rPr lang="en-US" dirty="0"/>
              <a:t>Geometric Tolerancing</a:t>
            </a:r>
          </a:p>
        </p:txBody>
      </p:sp>
    </p:spTree>
    <p:extLst>
      <p:ext uri="{BB962C8B-B14F-4D97-AF65-F5344CB8AC3E}">
        <p14:creationId xmlns:p14="http://schemas.microsoft.com/office/powerpoint/2010/main" val="4080401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0D9D3-0696-44D5-9535-6F4955FFEEB1}"/>
              </a:ext>
            </a:extLst>
          </p:cNvPr>
          <p:cNvSpPr>
            <a:spLocks noGrp="1"/>
          </p:cNvSpPr>
          <p:nvPr>
            <p:ph type="title"/>
          </p:nvPr>
        </p:nvSpPr>
        <p:spPr>
          <a:xfrm>
            <a:off x="838200" y="245856"/>
            <a:ext cx="10515600" cy="642040"/>
          </a:xfrm>
        </p:spPr>
        <p:txBody>
          <a:bodyPr>
            <a:normAutofit fontScale="90000"/>
          </a:bodyPr>
          <a:lstStyle/>
          <a:p>
            <a:pPr algn="ctr"/>
            <a:r>
              <a:rPr lang="en-US" b="1" dirty="0">
                <a:latin typeface="+mn-lt"/>
              </a:rPr>
              <a:t>Allowance and Clearance</a:t>
            </a:r>
            <a:endParaRPr lang="en-US" dirty="0">
              <a:latin typeface="+mn-lt"/>
            </a:endParaRPr>
          </a:p>
        </p:txBody>
      </p:sp>
      <p:sp>
        <p:nvSpPr>
          <p:cNvPr id="3" name="Content Placeholder 2">
            <a:extLst>
              <a:ext uri="{FF2B5EF4-FFF2-40B4-BE49-F238E27FC236}">
                <a16:creationId xmlns:a16="http://schemas.microsoft.com/office/drawing/2014/main" id="{5383F7AA-6CEE-4ABB-A061-97A887CF7129}"/>
              </a:ext>
            </a:extLst>
          </p:cNvPr>
          <p:cNvSpPr>
            <a:spLocks noGrp="1"/>
          </p:cNvSpPr>
          <p:nvPr>
            <p:ph idx="1"/>
          </p:nvPr>
        </p:nvSpPr>
        <p:spPr>
          <a:xfrm>
            <a:off x="838200" y="1253331"/>
            <a:ext cx="10515600" cy="4351338"/>
          </a:xfrm>
        </p:spPr>
        <p:txBody>
          <a:bodyPr>
            <a:normAutofit fontScale="92500" lnSpcReduction="10000"/>
          </a:bodyPr>
          <a:lstStyle/>
          <a:p>
            <a:r>
              <a:rPr lang="en-US" b="1" dirty="0"/>
              <a:t>ALLOWANCE</a:t>
            </a:r>
            <a:endParaRPr lang="en-US" dirty="0"/>
          </a:p>
          <a:p>
            <a:pPr lvl="1"/>
            <a:r>
              <a:rPr lang="en-US" b="1" i="1" dirty="0"/>
              <a:t>Allowance </a:t>
            </a:r>
            <a:r>
              <a:rPr lang="en-US" dirty="0"/>
              <a:t>is defined as an intentional difference between the maximum material limits of mating parts. </a:t>
            </a:r>
          </a:p>
          <a:p>
            <a:pPr lvl="1"/>
            <a:r>
              <a:rPr lang="en-US" dirty="0"/>
              <a:t>Allowance is the minimum clearance (positive allowance), or maximum interference (negative allowance) between mating parts.</a:t>
            </a:r>
          </a:p>
          <a:p>
            <a:pPr lvl="1"/>
            <a:r>
              <a:rPr lang="en-US" dirty="0"/>
              <a:t>The calculation formula for allowance is:</a:t>
            </a:r>
          </a:p>
          <a:p>
            <a:pPr marL="914400" lvl="2" indent="0" algn="ctr">
              <a:buNone/>
            </a:pPr>
            <a:r>
              <a:rPr lang="en-US" sz="2600" b="1" i="1" dirty="0"/>
              <a:t>ALLOWANCE = MMC HOLE – MMC SHAFT</a:t>
            </a:r>
            <a:endParaRPr lang="en-US" dirty="0"/>
          </a:p>
          <a:p>
            <a:r>
              <a:rPr lang="en-US" b="1" dirty="0"/>
              <a:t>CLEARANCE</a:t>
            </a:r>
            <a:endParaRPr lang="en-US" dirty="0"/>
          </a:p>
          <a:p>
            <a:pPr lvl="1"/>
            <a:r>
              <a:rPr lang="en-US" b="1" i="1" dirty="0"/>
              <a:t>Clearance </a:t>
            </a:r>
            <a:r>
              <a:rPr lang="en-US" dirty="0"/>
              <a:t>is defined as the loosest fit or maximum intended difference between mating parts. </a:t>
            </a:r>
          </a:p>
          <a:p>
            <a:pPr lvl="1"/>
            <a:r>
              <a:rPr lang="en-US" dirty="0"/>
              <a:t>The calculation formula for clearance is: </a:t>
            </a:r>
          </a:p>
          <a:p>
            <a:pPr marL="0" indent="0" algn="ctr">
              <a:buNone/>
            </a:pPr>
            <a:r>
              <a:rPr lang="en-US" b="1" i="1" dirty="0"/>
              <a:t>         CLEARANCE = LMC HOLE – LMC SHAFT</a:t>
            </a:r>
            <a:endParaRPr lang="en-US" dirty="0"/>
          </a:p>
          <a:p>
            <a:endParaRPr lang="en-US" dirty="0"/>
          </a:p>
        </p:txBody>
      </p:sp>
    </p:spTree>
    <p:extLst>
      <p:ext uri="{BB962C8B-B14F-4D97-AF65-F5344CB8AC3E}">
        <p14:creationId xmlns:p14="http://schemas.microsoft.com/office/powerpoint/2010/main" val="61778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E2ED2-227F-4AB1-9B65-DBB835A09ED6}"/>
              </a:ext>
            </a:extLst>
          </p:cNvPr>
          <p:cNvSpPr>
            <a:spLocks noGrp="1"/>
          </p:cNvSpPr>
          <p:nvPr>
            <p:ph type="title"/>
          </p:nvPr>
        </p:nvSpPr>
        <p:spPr>
          <a:xfrm>
            <a:off x="838200" y="365125"/>
            <a:ext cx="10515600" cy="695049"/>
          </a:xfrm>
        </p:spPr>
        <p:txBody>
          <a:bodyPr/>
          <a:lstStyle/>
          <a:p>
            <a:pPr algn="ctr"/>
            <a:r>
              <a:rPr lang="en-US" b="1" dirty="0">
                <a:latin typeface="+mn-lt"/>
              </a:rPr>
              <a:t>Fit</a:t>
            </a:r>
            <a:endParaRPr lang="en-US" dirty="0">
              <a:latin typeface="+mn-lt"/>
            </a:endParaRPr>
          </a:p>
        </p:txBody>
      </p:sp>
      <p:sp>
        <p:nvSpPr>
          <p:cNvPr id="3" name="Content Placeholder 2">
            <a:extLst>
              <a:ext uri="{FF2B5EF4-FFF2-40B4-BE49-F238E27FC236}">
                <a16:creationId xmlns:a16="http://schemas.microsoft.com/office/drawing/2014/main" id="{51D84421-DBA7-4475-852C-724052DF9E4D}"/>
              </a:ext>
            </a:extLst>
          </p:cNvPr>
          <p:cNvSpPr>
            <a:spLocks noGrp="1"/>
          </p:cNvSpPr>
          <p:nvPr>
            <p:ph idx="1"/>
          </p:nvPr>
        </p:nvSpPr>
        <p:spPr>
          <a:xfrm>
            <a:off x="838200" y="1253331"/>
            <a:ext cx="10515600" cy="4351338"/>
          </a:xfrm>
        </p:spPr>
        <p:txBody>
          <a:bodyPr>
            <a:normAutofit/>
          </a:bodyPr>
          <a:lstStyle/>
          <a:p>
            <a:r>
              <a:rPr lang="en-US" b="1" dirty="0"/>
              <a:t>Types of Fit</a:t>
            </a:r>
            <a:endParaRPr lang="en-US" sz="2600" dirty="0"/>
          </a:p>
          <a:p>
            <a:pPr lvl="1"/>
            <a:r>
              <a:rPr lang="en-US" dirty="0"/>
              <a:t>Clearance fit</a:t>
            </a:r>
            <a:endParaRPr lang="en-US" sz="2000" dirty="0"/>
          </a:p>
          <a:p>
            <a:pPr lvl="2"/>
            <a:r>
              <a:rPr lang="en-US" dirty="0"/>
              <a:t>The parts are </a:t>
            </a:r>
            <a:r>
              <a:rPr lang="en-US" dirty="0" err="1"/>
              <a:t>toleranced</a:t>
            </a:r>
            <a:r>
              <a:rPr lang="en-US" dirty="0"/>
              <a:t> such that the largest shaft is smaller than the smallest hole</a:t>
            </a:r>
            <a:endParaRPr lang="en-US" sz="1600" dirty="0"/>
          </a:p>
          <a:p>
            <a:pPr lvl="2"/>
            <a:r>
              <a:rPr lang="en-US" dirty="0"/>
              <a:t>The allowance is positive and greater than zero</a:t>
            </a:r>
            <a:endParaRPr lang="en-US" sz="1600" dirty="0"/>
          </a:p>
          <a:p>
            <a:pPr lvl="1"/>
            <a:r>
              <a:rPr lang="en-US" dirty="0"/>
              <a:t>Interference fit</a:t>
            </a:r>
            <a:endParaRPr lang="en-US" sz="2000" dirty="0"/>
          </a:p>
          <a:p>
            <a:pPr lvl="2"/>
            <a:r>
              <a:rPr lang="en-US" dirty="0"/>
              <a:t>The max. clearance is always negative</a:t>
            </a:r>
            <a:endParaRPr lang="en-US" sz="1600" dirty="0"/>
          </a:p>
          <a:p>
            <a:pPr lvl="2"/>
            <a:r>
              <a:rPr lang="en-US" dirty="0"/>
              <a:t>The parts must always be forced together</a:t>
            </a:r>
            <a:endParaRPr lang="en-US" sz="1600" dirty="0"/>
          </a:p>
          <a:p>
            <a:pPr lvl="1"/>
            <a:r>
              <a:rPr lang="en-US" dirty="0"/>
              <a:t>Transition fit</a:t>
            </a:r>
            <a:endParaRPr lang="en-US" sz="2000" dirty="0"/>
          </a:p>
          <a:p>
            <a:pPr lvl="2"/>
            <a:r>
              <a:rPr lang="en-US" dirty="0"/>
              <a:t>The parts are </a:t>
            </a:r>
            <a:r>
              <a:rPr lang="en-US" dirty="0" err="1"/>
              <a:t>toleranced</a:t>
            </a:r>
            <a:r>
              <a:rPr lang="en-US" dirty="0"/>
              <a:t> such that the allowance is negative and the max. clearance is positive</a:t>
            </a:r>
            <a:endParaRPr lang="en-US" sz="1600" dirty="0"/>
          </a:p>
          <a:p>
            <a:pPr lvl="2"/>
            <a:r>
              <a:rPr lang="en-US" dirty="0"/>
              <a:t>The parts may be loose or forced together</a:t>
            </a:r>
            <a:endParaRPr lang="en-US" sz="1600" dirty="0"/>
          </a:p>
          <a:p>
            <a:endParaRPr lang="en-US" dirty="0"/>
          </a:p>
        </p:txBody>
      </p:sp>
    </p:spTree>
    <p:extLst>
      <p:ext uri="{BB962C8B-B14F-4D97-AF65-F5344CB8AC3E}">
        <p14:creationId xmlns:p14="http://schemas.microsoft.com/office/powerpoint/2010/main" val="4073757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49DE-76E8-43C1-8684-F917D76DFB62}"/>
              </a:ext>
            </a:extLst>
          </p:cNvPr>
          <p:cNvSpPr>
            <a:spLocks noGrp="1"/>
          </p:cNvSpPr>
          <p:nvPr>
            <p:ph type="title"/>
          </p:nvPr>
        </p:nvSpPr>
        <p:spPr>
          <a:xfrm>
            <a:off x="838200" y="365125"/>
            <a:ext cx="10515600" cy="562527"/>
          </a:xfrm>
        </p:spPr>
        <p:txBody>
          <a:bodyPr>
            <a:normAutofit fontScale="90000"/>
          </a:bodyPr>
          <a:lstStyle/>
          <a:p>
            <a:pPr algn="ctr"/>
            <a:r>
              <a:rPr lang="en-US" b="1" dirty="0">
                <a:latin typeface="+mn-lt"/>
              </a:rPr>
              <a:t>Basic Fits Of Mating Parts</a:t>
            </a:r>
            <a:endParaRPr lang="en-US" dirty="0">
              <a:latin typeface="+mn-lt"/>
            </a:endParaRPr>
          </a:p>
        </p:txBody>
      </p:sp>
      <p:sp>
        <p:nvSpPr>
          <p:cNvPr id="3" name="Content Placeholder 2">
            <a:extLst>
              <a:ext uri="{FF2B5EF4-FFF2-40B4-BE49-F238E27FC236}">
                <a16:creationId xmlns:a16="http://schemas.microsoft.com/office/drawing/2014/main" id="{E8D3512E-65ED-45AD-B1FD-245F7A8A544F}"/>
              </a:ext>
            </a:extLst>
          </p:cNvPr>
          <p:cNvSpPr>
            <a:spLocks noGrp="1"/>
          </p:cNvSpPr>
          <p:nvPr>
            <p:ph idx="1"/>
          </p:nvPr>
        </p:nvSpPr>
        <p:spPr>
          <a:xfrm>
            <a:off x="838200" y="1123260"/>
            <a:ext cx="10515600" cy="5251036"/>
          </a:xfrm>
        </p:spPr>
        <p:txBody>
          <a:bodyPr>
            <a:normAutofit/>
          </a:bodyPr>
          <a:lstStyle/>
          <a:p>
            <a:r>
              <a:rPr lang="en-US" b="1" dirty="0"/>
              <a:t>Standard ANSI Fits:</a:t>
            </a:r>
            <a:endParaRPr lang="en-US" dirty="0"/>
          </a:p>
          <a:p>
            <a:pPr lvl="1"/>
            <a:r>
              <a:rPr lang="en-US" b="1" i="1" dirty="0"/>
              <a:t>Running and Sliding fits (RC) </a:t>
            </a:r>
            <a:r>
              <a:rPr lang="en-US" dirty="0"/>
              <a:t>are intended to provide a running performance with suitable lubrication allowance. </a:t>
            </a:r>
          </a:p>
          <a:p>
            <a:pPr lvl="2"/>
            <a:r>
              <a:rPr lang="en-US" dirty="0"/>
              <a:t>The range is from RC1 to RC9.</a:t>
            </a:r>
          </a:p>
          <a:p>
            <a:pPr lvl="1"/>
            <a:r>
              <a:rPr lang="en-US" b="1" i="1" dirty="0"/>
              <a:t>Force fits (FN) </a:t>
            </a:r>
            <a:r>
              <a:rPr lang="en-US" dirty="0"/>
              <a:t>or Shrink fits constitute a special type of interference fit characterized by maintenance of constant pressure. </a:t>
            </a:r>
          </a:p>
          <a:p>
            <a:pPr lvl="2"/>
            <a:r>
              <a:rPr lang="en-US" dirty="0"/>
              <a:t>The range is from FN1 to FN5.</a:t>
            </a:r>
          </a:p>
          <a:p>
            <a:pPr lvl="1"/>
            <a:r>
              <a:rPr lang="en-US" dirty="0"/>
              <a:t>A </a:t>
            </a:r>
            <a:r>
              <a:rPr lang="en-US" b="1" i="1" dirty="0"/>
              <a:t>force fit </a:t>
            </a:r>
            <a:r>
              <a:rPr lang="en-US" dirty="0"/>
              <a:t>is referred to as interference fit or a shrink fit. </a:t>
            </a:r>
          </a:p>
          <a:p>
            <a:pPr lvl="2"/>
            <a:r>
              <a:rPr lang="en-US" dirty="0"/>
              <a:t>The smallest amount of interference is:</a:t>
            </a:r>
          </a:p>
          <a:p>
            <a:pPr marL="914400" lvl="2" indent="0" algn="ctr">
              <a:buNone/>
            </a:pPr>
            <a:r>
              <a:rPr lang="en-US" b="1" i="1" dirty="0"/>
              <a:t>MIN INTERFERENCE = LMC SHAFT - LMC HOLE</a:t>
            </a:r>
            <a:endParaRPr lang="en-US" dirty="0"/>
          </a:p>
          <a:p>
            <a:pPr lvl="2"/>
            <a:r>
              <a:rPr lang="en-US" dirty="0"/>
              <a:t>The greatest amount of interference is:</a:t>
            </a:r>
          </a:p>
          <a:p>
            <a:pPr marL="914400" lvl="2" indent="0" algn="ctr">
              <a:buNone/>
            </a:pPr>
            <a:r>
              <a:rPr lang="en-US" b="1" i="1" dirty="0"/>
              <a:t>MAX INTERFERENCE = MMC SHAFT - MMC HOLE </a:t>
            </a:r>
            <a:endParaRPr lang="en-US" dirty="0"/>
          </a:p>
          <a:p>
            <a:pPr lvl="1"/>
            <a:r>
              <a:rPr lang="en-US" b="1" i="1" dirty="0"/>
              <a:t>Locational fits </a:t>
            </a:r>
            <a:r>
              <a:rPr lang="en-US" dirty="0"/>
              <a:t>are intended to determine only the location of the mating parts.</a:t>
            </a:r>
          </a:p>
          <a:p>
            <a:endParaRPr lang="en-US" dirty="0"/>
          </a:p>
        </p:txBody>
      </p:sp>
    </p:spTree>
    <p:extLst>
      <p:ext uri="{BB962C8B-B14F-4D97-AF65-F5344CB8AC3E}">
        <p14:creationId xmlns:p14="http://schemas.microsoft.com/office/powerpoint/2010/main" val="1710600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
            <a:extLst>
              <a:ext uri="{FF2B5EF4-FFF2-40B4-BE49-F238E27FC236}">
                <a16:creationId xmlns:a16="http://schemas.microsoft.com/office/drawing/2014/main" id="{27C8171E-8B5C-4E15-8646-044902E32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443" y="733541"/>
            <a:ext cx="8353114" cy="53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28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3B721B-490F-4D37-B572-7B176B657936}"/>
              </a:ext>
            </a:extLst>
          </p:cNvPr>
          <p:cNvSpPr>
            <a:spLocks noGrp="1"/>
          </p:cNvSpPr>
          <p:nvPr>
            <p:ph idx="1"/>
          </p:nvPr>
        </p:nvSpPr>
        <p:spPr>
          <a:xfrm>
            <a:off x="770282" y="802257"/>
            <a:ext cx="10651435" cy="5253486"/>
          </a:xfrm>
        </p:spPr>
        <p:txBody>
          <a:bodyPr>
            <a:normAutofit/>
          </a:bodyPr>
          <a:lstStyle/>
          <a:p>
            <a:r>
              <a:rPr lang="en-US" dirty="0"/>
              <a:t>Many designers ask under what circumstances they should use GD&amp;T.</a:t>
            </a:r>
          </a:p>
          <a:p>
            <a:r>
              <a:rPr lang="en-US" dirty="0"/>
              <a:t>Because GD&amp;T was designed to position size features, the simplest answer is, locate all size features with GD&amp;T controls. </a:t>
            </a:r>
          </a:p>
          <a:p>
            <a:r>
              <a:rPr lang="en-US" dirty="0"/>
              <a:t>Designers should tolerance parts with GD&amp;T when:</a:t>
            </a:r>
          </a:p>
          <a:p>
            <a:pPr lvl="1"/>
            <a:r>
              <a:rPr lang="en-US" dirty="0"/>
              <a:t>Drawing delineation and interpretation need to be the same</a:t>
            </a:r>
          </a:p>
          <a:p>
            <a:pPr lvl="1"/>
            <a:r>
              <a:rPr lang="en-US" dirty="0"/>
              <a:t>Features are critical to function or interchangeability</a:t>
            </a:r>
          </a:p>
          <a:p>
            <a:pPr lvl="1"/>
            <a:r>
              <a:rPr lang="en-US" dirty="0"/>
              <a:t>It is important to stop scrapping perfectly good parts</a:t>
            </a:r>
          </a:p>
          <a:p>
            <a:pPr lvl="1"/>
            <a:r>
              <a:rPr lang="en-US" dirty="0"/>
              <a:t>It is important to reduce drawing changes</a:t>
            </a:r>
          </a:p>
          <a:p>
            <a:pPr lvl="1"/>
            <a:r>
              <a:rPr lang="en-US" dirty="0"/>
              <a:t>Automated equipment is used</a:t>
            </a:r>
          </a:p>
          <a:p>
            <a:pPr lvl="1"/>
            <a:r>
              <a:rPr lang="en-US" dirty="0"/>
              <a:t>Functional gaging is required</a:t>
            </a:r>
          </a:p>
          <a:p>
            <a:pPr lvl="1"/>
            <a:r>
              <a:rPr lang="en-US" dirty="0"/>
              <a:t>It is important to increase productivity</a:t>
            </a:r>
          </a:p>
          <a:p>
            <a:pPr lvl="1"/>
            <a:r>
              <a:rPr lang="en-US" dirty="0"/>
              <a:t>Companies want across-the-board savings</a:t>
            </a:r>
          </a:p>
          <a:p>
            <a:endParaRPr lang="en-US" dirty="0"/>
          </a:p>
        </p:txBody>
      </p:sp>
    </p:spTree>
    <p:extLst>
      <p:ext uri="{BB962C8B-B14F-4D97-AF65-F5344CB8AC3E}">
        <p14:creationId xmlns:p14="http://schemas.microsoft.com/office/powerpoint/2010/main" val="3522423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2361-C38F-4B05-9F5B-8103B4F27836}"/>
              </a:ext>
            </a:extLst>
          </p:cNvPr>
          <p:cNvSpPr>
            <a:spLocks noGrp="1"/>
          </p:cNvSpPr>
          <p:nvPr>
            <p:ph type="title"/>
          </p:nvPr>
        </p:nvSpPr>
        <p:spPr>
          <a:xfrm>
            <a:off x="838200" y="365126"/>
            <a:ext cx="10515600" cy="814318"/>
          </a:xfrm>
        </p:spPr>
        <p:txBody>
          <a:bodyPr/>
          <a:lstStyle/>
          <a:p>
            <a:pPr algn="ctr"/>
            <a:r>
              <a:rPr lang="en-US" b="1" dirty="0">
                <a:latin typeface="+mn-lt"/>
              </a:rPr>
              <a:t>Symbols and Definitions</a:t>
            </a:r>
            <a:endParaRPr lang="en-US" dirty="0">
              <a:latin typeface="+mn-lt"/>
            </a:endParaRPr>
          </a:p>
        </p:txBody>
      </p:sp>
      <p:sp>
        <p:nvSpPr>
          <p:cNvPr id="3" name="Content Placeholder 2">
            <a:extLst>
              <a:ext uri="{FF2B5EF4-FFF2-40B4-BE49-F238E27FC236}">
                <a16:creationId xmlns:a16="http://schemas.microsoft.com/office/drawing/2014/main" id="{6E81C4B0-BE4A-4A10-8688-E510EB8EB819}"/>
              </a:ext>
            </a:extLst>
          </p:cNvPr>
          <p:cNvSpPr>
            <a:spLocks noGrp="1"/>
          </p:cNvSpPr>
          <p:nvPr>
            <p:ph idx="1"/>
          </p:nvPr>
        </p:nvSpPr>
        <p:spPr>
          <a:xfrm>
            <a:off x="838200" y="1253330"/>
            <a:ext cx="10515600" cy="2536791"/>
          </a:xfrm>
        </p:spPr>
        <p:txBody>
          <a:bodyPr>
            <a:normAutofit fontScale="92500" lnSpcReduction="10000"/>
          </a:bodyPr>
          <a:lstStyle/>
          <a:p>
            <a:r>
              <a:rPr lang="en-US" dirty="0"/>
              <a:t>The symbols are specifying geometric characteristics and other dimensional requirements on engineering drawings. </a:t>
            </a:r>
          </a:p>
          <a:p>
            <a:r>
              <a:rPr lang="en-US" dirty="0"/>
              <a:t>Symbols shall be of sufficient clarity to meet the legibility and reproducibility requirements of ASME Y14.2M. </a:t>
            </a:r>
          </a:p>
          <a:p>
            <a:r>
              <a:rPr lang="en-US" dirty="0"/>
              <a:t>Symbols shall be used only as described herein</a:t>
            </a:r>
          </a:p>
          <a:p>
            <a:r>
              <a:rPr lang="en-US" dirty="0"/>
              <a:t>Example:</a:t>
            </a:r>
          </a:p>
        </p:txBody>
      </p:sp>
      <p:pic>
        <p:nvPicPr>
          <p:cNvPr id="18434" name="Picture 55">
            <a:extLst>
              <a:ext uri="{FF2B5EF4-FFF2-40B4-BE49-F238E27FC236}">
                <a16:creationId xmlns:a16="http://schemas.microsoft.com/office/drawing/2014/main" id="{57B95554-79A1-45AA-B5EC-0BE3FB454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447" y="3214604"/>
            <a:ext cx="5337106" cy="129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4">
            <a:extLst>
              <a:ext uri="{FF2B5EF4-FFF2-40B4-BE49-F238E27FC236}">
                <a16:creationId xmlns:a16="http://schemas.microsoft.com/office/drawing/2014/main" id="{E93E53FE-FB8F-4E35-8D18-0DA99A556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18" y="4499770"/>
            <a:ext cx="4227532" cy="169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3">
            <a:extLst>
              <a:ext uri="{FF2B5EF4-FFF2-40B4-BE49-F238E27FC236}">
                <a16:creationId xmlns:a16="http://schemas.microsoft.com/office/drawing/2014/main" id="{52C46684-8556-4458-898D-15D188C5DE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7924" y="4567273"/>
            <a:ext cx="3934997" cy="141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3">
            <a:extLst>
              <a:ext uri="{FF2B5EF4-FFF2-40B4-BE49-F238E27FC236}">
                <a16:creationId xmlns:a16="http://schemas.microsoft.com/office/drawing/2014/main" id="{4F151027-CD54-4F00-BFAF-662958033A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2921" y="4499770"/>
            <a:ext cx="3815195" cy="154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714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9EF05-29D0-4A77-AD83-E0C8BF247A21}"/>
              </a:ext>
            </a:extLst>
          </p:cNvPr>
          <p:cNvSpPr>
            <a:spLocks noGrp="1"/>
          </p:cNvSpPr>
          <p:nvPr>
            <p:ph type="title"/>
          </p:nvPr>
        </p:nvSpPr>
        <p:spPr>
          <a:xfrm>
            <a:off x="838200" y="563908"/>
            <a:ext cx="10515600" cy="602284"/>
          </a:xfrm>
        </p:spPr>
        <p:txBody>
          <a:bodyPr>
            <a:normAutofit fontScale="90000"/>
          </a:bodyPr>
          <a:lstStyle/>
          <a:p>
            <a:pPr algn="ctr"/>
            <a:r>
              <a:rPr lang="en-US" b="1" dirty="0">
                <a:latin typeface="+mn-lt"/>
              </a:rPr>
              <a:t>GEOMETRIC DIMENSIONING AND TOLERANCING </a:t>
            </a:r>
            <a:r>
              <a:rPr lang="en-US" dirty="0">
                <a:latin typeface="+mn-lt"/>
              </a:rPr>
              <a:t>(GD&amp;T)</a:t>
            </a:r>
            <a:br>
              <a:rPr lang="en-US" dirty="0">
                <a:latin typeface="+mn-lt"/>
              </a:rPr>
            </a:br>
            <a:endParaRPr lang="en-US" dirty="0">
              <a:latin typeface="+mn-lt"/>
            </a:endParaRPr>
          </a:p>
        </p:txBody>
      </p:sp>
      <p:sp>
        <p:nvSpPr>
          <p:cNvPr id="3" name="Content Placeholder 2">
            <a:extLst>
              <a:ext uri="{FF2B5EF4-FFF2-40B4-BE49-F238E27FC236}">
                <a16:creationId xmlns:a16="http://schemas.microsoft.com/office/drawing/2014/main" id="{D68D247B-308F-4A4F-B482-DDEF3AD4EE0B}"/>
              </a:ext>
            </a:extLst>
          </p:cNvPr>
          <p:cNvSpPr>
            <a:spLocks noGrp="1"/>
          </p:cNvSpPr>
          <p:nvPr>
            <p:ph idx="1"/>
          </p:nvPr>
        </p:nvSpPr>
        <p:spPr>
          <a:xfrm>
            <a:off x="838200" y="1253331"/>
            <a:ext cx="10515600" cy="1132060"/>
          </a:xfrm>
        </p:spPr>
        <p:txBody>
          <a:bodyPr>
            <a:normAutofit lnSpcReduction="10000"/>
          </a:bodyPr>
          <a:lstStyle/>
          <a:p>
            <a:r>
              <a:rPr lang="en-US" dirty="0"/>
              <a:t>Another reason for the increased popularity of GDT is the rise of worldwide standards, such as ISO 9000, which require universally understood and accepted methods of documentation.</a:t>
            </a:r>
          </a:p>
          <a:p>
            <a:endParaRPr lang="en-US" dirty="0"/>
          </a:p>
        </p:txBody>
      </p:sp>
      <p:pic>
        <p:nvPicPr>
          <p:cNvPr id="19458" name="Picture 12">
            <a:extLst>
              <a:ext uri="{FF2B5EF4-FFF2-40B4-BE49-F238E27FC236}">
                <a16:creationId xmlns:a16="http://schemas.microsoft.com/office/drawing/2014/main" id="{CA8D528C-2C36-457A-AF78-3F1EFFAB4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130" y="2472530"/>
            <a:ext cx="6025739" cy="425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477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a:extLst>
              <a:ext uri="{FF2B5EF4-FFF2-40B4-BE49-F238E27FC236}">
                <a16:creationId xmlns:a16="http://schemas.microsoft.com/office/drawing/2014/main" id="{AEFD7FF1-78BF-44E4-A8E8-251FEA2B8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851" y="1029930"/>
            <a:ext cx="3866298" cy="20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0">
            <a:extLst>
              <a:ext uri="{FF2B5EF4-FFF2-40B4-BE49-F238E27FC236}">
                <a16:creationId xmlns:a16="http://schemas.microsoft.com/office/drawing/2014/main" id="{AF0C9E8C-23DB-4354-BCDD-9FC88F970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335" y="4101493"/>
            <a:ext cx="3957117" cy="185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1">
            <a:extLst>
              <a:ext uri="{FF2B5EF4-FFF2-40B4-BE49-F238E27FC236}">
                <a16:creationId xmlns:a16="http://schemas.microsoft.com/office/drawing/2014/main" id="{C5A84CE2-7C78-4144-B09E-2E488E1CC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210" y="3429000"/>
            <a:ext cx="3866298" cy="252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7FE299B-FE02-432F-979B-DF5B9267AA1E}"/>
              </a:ext>
            </a:extLst>
          </p:cNvPr>
          <p:cNvSpPr txBox="1"/>
          <p:nvPr/>
        </p:nvSpPr>
        <p:spPr>
          <a:xfrm>
            <a:off x="1869335" y="612304"/>
            <a:ext cx="2618987" cy="369332"/>
          </a:xfrm>
          <a:prstGeom prst="rect">
            <a:avLst/>
          </a:prstGeom>
          <a:noFill/>
        </p:spPr>
        <p:txBody>
          <a:bodyPr wrap="none" rtlCol="0">
            <a:spAutoFit/>
          </a:bodyPr>
          <a:lstStyle/>
          <a:p>
            <a:pPr marL="285750" indent="-285750">
              <a:buFont typeface="Arial" panose="020B0604020202020204" pitchFamily="34" charset="0"/>
              <a:buChar char="•"/>
            </a:pPr>
            <a:r>
              <a:rPr lang="en-US" dirty="0"/>
              <a:t>Datum Feature Symbol</a:t>
            </a:r>
          </a:p>
        </p:txBody>
      </p:sp>
      <p:sp>
        <p:nvSpPr>
          <p:cNvPr id="5" name="TextBox 4">
            <a:extLst>
              <a:ext uri="{FF2B5EF4-FFF2-40B4-BE49-F238E27FC236}">
                <a16:creationId xmlns:a16="http://schemas.microsoft.com/office/drawing/2014/main" id="{07EFB603-8D7C-45AF-8A5D-7BC8AD0D22CB}"/>
              </a:ext>
            </a:extLst>
          </p:cNvPr>
          <p:cNvSpPr txBox="1"/>
          <p:nvPr/>
        </p:nvSpPr>
        <p:spPr>
          <a:xfrm>
            <a:off x="2610678" y="5772131"/>
            <a:ext cx="2800638" cy="369332"/>
          </a:xfrm>
          <a:prstGeom prst="rect">
            <a:avLst/>
          </a:prstGeom>
          <a:noFill/>
        </p:spPr>
        <p:txBody>
          <a:bodyPr wrap="none" rtlCol="0">
            <a:spAutoFit/>
          </a:bodyPr>
          <a:lstStyle/>
          <a:p>
            <a:r>
              <a:rPr lang="en-US" dirty="0"/>
              <a:t>Straightness Tolerance Zone</a:t>
            </a:r>
          </a:p>
        </p:txBody>
      </p:sp>
      <p:sp>
        <p:nvSpPr>
          <p:cNvPr id="6" name="TextBox 5">
            <a:extLst>
              <a:ext uri="{FF2B5EF4-FFF2-40B4-BE49-F238E27FC236}">
                <a16:creationId xmlns:a16="http://schemas.microsoft.com/office/drawing/2014/main" id="{732EECC9-22A6-4927-9A3D-2CC696F0AC61}"/>
              </a:ext>
            </a:extLst>
          </p:cNvPr>
          <p:cNvSpPr txBox="1"/>
          <p:nvPr/>
        </p:nvSpPr>
        <p:spPr>
          <a:xfrm>
            <a:off x="7137091" y="5772131"/>
            <a:ext cx="2284536" cy="369332"/>
          </a:xfrm>
          <a:prstGeom prst="rect">
            <a:avLst/>
          </a:prstGeom>
          <a:noFill/>
        </p:spPr>
        <p:txBody>
          <a:bodyPr wrap="none" rtlCol="0">
            <a:spAutoFit/>
          </a:bodyPr>
          <a:lstStyle/>
          <a:p>
            <a:r>
              <a:rPr lang="en-US" dirty="0"/>
              <a:t>Straightness Tolerance</a:t>
            </a:r>
          </a:p>
        </p:txBody>
      </p:sp>
      <p:sp>
        <p:nvSpPr>
          <p:cNvPr id="7" name="TextBox 6">
            <a:extLst>
              <a:ext uri="{FF2B5EF4-FFF2-40B4-BE49-F238E27FC236}">
                <a16:creationId xmlns:a16="http://schemas.microsoft.com/office/drawing/2014/main" id="{CCA4DFC2-7206-48E7-A1E2-3ED18F9351DA}"/>
              </a:ext>
            </a:extLst>
          </p:cNvPr>
          <p:cNvSpPr txBox="1"/>
          <p:nvPr/>
        </p:nvSpPr>
        <p:spPr>
          <a:xfrm>
            <a:off x="1775792" y="3122580"/>
            <a:ext cx="2163221" cy="646331"/>
          </a:xfrm>
          <a:prstGeom prst="rect">
            <a:avLst/>
          </a:prstGeom>
          <a:noFill/>
        </p:spPr>
        <p:txBody>
          <a:bodyPr wrap="none" rtlCol="0">
            <a:spAutoFit/>
          </a:bodyPr>
          <a:lstStyle/>
          <a:p>
            <a:pPr marL="285750" indent="-285750">
              <a:buFont typeface="Arial" panose="020B0604020202020204" pitchFamily="34" charset="0"/>
              <a:buChar char="•"/>
            </a:pPr>
            <a:r>
              <a:rPr lang="en-US" dirty="0"/>
              <a:t>Tolerance of Form</a:t>
            </a:r>
          </a:p>
          <a:p>
            <a:pPr marL="742950" lvl="1" indent="-285750">
              <a:buFont typeface="Arial" panose="020B0604020202020204" pitchFamily="34" charset="0"/>
              <a:buChar char="•"/>
            </a:pPr>
            <a:r>
              <a:rPr lang="en-US" dirty="0"/>
              <a:t>Straightness</a:t>
            </a:r>
          </a:p>
        </p:txBody>
      </p:sp>
    </p:spTree>
    <p:extLst>
      <p:ext uri="{BB962C8B-B14F-4D97-AF65-F5344CB8AC3E}">
        <p14:creationId xmlns:p14="http://schemas.microsoft.com/office/powerpoint/2010/main" val="2317275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a:extLst>
              <a:ext uri="{FF2B5EF4-FFF2-40B4-BE49-F238E27FC236}">
                <a16:creationId xmlns:a16="http://schemas.microsoft.com/office/drawing/2014/main" id="{626AF3A1-E6C1-4A36-8146-3C63410CF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068" y="627616"/>
            <a:ext cx="6859863" cy="369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F08D53-22D3-47E1-8EB7-1522CCB615B2}"/>
              </a:ext>
            </a:extLst>
          </p:cNvPr>
          <p:cNvSpPr txBox="1"/>
          <p:nvPr/>
        </p:nvSpPr>
        <p:spPr>
          <a:xfrm>
            <a:off x="1378226" y="410817"/>
            <a:ext cx="1234120" cy="369332"/>
          </a:xfrm>
          <a:prstGeom prst="rect">
            <a:avLst/>
          </a:prstGeom>
          <a:noFill/>
        </p:spPr>
        <p:txBody>
          <a:bodyPr wrap="none" rtlCol="0">
            <a:spAutoFit/>
          </a:bodyPr>
          <a:lstStyle/>
          <a:p>
            <a:pPr marL="285750" indent="-285750">
              <a:buFont typeface="Arial" panose="020B0604020202020204" pitchFamily="34" charset="0"/>
              <a:buChar char="•"/>
            </a:pPr>
            <a:r>
              <a:rPr lang="en-US" dirty="0"/>
              <a:t>Flatness</a:t>
            </a:r>
          </a:p>
        </p:txBody>
      </p:sp>
      <p:pic>
        <p:nvPicPr>
          <p:cNvPr id="21507" name="Picture 48">
            <a:extLst>
              <a:ext uri="{FF2B5EF4-FFF2-40B4-BE49-F238E27FC236}">
                <a16:creationId xmlns:a16="http://schemas.microsoft.com/office/drawing/2014/main" id="{2C78AC63-164B-4CBF-8BB1-D3B1C0EA6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346" y="4553984"/>
            <a:ext cx="3124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7">
            <a:extLst>
              <a:ext uri="{FF2B5EF4-FFF2-40B4-BE49-F238E27FC236}">
                <a16:creationId xmlns:a16="http://schemas.microsoft.com/office/drawing/2014/main" id="{4EBD99F3-8252-4EC2-97C1-F963B31D6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4321388"/>
            <a:ext cx="38290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87730BF-4872-4C49-98A2-495459BB2FEB}"/>
              </a:ext>
            </a:extLst>
          </p:cNvPr>
          <p:cNvSpPr txBox="1"/>
          <p:nvPr/>
        </p:nvSpPr>
        <p:spPr>
          <a:xfrm>
            <a:off x="1378226" y="4321388"/>
            <a:ext cx="1423595" cy="369332"/>
          </a:xfrm>
          <a:prstGeom prst="rect">
            <a:avLst/>
          </a:prstGeom>
          <a:noFill/>
        </p:spPr>
        <p:txBody>
          <a:bodyPr wrap="none" rtlCol="0">
            <a:spAutoFit/>
          </a:bodyPr>
          <a:lstStyle/>
          <a:p>
            <a:pPr marL="285750" indent="-285750">
              <a:buFont typeface="Arial" panose="020B0604020202020204" pitchFamily="34" charset="0"/>
              <a:buChar char="•"/>
            </a:pPr>
            <a:r>
              <a:rPr lang="en-US" dirty="0"/>
              <a:t>Circularity</a:t>
            </a:r>
          </a:p>
        </p:txBody>
      </p:sp>
      <p:sp>
        <p:nvSpPr>
          <p:cNvPr id="8" name="TextBox 7">
            <a:extLst>
              <a:ext uri="{FF2B5EF4-FFF2-40B4-BE49-F238E27FC236}">
                <a16:creationId xmlns:a16="http://schemas.microsoft.com/office/drawing/2014/main" id="{B0B45D3E-0916-422D-8332-197DB4413A33}"/>
              </a:ext>
            </a:extLst>
          </p:cNvPr>
          <p:cNvSpPr txBox="1"/>
          <p:nvPr/>
        </p:nvSpPr>
        <p:spPr>
          <a:xfrm>
            <a:off x="2457265" y="6279312"/>
            <a:ext cx="2606932" cy="369332"/>
          </a:xfrm>
          <a:prstGeom prst="rect">
            <a:avLst/>
          </a:prstGeom>
          <a:noFill/>
        </p:spPr>
        <p:txBody>
          <a:bodyPr wrap="none" rtlCol="0">
            <a:spAutoFit/>
          </a:bodyPr>
          <a:lstStyle/>
          <a:p>
            <a:r>
              <a:rPr lang="en-US" dirty="0"/>
              <a:t>Circularity Tolerance Zone</a:t>
            </a:r>
          </a:p>
        </p:txBody>
      </p:sp>
      <p:sp>
        <p:nvSpPr>
          <p:cNvPr id="9" name="TextBox 8">
            <a:extLst>
              <a:ext uri="{FF2B5EF4-FFF2-40B4-BE49-F238E27FC236}">
                <a16:creationId xmlns:a16="http://schemas.microsoft.com/office/drawing/2014/main" id="{B1427E15-CD41-4CAF-B808-6F805F87C752}"/>
              </a:ext>
            </a:extLst>
          </p:cNvPr>
          <p:cNvSpPr txBox="1"/>
          <p:nvPr/>
        </p:nvSpPr>
        <p:spPr>
          <a:xfrm>
            <a:off x="6938660" y="6230384"/>
            <a:ext cx="2143728" cy="369332"/>
          </a:xfrm>
          <a:prstGeom prst="rect">
            <a:avLst/>
          </a:prstGeom>
          <a:noFill/>
        </p:spPr>
        <p:txBody>
          <a:bodyPr wrap="none" rtlCol="0">
            <a:spAutoFit/>
          </a:bodyPr>
          <a:lstStyle/>
          <a:p>
            <a:r>
              <a:rPr lang="en-US" dirty="0"/>
              <a:t>Circularity Tolerance </a:t>
            </a:r>
          </a:p>
        </p:txBody>
      </p:sp>
    </p:spTree>
    <p:extLst>
      <p:ext uri="{BB962C8B-B14F-4D97-AF65-F5344CB8AC3E}">
        <p14:creationId xmlns:p14="http://schemas.microsoft.com/office/powerpoint/2010/main" val="742543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a:extLst>
              <a:ext uri="{FF2B5EF4-FFF2-40B4-BE49-F238E27FC236}">
                <a16:creationId xmlns:a16="http://schemas.microsoft.com/office/drawing/2014/main" id="{2F729AAC-BE04-424A-98BB-FCAED5EB2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659" y="871331"/>
            <a:ext cx="53721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8">
            <a:extLst>
              <a:ext uri="{FF2B5EF4-FFF2-40B4-BE49-F238E27FC236}">
                <a16:creationId xmlns:a16="http://schemas.microsoft.com/office/drawing/2014/main" id="{81187529-5A79-4141-9ED6-0781BDEE1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141" y="871331"/>
            <a:ext cx="46482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3A8C39B-C66C-42A4-93FF-7517A9FE8B52}"/>
              </a:ext>
            </a:extLst>
          </p:cNvPr>
          <p:cNvSpPr txBox="1"/>
          <p:nvPr/>
        </p:nvSpPr>
        <p:spPr>
          <a:xfrm>
            <a:off x="1285461" y="583096"/>
            <a:ext cx="1515158" cy="369332"/>
          </a:xfrm>
          <a:prstGeom prst="rect">
            <a:avLst/>
          </a:prstGeom>
          <a:noFill/>
        </p:spPr>
        <p:txBody>
          <a:bodyPr wrap="none" rtlCol="0">
            <a:spAutoFit/>
          </a:bodyPr>
          <a:lstStyle/>
          <a:p>
            <a:pPr marL="285750" indent="-285750">
              <a:buFont typeface="Arial" panose="020B0604020202020204" pitchFamily="34" charset="0"/>
              <a:buChar char="•"/>
            </a:pPr>
            <a:r>
              <a:rPr lang="en-US" dirty="0"/>
              <a:t>Cylindricity</a:t>
            </a:r>
          </a:p>
        </p:txBody>
      </p:sp>
      <p:sp>
        <p:nvSpPr>
          <p:cNvPr id="5" name="TextBox 4">
            <a:extLst>
              <a:ext uri="{FF2B5EF4-FFF2-40B4-BE49-F238E27FC236}">
                <a16:creationId xmlns:a16="http://schemas.microsoft.com/office/drawing/2014/main" id="{B99588E5-5C00-4203-8C27-07A4C5ED6C93}"/>
              </a:ext>
            </a:extLst>
          </p:cNvPr>
          <p:cNvSpPr txBox="1"/>
          <p:nvPr/>
        </p:nvSpPr>
        <p:spPr>
          <a:xfrm>
            <a:off x="2410206" y="2576306"/>
            <a:ext cx="2698496" cy="369332"/>
          </a:xfrm>
          <a:prstGeom prst="rect">
            <a:avLst/>
          </a:prstGeom>
          <a:noFill/>
        </p:spPr>
        <p:txBody>
          <a:bodyPr wrap="none" rtlCol="0">
            <a:spAutoFit/>
          </a:bodyPr>
          <a:lstStyle/>
          <a:p>
            <a:r>
              <a:rPr lang="en-US" dirty="0"/>
              <a:t>Cylindricity Tolerance Zone</a:t>
            </a:r>
          </a:p>
        </p:txBody>
      </p:sp>
      <p:sp>
        <p:nvSpPr>
          <p:cNvPr id="6" name="TextBox 5">
            <a:extLst>
              <a:ext uri="{FF2B5EF4-FFF2-40B4-BE49-F238E27FC236}">
                <a16:creationId xmlns:a16="http://schemas.microsoft.com/office/drawing/2014/main" id="{C7ACDDD1-111F-4F64-8B7C-CB4B99D73862}"/>
              </a:ext>
            </a:extLst>
          </p:cNvPr>
          <p:cNvSpPr txBox="1"/>
          <p:nvPr/>
        </p:nvSpPr>
        <p:spPr>
          <a:xfrm>
            <a:off x="8481390" y="2576306"/>
            <a:ext cx="2235292" cy="369332"/>
          </a:xfrm>
          <a:prstGeom prst="rect">
            <a:avLst/>
          </a:prstGeom>
          <a:noFill/>
        </p:spPr>
        <p:txBody>
          <a:bodyPr wrap="none" rtlCol="0">
            <a:spAutoFit/>
          </a:bodyPr>
          <a:lstStyle/>
          <a:p>
            <a:r>
              <a:rPr lang="en-US" dirty="0"/>
              <a:t>Cylindricity Tolerance </a:t>
            </a:r>
          </a:p>
        </p:txBody>
      </p:sp>
      <p:pic>
        <p:nvPicPr>
          <p:cNvPr id="22532" name="Picture 7">
            <a:extLst>
              <a:ext uri="{FF2B5EF4-FFF2-40B4-BE49-F238E27FC236}">
                <a16:creationId xmlns:a16="http://schemas.microsoft.com/office/drawing/2014/main" id="{C3AC3ADD-20FD-4328-8C1C-859FF19B5A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309" y="4409740"/>
            <a:ext cx="41148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588A65A-4D26-4848-AFDD-2D1A440D2406}"/>
              </a:ext>
            </a:extLst>
          </p:cNvPr>
          <p:cNvSpPr txBox="1"/>
          <p:nvPr/>
        </p:nvSpPr>
        <p:spPr>
          <a:xfrm>
            <a:off x="1470991" y="3591339"/>
            <a:ext cx="2750818" cy="646331"/>
          </a:xfrm>
          <a:prstGeom prst="rect">
            <a:avLst/>
          </a:prstGeom>
          <a:noFill/>
        </p:spPr>
        <p:txBody>
          <a:bodyPr wrap="none" rtlCol="0">
            <a:spAutoFit/>
          </a:bodyPr>
          <a:lstStyle/>
          <a:p>
            <a:pPr marL="285750" indent="-285750">
              <a:buFont typeface="Arial" panose="020B0604020202020204" pitchFamily="34" charset="0"/>
              <a:buChar char="•"/>
            </a:pPr>
            <a:r>
              <a:rPr lang="en-US" dirty="0"/>
              <a:t>Tolerance of Orientation</a:t>
            </a:r>
          </a:p>
          <a:p>
            <a:pPr marL="742950" lvl="1" indent="-285750">
              <a:buFont typeface="Arial" panose="020B0604020202020204" pitchFamily="34" charset="0"/>
              <a:buChar char="•"/>
            </a:pPr>
            <a:r>
              <a:rPr lang="en-US" dirty="0"/>
              <a:t>Perpendicularity</a:t>
            </a:r>
          </a:p>
        </p:txBody>
      </p:sp>
      <p:pic>
        <p:nvPicPr>
          <p:cNvPr id="22533" name="Picture 6">
            <a:extLst>
              <a:ext uri="{FF2B5EF4-FFF2-40B4-BE49-F238E27FC236}">
                <a16:creationId xmlns:a16="http://schemas.microsoft.com/office/drawing/2014/main" id="{A6E19415-D53E-40AD-9154-7B2EFC98D3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794885"/>
            <a:ext cx="5668963"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50199FA-AC76-4231-9D67-354E36F2CDA1}"/>
              </a:ext>
            </a:extLst>
          </p:cNvPr>
          <p:cNvSpPr txBox="1"/>
          <p:nvPr/>
        </p:nvSpPr>
        <p:spPr>
          <a:xfrm>
            <a:off x="1749287" y="6170856"/>
            <a:ext cx="3197222" cy="369332"/>
          </a:xfrm>
          <a:prstGeom prst="rect">
            <a:avLst/>
          </a:prstGeom>
          <a:noFill/>
        </p:spPr>
        <p:txBody>
          <a:bodyPr wrap="none" rtlCol="0">
            <a:spAutoFit/>
          </a:bodyPr>
          <a:lstStyle/>
          <a:p>
            <a:r>
              <a:rPr lang="en-US" dirty="0"/>
              <a:t>Perpendicularity Tolerance Zone</a:t>
            </a:r>
          </a:p>
        </p:txBody>
      </p:sp>
      <p:sp>
        <p:nvSpPr>
          <p:cNvPr id="13" name="TextBox 12">
            <a:extLst>
              <a:ext uri="{FF2B5EF4-FFF2-40B4-BE49-F238E27FC236}">
                <a16:creationId xmlns:a16="http://schemas.microsoft.com/office/drawing/2014/main" id="{C3BF6F7A-0728-46BB-91BB-34E77521962C}"/>
              </a:ext>
            </a:extLst>
          </p:cNvPr>
          <p:cNvSpPr txBox="1"/>
          <p:nvPr/>
        </p:nvSpPr>
        <p:spPr>
          <a:xfrm>
            <a:off x="7639878" y="6170856"/>
            <a:ext cx="3197222" cy="369332"/>
          </a:xfrm>
          <a:prstGeom prst="rect">
            <a:avLst/>
          </a:prstGeom>
          <a:noFill/>
        </p:spPr>
        <p:txBody>
          <a:bodyPr wrap="none" rtlCol="0">
            <a:spAutoFit/>
          </a:bodyPr>
          <a:lstStyle/>
          <a:p>
            <a:r>
              <a:rPr lang="en-US" dirty="0"/>
              <a:t>Perpendicularity Tolerance Zone</a:t>
            </a:r>
          </a:p>
        </p:txBody>
      </p:sp>
    </p:spTree>
    <p:extLst>
      <p:ext uri="{BB962C8B-B14F-4D97-AF65-F5344CB8AC3E}">
        <p14:creationId xmlns:p14="http://schemas.microsoft.com/office/powerpoint/2010/main" val="3729964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a:extLst>
              <a:ext uri="{FF2B5EF4-FFF2-40B4-BE49-F238E27FC236}">
                <a16:creationId xmlns:a16="http://schemas.microsoft.com/office/drawing/2014/main" id="{D848B200-E6CF-4850-8DAB-015B7CF03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07" y="1183793"/>
            <a:ext cx="48101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a:extLst>
              <a:ext uri="{FF2B5EF4-FFF2-40B4-BE49-F238E27FC236}">
                <a16:creationId xmlns:a16="http://schemas.microsoft.com/office/drawing/2014/main" id="{9042D846-F747-4F93-816B-FE03B1E97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141" y="945668"/>
            <a:ext cx="56673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DFF7B81-9C95-4CF7-BAC4-4E04BC70E87C}"/>
              </a:ext>
            </a:extLst>
          </p:cNvPr>
          <p:cNvSpPr txBox="1"/>
          <p:nvPr/>
        </p:nvSpPr>
        <p:spPr>
          <a:xfrm>
            <a:off x="1537252" y="3241193"/>
            <a:ext cx="2667974" cy="369332"/>
          </a:xfrm>
          <a:prstGeom prst="rect">
            <a:avLst/>
          </a:prstGeom>
          <a:noFill/>
        </p:spPr>
        <p:txBody>
          <a:bodyPr wrap="none" rtlCol="0">
            <a:spAutoFit/>
          </a:bodyPr>
          <a:lstStyle/>
          <a:p>
            <a:r>
              <a:rPr lang="en-US" dirty="0"/>
              <a:t>Parallelism Tolerance Zone</a:t>
            </a:r>
          </a:p>
        </p:txBody>
      </p:sp>
      <p:sp>
        <p:nvSpPr>
          <p:cNvPr id="7" name="TextBox 6">
            <a:extLst>
              <a:ext uri="{FF2B5EF4-FFF2-40B4-BE49-F238E27FC236}">
                <a16:creationId xmlns:a16="http://schemas.microsoft.com/office/drawing/2014/main" id="{E9BDF0C6-8708-42F2-8161-7B144104FF9F}"/>
              </a:ext>
            </a:extLst>
          </p:cNvPr>
          <p:cNvSpPr txBox="1"/>
          <p:nvPr/>
        </p:nvSpPr>
        <p:spPr>
          <a:xfrm>
            <a:off x="7986776" y="3241193"/>
            <a:ext cx="2667974" cy="369332"/>
          </a:xfrm>
          <a:prstGeom prst="rect">
            <a:avLst/>
          </a:prstGeom>
          <a:noFill/>
        </p:spPr>
        <p:txBody>
          <a:bodyPr wrap="none" rtlCol="0">
            <a:spAutoFit/>
          </a:bodyPr>
          <a:lstStyle/>
          <a:p>
            <a:r>
              <a:rPr lang="en-US" dirty="0"/>
              <a:t>Parallelism Tolerance Zone</a:t>
            </a:r>
          </a:p>
        </p:txBody>
      </p:sp>
      <p:sp>
        <p:nvSpPr>
          <p:cNvPr id="5" name="TextBox 4">
            <a:extLst>
              <a:ext uri="{FF2B5EF4-FFF2-40B4-BE49-F238E27FC236}">
                <a16:creationId xmlns:a16="http://schemas.microsoft.com/office/drawing/2014/main" id="{6B76A0CD-D258-480E-846E-99C7F594CE22}"/>
              </a:ext>
            </a:extLst>
          </p:cNvPr>
          <p:cNvSpPr txBox="1"/>
          <p:nvPr/>
        </p:nvSpPr>
        <p:spPr>
          <a:xfrm>
            <a:off x="1184207" y="795130"/>
            <a:ext cx="1484637" cy="369332"/>
          </a:xfrm>
          <a:prstGeom prst="rect">
            <a:avLst/>
          </a:prstGeom>
          <a:noFill/>
        </p:spPr>
        <p:txBody>
          <a:bodyPr wrap="none" rtlCol="0">
            <a:spAutoFit/>
          </a:bodyPr>
          <a:lstStyle/>
          <a:p>
            <a:pPr marL="285750" indent="-285750">
              <a:buFont typeface="Arial" panose="020B0604020202020204" pitchFamily="34" charset="0"/>
              <a:buChar char="•"/>
            </a:pPr>
            <a:r>
              <a:rPr lang="en-US" dirty="0"/>
              <a:t>Parallelism</a:t>
            </a:r>
          </a:p>
        </p:txBody>
      </p:sp>
    </p:spTree>
    <p:extLst>
      <p:ext uri="{BB962C8B-B14F-4D97-AF65-F5344CB8AC3E}">
        <p14:creationId xmlns:p14="http://schemas.microsoft.com/office/powerpoint/2010/main" val="3935918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B966-DB05-4BEC-9FB9-FEB58B9FF1FC}"/>
              </a:ext>
            </a:extLst>
          </p:cNvPr>
          <p:cNvSpPr>
            <a:spLocks noGrp="1"/>
          </p:cNvSpPr>
          <p:nvPr>
            <p:ph type="title"/>
          </p:nvPr>
        </p:nvSpPr>
        <p:spPr>
          <a:xfrm>
            <a:off x="838200" y="365126"/>
            <a:ext cx="10515600" cy="748058"/>
          </a:xfrm>
        </p:spPr>
        <p:txBody>
          <a:bodyPr>
            <a:normAutofit fontScale="90000"/>
          </a:bodyPr>
          <a:lstStyle/>
          <a:p>
            <a:pPr algn="ctr"/>
            <a:r>
              <a:rPr lang="en-US" b="1" dirty="0">
                <a:latin typeface="+mn-lt"/>
              </a:rPr>
              <a:t>GEOMETRY DIMESIONING AND TOLERANCE FOR CADD</a:t>
            </a:r>
            <a:endParaRPr lang="en-US" dirty="0">
              <a:latin typeface="+mn-lt"/>
            </a:endParaRPr>
          </a:p>
        </p:txBody>
      </p:sp>
      <p:sp>
        <p:nvSpPr>
          <p:cNvPr id="3" name="Content Placeholder 2">
            <a:extLst>
              <a:ext uri="{FF2B5EF4-FFF2-40B4-BE49-F238E27FC236}">
                <a16:creationId xmlns:a16="http://schemas.microsoft.com/office/drawing/2014/main" id="{F9C6386C-2B7D-4AF8-839A-C70162044A1B}"/>
              </a:ext>
            </a:extLst>
          </p:cNvPr>
          <p:cNvSpPr>
            <a:spLocks noGrp="1"/>
          </p:cNvSpPr>
          <p:nvPr>
            <p:ph idx="1"/>
          </p:nvPr>
        </p:nvSpPr>
        <p:spPr>
          <a:xfrm>
            <a:off x="838200" y="1258957"/>
            <a:ext cx="10515600" cy="5353878"/>
          </a:xfrm>
        </p:spPr>
        <p:txBody>
          <a:bodyPr>
            <a:normAutofit fontScale="40000" lnSpcReduction="20000"/>
          </a:bodyPr>
          <a:lstStyle/>
          <a:p>
            <a:r>
              <a:rPr lang="en-US" dirty="0"/>
              <a:t>Some dimensioning and tolerance guidelines for use in conjunction with CADD/CAM:</a:t>
            </a:r>
          </a:p>
          <a:p>
            <a:pPr lvl="1"/>
            <a:r>
              <a:rPr lang="en-US" sz="4000" dirty="0"/>
              <a:t>Geometry tolerancing is necessary to control specific geometric form and location.</a:t>
            </a:r>
          </a:p>
          <a:p>
            <a:pPr lvl="1"/>
            <a:r>
              <a:rPr lang="en-US" sz="4000" dirty="0"/>
              <a:t>Major features of the part should be used to establish the basic coordinate system, but are not necessary defined as datum.</a:t>
            </a:r>
          </a:p>
          <a:p>
            <a:pPr lvl="1"/>
            <a:r>
              <a:rPr lang="en-US" sz="4000" dirty="0" err="1"/>
              <a:t>Subcoordinated</a:t>
            </a:r>
            <a:r>
              <a:rPr lang="en-US" sz="4000" dirty="0"/>
              <a:t> systems that are related to the major coordinates are used to locate and orient features on a part.</a:t>
            </a:r>
          </a:p>
          <a:p>
            <a:pPr lvl="1"/>
            <a:r>
              <a:rPr lang="en-US" sz="4000" dirty="0"/>
              <a:t>Define part features in relation to three mutually perpendicular reference plans, and along features that are parallel to the motion of CAM equipment.</a:t>
            </a:r>
          </a:p>
          <a:p>
            <a:pPr lvl="1"/>
            <a:r>
              <a:rPr lang="en-US" sz="4000" dirty="0"/>
              <a:t>Establish datum related to the function of the part, and relate datum features in order of precedence as a basis for CAM usage.</a:t>
            </a:r>
          </a:p>
          <a:p>
            <a:pPr lvl="1"/>
            <a:r>
              <a:rPr lang="en-US" sz="4000" dirty="0"/>
              <a:t>Completely and accurately dimension geometric shapes. Regular geometric shapes may be defined by mathematical formulas. A profile feature that is defined with mathematical formulas should not have coordinate dimensions unless required for inspection or reference.</a:t>
            </a:r>
          </a:p>
          <a:p>
            <a:pPr lvl="1"/>
            <a:r>
              <a:rPr lang="en-US" sz="4000" dirty="0"/>
              <a:t>Coordinate or tabular dimensions should be used to identify approximate dimensions on an arbitrary profile.</a:t>
            </a:r>
          </a:p>
          <a:p>
            <a:pPr lvl="1"/>
            <a:r>
              <a:rPr lang="en-US" sz="4000" dirty="0"/>
              <a:t>Use the same type of coordinate dimensioning system on the entire drawing.</a:t>
            </a:r>
          </a:p>
          <a:p>
            <a:pPr lvl="1"/>
            <a:r>
              <a:rPr lang="en-US" sz="4000" dirty="0"/>
              <a:t>Continuity of profile is necessary for CADD. Clearly define contour changes at the change or point of tangency. Define at least four points along an irregular profile.</a:t>
            </a:r>
          </a:p>
          <a:p>
            <a:pPr lvl="1"/>
            <a:r>
              <a:rPr lang="en-US" sz="4000" dirty="0"/>
              <a:t>Circular hole patterns may be defined with polar coordinate dimensioning.</a:t>
            </a:r>
          </a:p>
          <a:p>
            <a:pPr lvl="1"/>
            <a:r>
              <a:rPr lang="en-US" sz="4000" dirty="0"/>
              <a:t>When possible, dimension angles in degrees and decimal parts of degrees.</a:t>
            </a:r>
          </a:p>
          <a:p>
            <a:pPr lvl="1"/>
            <a:r>
              <a:rPr lang="en-US" sz="4000" dirty="0"/>
              <a:t>Base dimensions at the mean of a tolerance because the computer numerical control (CNC) programmer normally splits a tolerance and works to the mean. While this is theoretically desirable, one can not predict where the part will be made. Dimensions should always be based on design requirements.</a:t>
            </a:r>
          </a:p>
          <a:p>
            <a:pPr lvl="1"/>
            <a:r>
              <a:rPr lang="en-US" sz="4000" dirty="0"/>
              <a:t> If it is known that a part will be produced always by CNC methods, then establish dimensions without limits that conform to CNC machine capabilities. Bilateral profile tolerances are also recommended for the same reason.</a:t>
            </a:r>
          </a:p>
          <a:p>
            <a:endParaRPr lang="en-US" dirty="0"/>
          </a:p>
        </p:txBody>
      </p:sp>
    </p:spTree>
    <p:extLst>
      <p:ext uri="{BB962C8B-B14F-4D97-AF65-F5344CB8AC3E}">
        <p14:creationId xmlns:p14="http://schemas.microsoft.com/office/powerpoint/2010/main" val="848936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275B0-F442-4A4E-8776-0C913F9720E4}"/>
              </a:ext>
            </a:extLst>
          </p:cNvPr>
          <p:cNvSpPr>
            <a:spLocks noGrp="1"/>
          </p:cNvSpPr>
          <p:nvPr>
            <p:ph type="title"/>
          </p:nvPr>
        </p:nvSpPr>
        <p:spPr>
          <a:xfrm>
            <a:off x="838200" y="365126"/>
            <a:ext cx="10515600" cy="315912"/>
          </a:xfrm>
        </p:spPr>
        <p:txBody>
          <a:bodyPr>
            <a:normAutofit fontScale="90000"/>
          </a:bodyPr>
          <a:lstStyle/>
          <a:p>
            <a:pPr algn="ctr"/>
            <a:r>
              <a:rPr lang="en-US" b="1" i="1" dirty="0">
                <a:latin typeface="+mn-lt"/>
              </a:rPr>
              <a:t>Summary</a:t>
            </a:r>
            <a:endParaRPr lang="en-US" dirty="0">
              <a:latin typeface="+mn-lt"/>
            </a:endParaRPr>
          </a:p>
        </p:txBody>
      </p:sp>
      <p:sp>
        <p:nvSpPr>
          <p:cNvPr id="3" name="Content Placeholder 2">
            <a:extLst>
              <a:ext uri="{FF2B5EF4-FFF2-40B4-BE49-F238E27FC236}">
                <a16:creationId xmlns:a16="http://schemas.microsoft.com/office/drawing/2014/main" id="{244693FF-3418-4446-A5D8-3C832BFB171D}"/>
              </a:ext>
            </a:extLst>
          </p:cNvPr>
          <p:cNvSpPr>
            <a:spLocks noGrp="1"/>
          </p:cNvSpPr>
          <p:nvPr>
            <p:ph idx="1"/>
          </p:nvPr>
        </p:nvSpPr>
        <p:spPr>
          <a:xfrm>
            <a:off x="838200" y="884720"/>
            <a:ext cx="10515600" cy="4351338"/>
          </a:xfrm>
        </p:spPr>
        <p:txBody>
          <a:bodyPr/>
          <a:lstStyle/>
          <a:p>
            <a:pPr lvl="0"/>
            <a:r>
              <a:rPr lang="en-US" dirty="0"/>
              <a:t>GD&amp;T is a symbolic language used to specify the size, shape, form, orientation, and location of features on a part.</a:t>
            </a:r>
          </a:p>
          <a:p>
            <a:pPr lvl="0"/>
            <a:r>
              <a:rPr lang="en-US" dirty="0"/>
              <a:t>GD&amp;T was created to insure the proper assembly of mating parts, to improve quality, and to reduce cost.</a:t>
            </a:r>
          </a:p>
          <a:p>
            <a:pPr lvl="0"/>
            <a:r>
              <a:rPr lang="en-US" dirty="0"/>
              <a:t>GD&amp;T is a design tool.</a:t>
            </a:r>
          </a:p>
          <a:p>
            <a:pPr lvl="0"/>
            <a:r>
              <a:rPr lang="en-US" dirty="0"/>
              <a:t>GD&amp;T communicates design intent. </a:t>
            </a:r>
          </a:p>
          <a:p>
            <a:endParaRPr lang="en-US" dirty="0"/>
          </a:p>
        </p:txBody>
      </p:sp>
    </p:spTree>
    <p:extLst>
      <p:ext uri="{BB962C8B-B14F-4D97-AF65-F5344CB8AC3E}">
        <p14:creationId xmlns:p14="http://schemas.microsoft.com/office/powerpoint/2010/main" val="342807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264D9B-2FEE-41CC-AEE9-367B475FA727}"/>
              </a:ext>
            </a:extLst>
          </p:cNvPr>
          <p:cNvSpPr>
            <a:spLocks noGrp="1"/>
          </p:cNvSpPr>
          <p:nvPr>
            <p:ph idx="1"/>
          </p:nvPr>
        </p:nvSpPr>
        <p:spPr>
          <a:xfrm>
            <a:off x="776908" y="790229"/>
            <a:ext cx="10638183" cy="5277541"/>
          </a:xfrm>
        </p:spPr>
        <p:txBody>
          <a:bodyPr>
            <a:normAutofit lnSpcReduction="10000"/>
          </a:bodyPr>
          <a:lstStyle/>
          <a:p>
            <a:r>
              <a:rPr lang="en-US" dirty="0"/>
              <a:t>Some advantages of geometric dimensioning and tolerancing include:</a:t>
            </a:r>
          </a:p>
          <a:p>
            <a:pPr lvl="1"/>
            <a:r>
              <a:rPr lang="en-US" dirty="0"/>
              <a:t>Provides a clear and concise technique for defining a reference coordinate system (datums) on a component or assembly to be used throughout the manufacturing and inspection processes. This system reduces misinterpretations and the need for costly engineering changes and rework that can result from a lack of clarity.</a:t>
            </a:r>
          </a:p>
          <a:p>
            <a:pPr lvl="1"/>
            <a:r>
              <a:rPr lang="en-US" dirty="0"/>
              <a:t>Proper application of geometric dimensioning closely dovetails accepted and logical mechanical design processes and design for manufacturing considerations.</a:t>
            </a:r>
          </a:p>
          <a:p>
            <a:pPr lvl="1"/>
            <a:r>
              <a:rPr lang="en-US" dirty="0"/>
              <a:t>Geometric dimensioning dramatically reduces the need for drawing notes to describe complex geometry requirements on a component or assembly by the use of standard symbols that accurately and quickly define design, manufacturing, and inspection requirements.</a:t>
            </a:r>
          </a:p>
          <a:p>
            <a:pPr lvl="1"/>
            <a:r>
              <a:rPr lang="en-US" dirty="0"/>
              <a:t>GD&amp;T concepts such as MMC (maximum material condition) when applied properly will facilitate and simplify the design of cost saving functional check gages and manufacturing fixtures and jigs.</a:t>
            </a:r>
          </a:p>
          <a:p>
            <a:endParaRPr lang="en-US" dirty="0"/>
          </a:p>
        </p:txBody>
      </p:sp>
    </p:spTree>
    <p:extLst>
      <p:ext uri="{BB962C8B-B14F-4D97-AF65-F5344CB8AC3E}">
        <p14:creationId xmlns:p14="http://schemas.microsoft.com/office/powerpoint/2010/main" val="4181542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A72FF3-1695-4ABC-B603-559D4593F956}"/>
              </a:ext>
            </a:extLst>
          </p:cNvPr>
          <p:cNvSpPr>
            <a:spLocks noGrp="1"/>
          </p:cNvSpPr>
          <p:nvPr>
            <p:ph idx="1"/>
          </p:nvPr>
        </p:nvSpPr>
        <p:spPr>
          <a:xfrm>
            <a:off x="810039" y="1046921"/>
            <a:ext cx="10571922" cy="5408337"/>
          </a:xfrm>
        </p:spPr>
        <p:txBody>
          <a:bodyPr>
            <a:normAutofit fontScale="92500" lnSpcReduction="10000"/>
          </a:bodyPr>
          <a:lstStyle/>
          <a:p>
            <a:r>
              <a:rPr lang="en-US" i="1" dirty="0"/>
              <a:t>dimension</a:t>
            </a:r>
            <a:r>
              <a:rPr lang="en-US" dirty="0"/>
              <a:t>: a numerical value(s) or mathematical expression in appropriate units of measure used to define the form, size, orientation or location, of a part or feature.</a:t>
            </a:r>
          </a:p>
          <a:p>
            <a:r>
              <a:rPr lang="en-US" i="1" dirty="0"/>
              <a:t>dimension, basic</a:t>
            </a:r>
            <a:r>
              <a:rPr lang="en-US" dirty="0"/>
              <a:t>: the numerical value defining the theoretically exact size of a feature.</a:t>
            </a:r>
            <a:r>
              <a:rPr lang="en-US" b="1" dirty="0"/>
              <a:t> </a:t>
            </a:r>
            <a:endParaRPr lang="en-US" dirty="0"/>
          </a:p>
          <a:p>
            <a:r>
              <a:rPr lang="en-US" i="1" dirty="0"/>
              <a:t>dimension, reference</a:t>
            </a:r>
            <a:r>
              <a:rPr lang="en-US" dirty="0"/>
              <a:t>: a dimension, usually without a tolerance, that is used for informational purposes only.</a:t>
            </a:r>
          </a:p>
          <a:p>
            <a:r>
              <a:rPr lang="en-US" i="1" dirty="0"/>
              <a:t>datum</a:t>
            </a:r>
            <a:r>
              <a:rPr lang="en-US" dirty="0"/>
              <a:t>: a theoretically exact point, axis, line, plane, or combination thereof derived from the theoretical datum feature simulator. </a:t>
            </a:r>
          </a:p>
          <a:p>
            <a:r>
              <a:rPr lang="en-US" i="1" dirty="0"/>
              <a:t>tolerance</a:t>
            </a:r>
            <a:r>
              <a:rPr lang="en-US" dirty="0"/>
              <a:t>: the total amount a specific dimension is permitted to vary. The tolerance is the difference between the maximum and minimum limits.</a:t>
            </a:r>
          </a:p>
          <a:p>
            <a:r>
              <a:rPr lang="en-US" i="1" dirty="0"/>
              <a:t>tolerance, geometric</a:t>
            </a:r>
            <a:r>
              <a:rPr lang="en-US" dirty="0"/>
              <a:t>: the general term applied to the category of tolerances used to control size, form, profile, orientation, location, and runout.</a:t>
            </a:r>
          </a:p>
          <a:p>
            <a:endParaRPr lang="en-US" dirty="0"/>
          </a:p>
        </p:txBody>
      </p:sp>
      <p:sp>
        <p:nvSpPr>
          <p:cNvPr id="4" name="TextBox 3">
            <a:extLst>
              <a:ext uri="{FF2B5EF4-FFF2-40B4-BE49-F238E27FC236}">
                <a16:creationId xmlns:a16="http://schemas.microsoft.com/office/drawing/2014/main" id="{BBC82244-BDE9-462D-9584-124CC7B8B46C}"/>
              </a:ext>
            </a:extLst>
          </p:cNvPr>
          <p:cNvSpPr txBox="1"/>
          <p:nvPr/>
        </p:nvSpPr>
        <p:spPr>
          <a:xfrm>
            <a:off x="3266661" y="402742"/>
            <a:ext cx="5658678" cy="646331"/>
          </a:xfrm>
          <a:prstGeom prst="rect">
            <a:avLst/>
          </a:prstGeom>
          <a:noFill/>
        </p:spPr>
        <p:txBody>
          <a:bodyPr wrap="square" rtlCol="0">
            <a:spAutoFit/>
          </a:bodyPr>
          <a:lstStyle/>
          <a:p>
            <a:pPr algn="ctr"/>
            <a:r>
              <a:rPr lang="en-US" sz="3600" b="1" dirty="0"/>
              <a:t>Definitions</a:t>
            </a:r>
          </a:p>
        </p:txBody>
      </p:sp>
    </p:spTree>
    <p:extLst>
      <p:ext uri="{BB962C8B-B14F-4D97-AF65-F5344CB8AC3E}">
        <p14:creationId xmlns:p14="http://schemas.microsoft.com/office/powerpoint/2010/main" val="4089315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F503-A151-4A7A-8BA7-A0BA66498106}"/>
              </a:ext>
            </a:extLst>
          </p:cNvPr>
          <p:cNvSpPr>
            <a:spLocks noGrp="1"/>
          </p:cNvSpPr>
          <p:nvPr>
            <p:ph type="title"/>
          </p:nvPr>
        </p:nvSpPr>
        <p:spPr>
          <a:xfrm>
            <a:off x="5883964" y="365125"/>
            <a:ext cx="5469835" cy="1370892"/>
          </a:xfrm>
        </p:spPr>
        <p:txBody>
          <a:bodyPr/>
          <a:lstStyle/>
          <a:p>
            <a:r>
              <a:rPr lang="en-US" dirty="0"/>
              <a:t>Basic Dimensions:</a:t>
            </a:r>
          </a:p>
        </p:txBody>
      </p:sp>
      <p:pic>
        <p:nvPicPr>
          <p:cNvPr id="2049" name="Picture 43">
            <a:extLst>
              <a:ext uri="{FF2B5EF4-FFF2-40B4-BE49-F238E27FC236}">
                <a16:creationId xmlns:a16="http://schemas.microsoft.com/office/drawing/2014/main" id="{95976AC7-E286-44DB-BDA8-4C32AB225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83" y="71437"/>
            <a:ext cx="2990850" cy="6715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64">
            <a:extLst>
              <a:ext uri="{FF2B5EF4-FFF2-40B4-BE49-F238E27FC236}">
                <a16:creationId xmlns:a16="http://schemas.microsoft.com/office/drawing/2014/main" id="{61407627-4F77-4BB6-991A-C5664D38B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253" y="2695575"/>
            <a:ext cx="3146425" cy="733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DFFC51D-CAE2-4FA9-8DBF-0AA9875696A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BA04B1A1-4D8A-4C4B-A7E3-5BEE1EC95D6B}"/>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E3338D8F-9563-4DE2-BF15-B8C41D7EF05C}"/>
              </a:ext>
            </a:extLst>
          </p:cNvPr>
          <p:cNvSpPr>
            <a:spLocks noChangeArrowheads="1"/>
          </p:cNvSpPr>
          <p:nvPr/>
        </p:nvSpPr>
        <p:spPr bwMode="auto">
          <a:xfrm>
            <a:off x="0" y="7172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3578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D9AA2C-1D09-4A68-90F9-35B623BF5AD8}"/>
              </a:ext>
            </a:extLst>
          </p:cNvPr>
          <p:cNvSpPr>
            <a:spLocks noGrp="1"/>
          </p:cNvSpPr>
          <p:nvPr>
            <p:ph idx="1"/>
          </p:nvPr>
        </p:nvSpPr>
        <p:spPr>
          <a:xfrm>
            <a:off x="838200" y="593172"/>
            <a:ext cx="10373139" cy="5834131"/>
          </a:xfrm>
        </p:spPr>
        <p:txBody>
          <a:bodyPr>
            <a:normAutofit fontScale="85000" lnSpcReduction="20000"/>
          </a:bodyPr>
          <a:lstStyle/>
          <a:p>
            <a:r>
              <a:rPr lang="en-US" dirty="0"/>
              <a:t>When you dimension a drawing, it is important to know the intended design of the part and how it will be positioned with other parts in final assembly. </a:t>
            </a:r>
          </a:p>
          <a:p>
            <a:r>
              <a:rPr lang="en-US" dirty="0"/>
              <a:t>Before an object can be built, complete information about both the size and shape of the object must be available. </a:t>
            </a:r>
          </a:p>
          <a:p>
            <a:r>
              <a:rPr lang="en-US" dirty="0"/>
              <a:t>The exact shape of an object is communicated through orthographic drawings, which are developed following standard drawing practices. </a:t>
            </a:r>
          </a:p>
          <a:p>
            <a:r>
              <a:rPr lang="en-US" dirty="0"/>
              <a:t>The process of adding size information to a drawing is known as dimensioning the drawing.</a:t>
            </a:r>
          </a:p>
          <a:p>
            <a:r>
              <a:rPr lang="en-US" dirty="0"/>
              <a:t>Geometrics is the science of specifying and tolerancing the shapes and locations of features on objects. </a:t>
            </a:r>
          </a:p>
          <a:p>
            <a:r>
              <a:rPr lang="en-US" dirty="0"/>
              <a:t>Once the shape of a part is defined with orthographic drawings, the size information is added also in the form of dimensions. </a:t>
            </a:r>
          </a:p>
          <a:p>
            <a:r>
              <a:rPr lang="en-US" dirty="0"/>
              <a:t>Dimensioning a drawing also identifies the tolerance (or accuracy) required for each dimension. </a:t>
            </a:r>
          </a:p>
          <a:p>
            <a:r>
              <a:rPr lang="en-US" dirty="0"/>
              <a:t>If a part is dimensioned properly, then the intent of the designer is clear to both the person making the part and the inspector checking the part. </a:t>
            </a:r>
          </a:p>
          <a:p>
            <a:r>
              <a:rPr lang="en-US" dirty="0"/>
              <a:t>A fully defined part has three elements: graphics, dimensions, and words (notes).</a:t>
            </a:r>
          </a:p>
          <a:p>
            <a:endParaRPr lang="en-US" dirty="0"/>
          </a:p>
        </p:txBody>
      </p:sp>
    </p:spTree>
    <p:extLst>
      <p:ext uri="{BB962C8B-B14F-4D97-AF65-F5344CB8AC3E}">
        <p14:creationId xmlns:p14="http://schemas.microsoft.com/office/powerpoint/2010/main" val="3356491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7" name="Picture 42" descr="A close up of a map&#10;&#10;Description generated with high confidence">
            <a:extLst>
              <a:ext uri="{FF2B5EF4-FFF2-40B4-BE49-F238E27FC236}">
                <a16:creationId xmlns:a16="http://schemas.microsoft.com/office/drawing/2014/main" id="{53A32149-FF3C-4CE7-B86D-15D97F4C8A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1392" y="643466"/>
            <a:ext cx="10129215" cy="5571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F56E5C1-7EBF-48AC-8509-16B895F8F2C5}"/>
              </a:ext>
            </a:extLst>
          </p:cNvPr>
          <p:cNvSpPr txBox="1"/>
          <p:nvPr/>
        </p:nvSpPr>
        <p:spPr>
          <a:xfrm>
            <a:off x="4651513" y="318051"/>
            <a:ext cx="3180522" cy="584775"/>
          </a:xfrm>
          <a:prstGeom prst="rect">
            <a:avLst/>
          </a:prstGeom>
          <a:noFill/>
        </p:spPr>
        <p:txBody>
          <a:bodyPr wrap="square" rtlCol="0">
            <a:spAutoFit/>
          </a:bodyPr>
          <a:lstStyle/>
          <a:p>
            <a:pPr algn="ctr"/>
            <a:r>
              <a:rPr lang="en-US" sz="3200" b="1" dirty="0"/>
              <a:t>Terminology</a:t>
            </a:r>
          </a:p>
        </p:txBody>
      </p:sp>
    </p:spTree>
    <p:extLst>
      <p:ext uri="{BB962C8B-B14F-4D97-AF65-F5344CB8AC3E}">
        <p14:creationId xmlns:p14="http://schemas.microsoft.com/office/powerpoint/2010/main" val="2360602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3506</Words>
  <Application>Microsoft Office PowerPoint</Application>
  <PresentationFormat>Widescreen</PresentationFormat>
  <Paragraphs>269</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Times New Roman</vt:lpstr>
      <vt:lpstr>Office Theme</vt:lpstr>
      <vt:lpstr>CNC Certification</vt:lpstr>
      <vt:lpstr>TOPIC 1: IDENTIFY STANDARD GEOMETRIC DIMENSIONING AND  TOLERANCE </vt:lpstr>
      <vt:lpstr>PowerPoint Presentation</vt:lpstr>
      <vt:lpstr>PowerPoint Presentation</vt:lpstr>
      <vt:lpstr>PowerPoint Presentation</vt:lpstr>
      <vt:lpstr>PowerPoint Presentation</vt:lpstr>
      <vt:lpstr>Basic Dimensions:</vt:lpstr>
      <vt:lpstr>PowerPoint Presentation</vt:lpstr>
      <vt:lpstr>PowerPoint Presentation</vt:lpstr>
      <vt:lpstr>PowerPoint Presentation</vt:lpstr>
      <vt:lpstr>PowerPoint Presentation</vt:lpstr>
      <vt:lpstr>PowerPoint Presentation</vt:lpstr>
      <vt:lpstr>Angular Units</vt:lpstr>
      <vt:lpstr>Millimeter Dimensioning </vt:lpstr>
      <vt:lpstr>Decimal Inch Dimensioning </vt:lpstr>
      <vt:lpstr>Basic Concepts of Dimensioning </vt:lpstr>
      <vt:lpstr>PowerPoint Presentation</vt:lpstr>
      <vt:lpstr>Standard Practices  </vt:lpstr>
      <vt:lpstr>Spacing  </vt:lpstr>
      <vt:lpstr>Grouping </vt:lpstr>
      <vt:lpstr>Staggering </vt:lpstr>
      <vt:lpstr>Extension lines </vt:lpstr>
      <vt:lpstr>Crossing Extension Lines</vt:lpstr>
      <vt:lpstr>Locating Points or Intersections.  </vt:lpstr>
      <vt:lpstr>Reading Direction</vt:lpstr>
      <vt:lpstr>View Dimensioning</vt:lpstr>
      <vt:lpstr>Out-of-Scale Dimensions</vt:lpstr>
      <vt:lpstr>Repetitive Features</vt:lpstr>
      <vt:lpstr>TOLERANCING</vt:lpstr>
      <vt:lpstr>Tolerances Cont.</vt:lpstr>
      <vt:lpstr>Tolerance Applications</vt:lpstr>
      <vt:lpstr>Tolerance Terminology</vt:lpstr>
      <vt:lpstr>PowerPoint Presentation</vt:lpstr>
      <vt:lpstr>Direct Tolerancing Methods </vt:lpstr>
      <vt:lpstr>PowerPoint Presentation</vt:lpstr>
      <vt:lpstr>Allowance and Clearance</vt:lpstr>
      <vt:lpstr>Fit</vt:lpstr>
      <vt:lpstr>Basic Fits Of Mating Parts</vt:lpstr>
      <vt:lpstr>PowerPoint Presentation</vt:lpstr>
      <vt:lpstr>Symbols and Definitions</vt:lpstr>
      <vt:lpstr>GEOMETRIC DIMENSIONING AND TOLERANCING (GD&amp;T) </vt:lpstr>
      <vt:lpstr>PowerPoint Presentation</vt:lpstr>
      <vt:lpstr>PowerPoint Presentation</vt:lpstr>
      <vt:lpstr>PowerPoint Presentation</vt:lpstr>
      <vt:lpstr>PowerPoint Presentation</vt:lpstr>
      <vt:lpstr>GEOMETRY DIMESIONING AND TOLERANCE FOR CADD</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CNC Certification</dc:title>
  <dc:creator>Dan Swanson</dc:creator>
  <cp:lastModifiedBy>Dan Swanson</cp:lastModifiedBy>
  <cp:revision>15</cp:revision>
  <dcterms:created xsi:type="dcterms:W3CDTF">2018-07-10T20:39:38Z</dcterms:created>
  <dcterms:modified xsi:type="dcterms:W3CDTF">2018-07-11T14:50:13Z</dcterms:modified>
</cp:coreProperties>
</file>