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270" r:id="rId3"/>
    <p:sldId id="269" r:id="rId4"/>
    <p:sldId id="273" r:id="rId5"/>
    <p:sldId id="271" r:id="rId6"/>
    <p:sldId id="272" r:id="rId7"/>
    <p:sldId id="257" r:id="rId8"/>
    <p:sldId id="258" r:id="rId9"/>
    <p:sldId id="259" r:id="rId10"/>
    <p:sldId id="260" r:id="rId11"/>
    <p:sldId id="262" r:id="rId12"/>
    <p:sldId id="266" r:id="rId13"/>
    <p:sldId id="261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1740D-4236-421E-B390-1DB071181788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55693B-A694-4A1D-9DA8-F706AA62E16A}">
      <dgm:prSet/>
      <dgm:spPr/>
      <dgm:t>
        <a:bodyPr/>
        <a:lstStyle/>
        <a:p>
          <a:r>
            <a:rPr lang="en-US"/>
            <a:t>Static Simulation:</a:t>
          </a:r>
        </a:p>
      </dgm:t>
    </dgm:pt>
    <dgm:pt modelId="{59D29505-C4A7-4AE7-9AB5-472FC6407FF3}" type="parTrans" cxnId="{1C4CE03A-5372-44BB-A2B1-51D9472FA7AF}">
      <dgm:prSet/>
      <dgm:spPr/>
      <dgm:t>
        <a:bodyPr/>
        <a:lstStyle/>
        <a:p>
          <a:endParaRPr lang="en-US"/>
        </a:p>
      </dgm:t>
    </dgm:pt>
    <dgm:pt modelId="{D9A88936-0FE1-45E8-A678-1F8C9B6314E6}" type="sibTrans" cxnId="{1C4CE03A-5372-44BB-A2B1-51D9472FA7AF}">
      <dgm:prSet/>
      <dgm:spPr/>
      <dgm:t>
        <a:bodyPr/>
        <a:lstStyle/>
        <a:p>
          <a:endParaRPr lang="en-US"/>
        </a:p>
      </dgm:t>
    </dgm:pt>
    <dgm:pt modelId="{D4D6D366-A20F-4794-9FAE-D58E78CDABFE}">
      <dgm:prSet/>
      <dgm:spPr/>
      <dgm:t>
        <a:bodyPr/>
        <a:lstStyle/>
        <a:p>
          <a:r>
            <a:rPr lang="en-US"/>
            <a:t>Not dependent on time.</a:t>
          </a:r>
        </a:p>
      </dgm:t>
    </dgm:pt>
    <dgm:pt modelId="{482826E7-2FD1-4732-9EF8-C6FB6F94C779}" type="parTrans" cxnId="{81AA3697-21DE-4C99-B04A-E3656A2F98FD}">
      <dgm:prSet/>
      <dgm:spPr/>
      <dgm:t>
        <a:bodyPr/>
        <a:lstStyle/>
        <a:p>
          <a:endParaRPr lang="en-US"/>
        </a:p>
      </dgm:t>
    </dgm:pt>
    <dgm:pt modelId="{9F6B5E16-1758-4B8D-9894-908B1BE797FF}" type="sibTrans" cxnId="{81AA3697-21DE-4C99-B04A-E3656A2F98FD}">
      <dgm:prSet/>
      <dgm:spPr/>
      <dgm:t>
        <a:bodyPr/>
        <a:lstStyle/>
        <a:p>
          <a:endParaRPr lang="en-US"/>
        </a:p>
      </dgm:t>
    </dgm:pt>
    <dgm:pt modelId="{11AADDEB-19F8-465D-8E2D-2880BD93BD4D}">
      <dgm:prSet/>
      <dgm:spPr/>
      <dgm:t>
        <a:bodyPr/>
        <a:lstStyle/>
        <a:p>
          <a:r>
            <a:rPr lang="en-US" dirty="0"/>
            <a:t>Dynamic</a:t>
          </a:r>
        </a:p>
      </dgm:t>
    </dgm:pt>
    <dgm:pt modelId="{F8BE3818-9B26-4A8E-AE83-34996B8FB01C}" type="parTrans" cxnId="{79BFEA2D-C999-4FF8-9FD4-4C3CC381B732}">
      <dgm:prSet/>
      <dgm:spPr/>
      <dgm:t>
        <a:bodyPr/>
        <a:lstStyle/>
        <a:p>
          <a:endParaRPr lang="en-US"/>
        </a:p>
      </dgm:t>
    </dgm:pt>
    <dgm:pt modelId="{B91948B4-42B7-4261-AE2C-4D03EA0B030E}" type="sibTrans" cxnId="{79BFEA2D-C999-4FF8-9FD4-4C3CC381B732}">
      <dgm:prSet/>
      <dgm:spPr/>
      <dgm:t>
        <a:bodyPr/>
        <a:lstStyle/>
        <a:p>
          <a:endParaRPr lang="en-US"/>
        </a:p>
      </dgm:t>
    </dgm:pt>
    <dgm:pt modelId="{B04E5A46-4424-4F70-91A5-B9594B284AB1}">
      <dgm:prSet/>
      <dgm:spPr/>
      <dgm:t>
        <a:bodyPr/>
        <a:lstStyle/>
        <a:p>
          <a:r>
            <a:rPr lang="en-US" dirty="0"/>
            <a:t>Time Dependent Simulation	</a:t>
          </a:r>
        </a:p>
      </dgm:t>
    </dgm:pt>
    <dgm:pt modelId="{F498D6B0-5E52-4D6A-B7CE-51274796CD38}" type="parTrans" cxnId="{A0A17AAB-E0BB-48E6-B567-FE68D3E2A59B}">
      <dgm:prSet/>
      <dgm:spPr/>
      <dgm:t>
        <a:bodyPr/>
        <a:lstStyle/>
        <a:p>
          <a:endParaRPr lang="en-US"/>
        </a:p>
      </dgm:t>
    </dgm:pt>
    <dgm:pt modelId="{4F979EAE-CF3B-4B25-9BAE-0B0C889821E3}" type="sibTrans" cxnId="{A0A17AAB-E0BB-48E6-B567-FE68D3E2A59B}">
      <dgm:prSet/>
      <dgm:spPr/>
      <dgm:t>
        <a:bodyPr/>
        <a:lstStyle/>
        <a:p>
          <a:endParaRPr lang="en-US"/>
        </a:p>
      </dgm:t>
    </dgm:pt>
    <dgm:pt modelId="{53F31089-E221-41F3-AAF2-8048D840B7C1}" type="pres">
      <dgm:prSet presAssocID="{5031740D-4236-421E-B390-1DB071181788}" presName="Name0" presStyleCnt="0">
        <dgm:presLayoutVars>
          <dgm:dir/>
          <dgm:animLvl val="lvl"/>
          <dgm:resizeHandles val="exact"/>
        </dgm:presLayoutVars>
      </dgm:prSet>
      <dgm:spPr/>
    </dgm:pt>
    <dgm:pt modelId="{E48D07EA-7A3D-498A-BED4-5910A7DBCF2E}" type="pres">
      <dgm:prSet presAssocID="{B855693B-A694-4A1D-9DA8-F706AA62E16A}" presName="composite" presStyleCnt="0"/>
      <dgm:spPr/>
    </dgm:pt>
    <dgm:pt modelId="{5B1CDE62-76CF-407D-8CBC-D7D44BB47AC0}" type="pres">
      <dgm:prSet presAssocID="{B855693B-A694-4A1D-9DA8-F706AA62E16A}" presName="parTx" presStyleLbl="alignNode1" presStyleIdx="0" presStyleCnt="2">
        <dgm:presLayoutVars>
          <dgm:chMax val="0"/>
          <dgm:chPref val="0"/>
        </dgm:presLayoutVars>
      </dgm:prSet>
      <dgm:spPr/>
    </dgm:pt>
    <dgm:pt modelId="{05158CF1-6B27-4C2E-9E94-9008A707C374}" type="pres">
      <dgm:prSet presAssocID="{B855693B-A694-4A1D-9DA8-F706AA62E16A}" presName="desTx" presStyleLbl="alignAccFollowNode1" presStyleIdx="0" presStyleCnt="2">
        <dgm:presLayoutVars/>
      </dgm:prSet>
      <dgm:spPr/>
    </dgm:pt>
    <dgm:pt modelId="{1DADAD75-AF83-4F59-BA8D-C6E0A8ABB7E8}" type="pres">
      <dgm:prSet presAssocID="{D9A88936-0FE1-45E8-A678-1F8C9B6314E6}" presName="space" presStyleCnt="0"/>
      <dgm:spPr/>
    </dgm:pt>
    <dgm:pt modelId="{F2A08618-1403-412B-969A-338B0458F652}" type="pres">
      <dgm:prSet presAssocID="{11AADDEB-19F8-465D-8E2D-2880BD93BD4D}" presName="composite" presStyleCnt="0"/>
      <dgm:spPr/>
    </dgm:pt>
    <dgm:pt modelId="{DB45991A-399D-48AF-B381-730DC1C6BB04}" type="pres">
      <dgm:prSet presAssocID="{11AADDEB-19F8-465D-8E2D-2880BD93BD4D}" presName="parTx" presStyleLbl="alignNode1" presStyleIdx="1" presStyleCnt="2">
        <dgm:presLayoutVars>
          <dgm:chMax val="0"/>
          <dgm:chPref val="0"/>
        </dgm:presLayoutVars>
      </dgm:prSet>
      <dgm:spPr/>
    </dgm:pt>
    <dgm:pt modelId="{1F9909A3-CE9B-4BFA-832E-1FF8D7CCA599}" type="pres">
      <dgm:prSet presAssocID="{11AADDEB-19F8-465D-8E2D-2880BD93BD4D}" presName="desTx" presStyleLbl="alignAccFollowNode1" presStyleIdx="1" presStyleCnt="2">
        <dgm:presLayoutVars/>
      </dgm:prSet>
      <dgm:spPr/>
    </dgm:pt>
  </dgm:ptLst>
  <dgm:cxnLst>
    <dgm:cxn modelId="{79BFEA2D-C999-4FF8-9FD4-4C3CC381B732}" srcId="{5031740D-4236-421E-B390-1DB071181788}" destId="{11AADDEB-19F8-465D-8E2D-2880BD93BD4D}" srcOrd="1" destOrd="0" parTransId="{F8BE3818-9B26-4A8E-AE83-34996B8FB01C}" sibTransId="{B91948B4-42B7-4261-AE2C-4D03EA0B030E}"/>
    <dgm:cxn modelId="{1C4CE03A-5372-44BB-A2B1-51D9472FA7AF}" srcId="{5031740D-4236-421E-B390-1DB071181788}" destId="{B855693B-A694-4A1D-9DA8-F706AA62E16A}" srcOrd="0" destOrd="0" parTransId="{59D29505-C4A7-4AE7-9AB5-472FC6407FF3}" sibTransId="{D9A88936-0FE1-45E8-A678-1F8C9B6314E6}"/>
    <dgm:cxn modelId="{2D81953B-EE5F-457E-902D-86497D4EE278}" type="presOf" srcId="{5031740D-4236-421E-B390-1DB071181788}" destId="{53F31089-E221-41F3-AAF2-8048D840B7C1}" srcOrd="0" destOrd="0" presId="urn:microsoft.com/office/officeart/2016/7/layout/ChevronBlockProcess"/>
    <dgm:cxn modelId="{B27E1E40-8CD3-453F-AC81-2D285FA5FD36}" type="presOf" srcId="{11AADDEB-19F8-465D-8E2D-2880BD93BD4D}" destId="{DB45991A-399D-48AF-B381-730DC1C6BB04}" srcOrd="0" destOrd="0" presId="urn:microsoft.com/office/officeart/2016/7/layout/ChevronBlockProcess"/>
    <dgm:cxn modelId="{81AA3697-21DE-4C99-B04A-E3656A2F98FD}" srcId="{B855693B-A694-4A1D-9DA8-F706AA62E16A}" destId="{D4D6D366-A20F-4794-9FAE-D58E78CDABFE}" srcOrd="0" destOrd="0" parTransId="{482826E7-2FD1-4732-9EF8-C6FB6F94C779}" sibTransId="{9F6B5E16-1758-4B8D-9894-908B1BE797FF}"/>
    <dgm:cxn modelId="{6A6E54A5-8422-426D-B961-117AE7BD8EC0}" type="presOf" srcId="{D4D6D366-A20F-4794-9FAE-D58E78CDABFE}" destId="{05158CF1-6B27-4C2E-9E94-9008A707C374}" srcOrd="0" destOrd="0" presId="urn:microsoft.com/office/officeart/2016/7/layout/ChevronBlockProcess"/>
    <dgm:cxn modelId="{A0A17AAB-E0BB-48E6-B567-FE68D3E2A59B}" srcId="{11AADDEB-19F8-465D-8E2D-2880BD93BD4D}" destId="{B04E5A46-4424-4F70-91A5-B9594B284AB1}" srcOrd="0" destOrd="0" parTransId="{F498D6B0-5E52-4D6A-B7CE-51274796CD38}" sibTransId="{4F979EAE-CF3B-4B25-9BAE-0B0C889821E3}"/>
    <dgm:cxn modelId="{5D08DDF1-E609-4FB3-8008-7D9B12D2B4C3}" type="presOf" srcId="{B855693B-A694-4A1D-9DA8-F706AA62E16A}" destId="{5B1CDE62-76CF-407D-8CBC-D7D44BB47AC0}" srcOrd="0" destOrd="0" presId="urn:microsoft.com/office/officeart/2016/7/layout/ChevronBlockProcess"/>
    <dgm:cxn modelId="{C9BD54FF-E8E1-473E-BCE3-EA985C104921}" type="presOf" srcId="{B04E5A46-4424-4F70-91A5-B9594B284AB1}" destId="{1F9909A3-CE9B-4BFA-832E-1FF8D7CCA599}" srcOrd="0" destOrd="0" presId="urn:microsoft.com/office/officeart/2016/7/layout/ChevronBlockProcess"/>
    <dgm:cxn modelId="{3B938790-E586-4602-B1F1-6F1EB37C6BD0}" type="presParOf" srcId="{53F31089-E221-41F3-AAF2-8048D840B7C1}" destId="{E48D07EA-7A3D-498A-BED4-5910A7DBCF2E}" srcOrd="0" destOrd="0" presId="urn:microsoft.com/office/officeart/2016/7/layout/ChevronBlockProcess"/>
    <dgm:cxn modelId="{1BE92599-DA45-45B9-A9D5-52CEA302EA24}" type="presParOf" srcId="{E48D07EA-7A3D-498A-BED4-5910A7DBCF2E}" destId="{5B1CDE62-76CF-407D-8CBC-D7D44BB47AC0}" srcOrd="0" destOrd="0" presId="urn:microsoft.com/office/officeart/2016/7/layout/ChevronBlockProcess"/>
    <dgm:cxn modelId="{CA425F87-5F2C-4ED1-975E-5355D3FB4760}" type="presParOf" srcId="{E48D07EA-7A3D-498A-BED4-5910A7DBCF2E}" destId="{05158CF1-6B27-4C2E-9E94-9008A707C374}" srcOrd="1" destOrd="0" presId="urn:microsoft.com/office/officeart/2016/7/layout/ChevronBlockProcess"/>
    <dgm:cxn modelId="{0A4F1ABD-616E-44F8-9201-E633485A607B}" type="presParOf" srcId="{53F31089-E221-41F3-AAF2-8048D840B7C1}" destId="{1DADAD75-AF83-4F59-BA8D-C6E0A8ABB7E8}" srcOrd="1" destOrd="0" presId="urn:microsoft.com/office/officeart/2016/7/layout/ChevronBlockProcess"/>
    <dgm:cxn modelId="{E26F797D-168F-4348-A88A-AD0865F61670}" type="presParOf" srcId="{53F31089-E221-41F3-AAF2-8048D840B7C1}" destId="{F2A08618-1403-412B-969A-338B0458F652}" srcOrd="2" destOrd="0" presId="urn:microsoft.com/office/officeart/2016/7/layout/ChevronBlockProcess"/>
    <dgm:cxn modelId="{CB3B69DB-00F5-44E5-A69B-0503D0FE8B4B}" type="presParOf" srcId="{F2A08618-1403-412B-969A-338B0458F652}" destId="{DB45991A-399D-48AF-B381-730DC1C6BB04}" srcOrd="0" destOrd="0" presId="urn:microsoft.com/office/officeart/2016/7/layout/ChevronBlockProcess"/>
    <dgm:cxn modelId="{7DE00AFE-7B01-4505-87E9-97F4F826C8FC}" type="presParOf" srcId="{F2A08618-1403-412B-969A-338B0458F652}" destId="{1F9909A3-CE9B-4BFA-832E-1FF8D7CCA59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C2640-3E72-4E36-9970-D1BA04ED25DD}" type="doc">
      <dgm:prSet loTypeId="urn:microsoft.com/office/officeart/2005/8/layout/chevron1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C9D6E92-343D-4A45-AA24-7A100D5AC7AA}">
      <dgm:prSet/>
      <dgm:spPr/>
      <dgm:t>
        <a:bodyPr/>
        <a:lstStyle/>
        <a:p>
          <a:r>
            <a:rPr lang="en-US"/>
            <a:t>Deterministic</a:t>
          </a:r>
        </a:p>
      </dgm:t>
    </dgm:pt>
    <dgm:pt modelId="{041BBECB-6F4C-4AAB-B34F-79C50A7A1290}" type="parTrans" cxnId="{B699B872-B686-4801-8678-3424A931A854}">
      <dgm:prSet/>
      <dgm:spPr/>
      <dgm:t>
        <a:bodyPr/>
        <a:lstStyle/>
        <a:p>
          <a:endParaRPr lang="en-US"/>
        </a:p>
      </dgm:t>
    </dgm:pt>
    <dgm:pt modelId="{590F10F4-2262-45E5-BEF8-3AAF3E629210}" type="sibTrans" cxnId="{B699B872-B686-4801-8678-3424A931A854}">
      <dgm:prSet/>
      <dgm:spPr/>
      <dgm:t>
        <a:bodyPr/>
        <a:lstStyle/>
        <a:p>
          <a:endParaRPr lang="en-US"/>
        </a:p>
      </dgm:t>
    </dgm:pt>
    <dgm:pt modelId="{6E4F5201-0413-49D9-B961-FB966B55EC85}">
      <dgm:prSet/>
      <dgm:spPr/>
      <dgm:t>
        <a:bodyPr/>
        <a:lstStyle/>
        <a:p>
          <a:r>
            <a:rPr lang="en-US"/>
            <a:t>Contains no random components</a:t>
          </a:r>
        </a:p>
      </dgm:t>
    </dgm:pt>
    <dgm:pt modelId="{E877903C-C7CC-4B72-A8AE-3956D3169A72}" type="parTrans" cxnId="{A0797966-AA9F-4C4E-B1E5-FEB6212092F9}">
      <dgm:prSet/>
      <dgm:spPr/>
      <dgm:t>
        <a:bodyPr/>
        <a:lstStyle/>
        <a:p>
          <a:endParaRPr lang="en-US"/>
        </a:p>
      </dgm:t>
    </dgm:pt>
    <dgm:pt modelId="{3887B2BC-E596-4453-8094-0A5F8CD793BE}" type="sibTrans" cxnId="{A0797966-AA9F-4C4E-B1E5-FEB6212092F9}">
      <dgm:prSet/>
      <dgm:spPr/>
      <dgm:t>
        <a:bodyPr/>
        <a:lstStyle/>
        <a:p>
          <a:endParaRPr lang="en-US"/>
        </a:p>
      </dgm:t>
    </dgm:pt>
    <dgm:pt modelId="{52FFB425-59F6-44F5-A8F9-DE76A08F174A}">
      <dgm:prSet/>
      <dgm:spPr/>
      <dgm:t>
        <a:bodyPr/>
        <a:lstStyle/>
        <a:p>
          <a:r>
            <a:rPr lang="en-US"/>
            <a:t>Stochastic</a:t>
          </a:r>
        </a:p>
      </dgm:t>
    </dgm:pt>
    <dgm:pt modelId="{C8299AB0-CDF9-4775-8D40-6DAB294C3C41}" type="parTrans" cxnId="{63987E29-1AC7-4D18-B6C4-1F81B3C2DE98}">
      <dgm:prSet/>
      <dgm:spPr/>
      <dgm:t>
        <a:bodyPr/>
        <a:lstStyle/>
        <a:p>
          <a:endParaRPr lang="en-US"/>
        </a:p>
      </dgm:t>
    </dgm:pt>
    <dgm:pt modelId="{CE505042-2E9B-45AF-86D4-90F2DBA95043}" type="sibTrans" cxnId="{63987E29-1AC7-4D18-B6C4-1F81B3C2DE98}">
      <dgm:prSet/>
      <dgm:spPr/>
      <dgm:t>
        <a:bodyPr/>
        <a:lstStyle/>
        <a:p>
          <a:endParaRPr lang="en-US"/>
        </a:p>
      </dgm:t>
    </dgm:pt>
    <dgm:pt modelId="{5B692BD4-0738-4F3E-A831-65C07025B8FA}">
      <dgm:prSet/>
      <dgm:spPr/>
      <dgm:t>
        <a:bodyPr/>
        <a:lstStyle/>
        <a:p>
          <a:r>
            <a:rPr lang="en-US"/>
            <a:t>Contains random aspects of input and output as well</a:t>
          </a:r>
        </a:p>
      </dgm:t>
    </dgm:pt>
    <dgm:pt modelId="{A3E6497B-F4A3-4398-B411-A0B93198CCF3}" type="parTrans" cxnId="{217214DC-F0D3-4E3A-B185-9C80D97BE395}">
      <dgm:prSet/>
      <dgm:spPr/>
      <dgm:t>
        <a:bodyPr/>
        <a:lstStyle/>
        <a:p>
          <a:endParaRPr lang="en-US"/>
        </a:p>
      </dgm:t>
    </dgm:pt>
    <dgm:pt modelId="{CCB73A00-19A5-484E-A120-86B2B199E3F7}" type="sibTrans" cxnId="{217214DC-F0D3-4E3A-B185-9C80D97BE395}">
      <dgm:prSet/>
      <dgm:spPr/>
      <dgm:t>
        <a:bodyPr/>
        <a:lstStyle/>
        <a:p>
          <a:endParaRPr lang="en-US"/>
        </a:p>
      </dgm:t>
    </dgm:pt>
    <dgm:pt modelId="{867892F8-CDED-4F8B-B42E-D4F6AAA1AD6F}" type="pres">
      <dgm:prSet presAssocID="{275C2640-3E72-4E36-9970-D1BA04ED25DD}" presName="Name0" presStyleCnt="0">
        <dgm:presLayoutVars>
          <dgm:dir/>
          <dgm:animLvl val="lvl"/>
          <dgm:resizeHandles val="exact"/>
        </dgm:presLayoutVars>
      </dgm:prSet>
      <dgm:spPr/>
    </dgm:pt>
    <dgm:pt modelId="{F15AAA26-DB2F-4E53-BEEE-9911DE2CF136}" type="pres">
      <dgm:prSet presAssocID="{DC9D6E92-343D-4A45-AA24-7A100D5AC7AA}" presName="composite" presStyleCnt="0"/>
      <dgm:spPr/>
    </dgm:pt>
    <dgm:pt modelId="{3ECF74DE-DEC2-44A4-AD25-EF620CF25269}" type="pres">
      <dgm:prSet presAssocID="{DC9D6E92-343D-4A45-AA24-7A100D5AC7A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10609BD1-3846-4762-BA32-0384F06C3DA7}" type="pres">
      <dgm:prSet presAssocID="{DC9D6E92-343D-4A45-AA24-7A100D5AC7AA}" presName="desTx" presStyleLbl="revTx" presStyleIdx="0" presStyleCnt="2">
        <dgm:presLayoutVars>
          <dgm:bulletEnabled val="1"/>
        </dgm:presLayoutVars>
      </dgm:prSet>
      <dgm:spPr/>
    </dgm:pt>
    <dgm:pt modelId="{0AB96B5B-810D-44D8-B243-461E5D758473}" type="pres">
      <dgm:prSet presAssocID="{590F10F4-2262-45E5-BEF8-3AAF3E629210}" presName="space" presStyleCnt="0"/>
      <dgm:spPr/>
    </dgm:pt>
    <dgm:pt modelId="{5F6AF623-821C-4D3E-A103-DA4A385F026A}" type="pres">
      <dgm:prSet presAssocID="{52FFB425-59F6-44F5-A8F9-DE76A08F174A}" presName="composite" presStyleCnt="0"/>
      <dgm:spPr/>
    </dgm:pt>
    <dgm:pt modelId="{FB01EAAF-1AB5-4399-ABD8-10E3C9F1F5D8}" type="pres">
      <dgm:prSet presAssocID="{52FFB425-59F6-44F5-A8F9-DE76A08F174A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45BF028-4BA1-47BF-AD5C-435C0B8439E8}" type="pres">
      <dgm:prSet presAssocID="{52FFB425-59F6-44F5-A8F9-DE76A08F174A}" presName="desTx" presStyleLbl="revTx" presStyleIdx="1" presStyleCnt="2">
        <dgm:presLayoutVars>
          <dgm:bulletEnabled val="1"/>
        </dgm:presLayoutVars>
      </dgm:prSet>
      <dgm:spPr/>
    </dgm:pt>
  </dgm:ptLst>
  <dgm:cxnLst>
    <dgm:cxn modelId="{0B4DA201-8E4A-46B1-88DB-9656A94B0DBA}" type="presOf" srcId="{DC9D6E92-343D-4A45-AA24-7A100D5AC7AA}" destId="{3ECF74DE-DEC2-44A4-AD25-EF620CF25269}" srcOrd="0" destOrd="0" presId="urn:microsoft.com/office/officeart/2005/8/layout/chevron1"/>
    <dgm:cxn modelId="{63987E29-1AC7-4D18-B6C4-1F81B3C2DE98}" srcId="{275C2640-3E72-4E36-9970-D1BA04ED25DD}" destId="{52FFB425-59F6-44F5-A8F9-DE76A08F174A}" srcOrd="1" destOrd="0" parTransId="{C8299AB0-CDF9-4775-8D40-6DAB294C3C41}" sibTransId="{CE505042-2E9B-45AF-86D4-90F2DBA95043}"/>
    <dgm:cxn modelId="{28346E35-2263-43EF-8CB3-E7B66D404A72}" type="presOf" srcId="{275C2640-3E72-4E36-9970-D1BA04ED25DD}" destId="{867892F8-CDED-4F8B-B42E-D4F6AAA1AD6F}" srcOrd="0" destOrd="0" presId="urn:microsoft.com/office/officeart/2005/8/layout/chevron1"/>
    <dgm:cxn modelId="{EA904F41-4668-4C15-A314-D3E3AEE4334E}" type="presOf" srcId="{6E4F5201-0413-49D9-B961-FB966B55EC85}" destId="{10609BD1-3846-4762-BA32-0384F06C3DA7}" srcOrd="0" destOrd="0" presId="urn:microsoft.com/office/officeart/2005/8/layout/chevron1"/>
    <dgm:cxn modelId="{A0797966-AA9F-4C4E-B1E5-FEB6212092F9}" srcId="{DC9D6E92-343D-4A45-AA24-7A100D5AC7AA}" destId="{6E4F5201-0413-49D9-B961-FB966B55EC85}" srcOrd="0" destOrd="0" parTransId="{E877903C-C7CC-4B72-A8AE-3956D3169A72}" sibTransId="{3887B2BC-E596-4453-8094-0A5F8CD793BE}"/>
    <dgm:cxn modelId="{B699B872-B686-4801-8678-3424A931A854}" srcId="{275C2640-3E72-4E36-9970-D1BA04ED25DD}" destId="{DC9D6E92-343D-4A45-AA24-7A100D5AC7AA}" srcOrd="0" destOrd="0" parTransId="{041BBECB-6F4C-4AAB-B34F-79C50A7A1290}" sibTransId="{590F10F4-2262-45E5-BEF8-3AAF3E629210}"/>
    <dgm:cxn modelId="{F7767754-50BB-4DF1-9605-2AF0E728BC55}" type="presOf" srcId="{5B692BD4-0738-4F3E-A831-65C07025B8FA}" destId="{F45BF028-4BA1-47BF-AD5C-435C0B8439E8}" srcOrd="0" destOrd="0" presId="urn:microsoft.com/office/officeart/2005/8/layout/chevron1"/>
    <dgm:cxn modelId="{AE6F03CE-A6F3-41DF-A670-608A92A3AFBF}" type="presOf" srcId="{52FFB425-59F6-44F5-A8F9-DE76A08F174A}" destId="{FB01EAAF-1AB5-4399-ABD8-10E3C9F1F5D8}" srcOrd="0" destOrd="0" presId="urn:microsoft.com/office/officeart/2005/8/layout/chevron1"/>
    <dgm:cxn modelId="{217214DC-F0D3-4E3A-B185-9C80D97BE395}" srcId="{52FFB425-59F6-44F5-A8F9-DE76A08F174A}" destId="{5B692BD4-0738-4F3E-A831-65C07025B8FA}" srcOrd="0" destOrd="0" parTransId="{A3E6497B-F4A3-4398-B411-A0B93198CCF3}" sibTransId="{CCB73A00-19A5-484E-A120-86B2B199E3F7}"/>
    <dgm:cxn modelId="{31C0A434-A73F-4ED0-8BF7-3298EF03D321}" type="presParOf" srcId="{867892F8-CDED-4F8B-B42E-D4F6AAA1AD6F}" destId="{F15AAA26-DB2F-4E53-BEEE-9911DE2CF136}" srcOrd="0" destOrd="0" presId="urn:microsoft.com/office/officeart/2005/8/layout/chevron1"/>
    <dgm:cxn modelId="{6E9107DB-B068-4811-A726-4C618BA907BD}" type="presParOf" srcId="{F15AAA26-DB2F-4E53-BEEE-9911DE2CF136}" destId="{3ECF74DE-DEC2-44A4-AD25-EF620CF25269}" srcOrd="0" destOrd="0" presId="urn:microsoft.com/office/officeart/2005/8/layout/chevron1"/>
    <dgm:cxn modelId="{2127A168-4983-42A3-AB0A-20E58B81DEA5}" type="presParOf" srcId="{F15AAA26-DB2F-4E53-BEEE-9911DE2CF136}" destId="{10609BD1-3846-4762-BA32-0384F06C3DA7}" srcOrd="1" destOrd="0" presId="urn:microsoft.com/office/officeart/2005/8/layout/chevron1"/>
    <dgm:cxn modelId="{EF3E67DB-51AF-4C47-80BC-35DD1515439D}" type="presParOf" srcId="{867892F8-CDED-4F8B-B42E-D4F6AAA1AD6F}" destId="{0AB96B5B-810D-44D8-B243-461E5D758473}" srcOrd="1" destOrd="0" presId="urn:microsoft.com/office/officeart/2005/8/layout/chevron1"/>
    <dgm:cxn modelId="{C03AAA49-93C4-4FCF-A243-93995F4A3891}" type="presParOf" srcId="{867892F8-CDED-4F8B-B42E-D4F6AAA1AD6F}" destId="{5F6AF623-821C-4D3E-A103-DA4A385F026A}" srcOrd="2" destOrd="0" presId="urn:microsoft.com/office/officeart/2005/8/layout/chevron1"/>
    <dgm:cxn modelId="{389FA75F-3CE6-45A6-9348-F5A1989D88EE}" type="presParOf" srcId="{5F6AF623-821C-4D3E-A103-DA4A385F026A}" destId="{FB01EAAF-1AB5-4399-ABD8-10E3C9F1F5D8}" srcOrd="0" destOrd="0" presId="urn:microsoft.com/office/officeart/2005/8/layout/chevron1"/>
    <dgm:cxn modelId="{96E30E8D-2152-4723-A457-F31A6539B915}" type="presParOf" srcId="{5F6AF623-821C-4D3E-A103-DA4A385F026A}" destId="{F45BF028-4BA1-47BF-AD5C-435C0B8439E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C2640-3E72-4E36-9970-D1BA04ED25DD}" type="doc">
      <dgm:prSet loTypeId="urn:microsoft.com/office/officeart/2005/8/layout/chevron1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9D6E92-343D-4A45-AA24-7A100D5AC7AA}">
      <dgm:prSet/>
      <dgm:spPr/>
      <dgm:t>
        <a:bodyPr/>
        <a:lstStyle/>
        <a:p>
          <a:r>
            <a:rPr lang="en-US" dirty="0"/>
            <a:t>Continuous</a:t>
          </a:r>
        </a:p>
      </dgm:t>
    </dgm:pt>
    <dgm:pt modelId="{041BBECB-6F4C-4AAB-B34F-79C50A7A1290}" type="parTrans" cxnId="{B699B872-B686-4801-8678-3424A931A854}">
      <dgm:prSet/>
      <dgm:spPr/>
      <dgm:t>
        <a:bodyPr/>
        <a:lstStyle/>
        <a:p>
          <a:endParaRPr lang="en-US"/>
        </a:p>
      </dgm:t>
    </dgm:pt>
    <dgm:pt modelId="{590F10F4-2262-45E5-BEF8-3AAF3E629210}" type="sibTrans" cxnId="{B699B872-B686-4801-8678-3424A931A854}">
      <dgm:prSet/>
      <dgm:spPr/>
      <dgm:t>
        <a:bodyPr/>
        <a:lstStyle/>
        <a:p>
          <a:endParaRPr lang="en-US"/>
        </a:p>
      </dgm:t>
    </dgm:pt>
    <dgm:pt modelId="{6E4F5201-0413-49D9-B961-FB966B55EC85}">
      <dgm:prSet/>
      <dgm:spPr/>
      <dgm:t>
        <a:bodyPr/>
        <a:lstStyle/>
        <a:p>
          <a:r>
            <a:rPr lang="en-US" dirty="0"/>
            <a:t>Modeling of a system where state variable change continuously over time.</a:t>
          </a:r>
        </a:p>
      </dgm:t>
    </dgm:pt>
    <dgm:pt modelId="{E877903C-C7CC-4B72-A8AE-3956D3169A72}" type="parTrans" cxnId="{A0797966-AA9F-4C4E-B1E5-FEB6212092F9}">
      <dgm:prSet/>
      <dgm:spPr/>
      <dgm:t>
        <a:bodyPr/>
        <a:lstStyle/>
        <a:p>
          <a:endParaRPr lang="en-US"/>
        </a:p>
      </dgm:t>
    </dgm:pt>
    <dgm:pt modelId="{3887B2BC-E596-4453-8094-0A5F8CD793BE}" type="sibTrans" cxnId="{A0797966-AA9F-4C4E-B1E5-FEB6212092F9}">
      <dgm:prSet/>
      <dgm:spPr/>
      <dgm:t>
        <a:bodyPr/>
        <a:lstStyle/>
        <a:p>
          <a:endParaRPr lang="en-US"/>
        </a:p>
      </dgm:t>
    </dgm:pt>
    <dgm:pt modelId="{52FFB425-59F6-44F5-A8F9-DE76A08F174A}">
      <dgm:prSet/>
      <dgm:spPr/>
      <dgm:t>
        <a:bodyPr/>
        <a:lstStyle/>
        <a:p>
          <a:r>
            <a:rPr lang="en-US" dirty="0"/>
            <a:t>Discrete</a:t>
          </a:r>
        </a:p>
      </dgm:t>
    </dgm:pt>
    <dgm:pt modelId="{C8299AB0-CDF9-4775-8D40-6DAB294C3C41}" type="parTrans" cxnId="{63987E29-1AC7-4D18-B6C4-1F81B3C2DE98}">
      <dgm:prSet/>
      <dgm:spPr/>
      <dgm:t>
        <a:bodyPr/>
        <a:lstStyle/>
        <a:p>
          <a:endParaRPr lang="en-US"/>
        </a:p>
      </dgm:t>
    </dgm:pt>
    <dgm:pt modelId="{CE505042-2E9B-45AF-86D4-90F2DBA95043}" type="sibTrans" cxnId="{63987E29-1AC7-4D18-B6C4-1F81B3C2DE98}">
      <dgm:prSet/>
      <dgm:spPr/>
      <dgm:t>
        <a:bodyPr/>
        <a:lstStyle/>
        <a:p>
          <a:endParaRPr lang="en-US"/>
        </a:p>
      </dgm:t>
    </dgm:pt>
    <dgm:pt modelId="{5B692BD4-0738-4F3E-A831-65C07025B8FA}">
      <dgm:prSet/>
      <dgm:spPr/>
      <dgm:t>
        <a:bodyPr/>
        <a:lstStyle/>
        <a:p>
          <a:r>
            <a:rPr lang="en-US" dirty="0"/>
            <a:t>Modeling of a system at individual points in time.</a:t>
          </a:r>
        </a:p>
      </dgm:t>
    </dgm:pt>
    <dgm:pt modelId="{A3E6497B-F4A3-4398-B411-A0B93198CCF3}" type="parTrans" cxnId="{217214DC-F0D3-4E3A-B185-9C80D97BE395}">
      <dgm:prSet/>
      <dgm:spPr/>
      <dgm:t>
        <a:bodyPr/>
        <a:lstStyle/>
        <a:p>
          <a:endParaRPr lang="en-US"/>
        </a:p>
      </dgm:t>
    </dgm:pt>
    <dgm:pt modelId="{CCB73A00-19A5-484E-A120-86B2B199E3F7}" type="sibTrans" cxnId="{217214DC-F0D3-4E3A-B185-9C80D97BE395}">
      <dgm:prSet/>
      <dgm:spPr/>
      <dgm:t>
        <a:bodyPr/>
        <a:lstStyle/>
        <a:p>
          <a:endParaRPr lang="en-US"/>
        </a:p>
      </dgm:t>
    </dgm:pt>
    <dgm:pt modelId="{867892F8-CDED-4F8B-B42E-D4F6AAA1AD6F}" type="pres">
      <dgm:prSet presAssocID="{275C2640-3E72-4E36-9970-D1BA04ED25DD}" presName="Name0" presStyleCnt="0">
        <dgm:presLayoutVars>
          <dgm:dir/>
          <dgm:animLvl val="lvl"/>
          <dgm:resizeHandles val="exact"/>
        </dgm:presLayoutVars>
      </dgm:prSet>
      <dgm:spPr/>
    </dgm:pt>
    <dgm:pt modelId="{F15AAA26-DB2F-4E53-BEEE-9911DE2CF136}" type="pres">
      <dgm:prSet presAssocID="{DC9D6E92-343D-4A45-AA24-7A100D5AC7AA}" presName="composite" presStyleCnt="0"/>
      <dgm:spPr/>
    </dgm:pt>
    <dgm:pt modelId="{3ECF74DE-DEC2-44A4-AD25-EF620CF25269}" type="pres">
      <dgm:prSet presAssocID="{DC9D6E92-343D-4A45-AA24-7A100D5AC7A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10609BD1-3846-4762-BA32-0384F06C3DA7}" type="pres">
      <dgm:prSet presAssocID="{DC9D6E92-343D-4A45-AA24-7A100D5AC7AA}" presName="desTx" presStyleLbl="revTx" presStyleIdx="0" presStyleCnt="2">
        <dgm:presLayoutVars>
          <dgm:bulletEnabled val="1"/>
        </dgm:presLayoutVars>
      </dgm:prSet>
      <dgm:spPr/>
    </dgm:pt>
    <dgm:pt modelId="{0AB96B5B-810D-44D8-B243-461E5D758473}" type="pres">
      <dgm:prSet presAssocID="{590F10F4-2262-45E5-BEF8-3AAF3E629210}" presName="space" presStyleCnt="0"/>
      <dgm:spPr/>
    </dgm:pt>
    <dgm:pt modelId="{5F6AF623-821C-4D3E-A103-DA4A385F026A}" type="pres">
      <dgm:prSet presAssocID="{52FFB425-59F6-44F5-A8F9-DE76A08F174A}" presName="composite" presStyleCnt="0"/>
      <dgm:spPr/>
    </dgm:pt>
    <dgm:pt modelId="{FB01EAAF-1AB5-4399-ABD8-10E3C9F1F5D8}" type="pres">
      <dgm:prSet presAssocID="{52FFB425-59F6-44F5-A8F9-DE76A08F174A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45BF028-4BA1-47BF-AD5C-435C0B8439E8}" type="pres">
      <dgm:prSet presAssocID="{52FFB425-59F6-44F5-A8F9-DE76A08F174A}" presName="desTx" presStyleLbl="revTx" presStyleIdx="1" presStyleCnt="2">
        <dgm:presLayoutVars>
          <dgm:bulletEnabled val="1"/>
        </dgm:presLayoutVars>
      </dgm:prSet>
      <dgm:spPr/>
    </dgm:pt>
  </dgm:ptLst>
  <dgm:cxnLst>
    <dgm:cxn modelId="{0B4DA201-8E4A-46B1-88DB-9656A94B0DBA}" type="presOf" srcId="{DC9D6E92-343D-4A45-AA24-7A100D5AC7AA}" destId="{3ECF74DE-DEC2-44A4-AD25-EF620CF25269}" srcOrd="0" destOrd="0" presId="urn:microsoft.com/office/officeart/2005/8/layout/chevron1"/>
    <dgm:cxn modelId="{63987E29-1AC7-4D18-B6C4-1F81B3C2DE98}" srcId="{275C2640-3E72-4E36-9970-D1BA04ED25DD}" destId="{52FFB425-59F6-44F5-A8F9-DE76A08F174A}" srcOrd="1" destOrd="0" parTransId="{C8299AB0-CDF9-4775-8D40-6DAB294C3C41}" sibTransId="{CE505042-2E9B-45AF-86D4-90F2DBA95043}"/>
    <dgm:cxn modelId="{28346E35-2263-43EF-8CB3-E7B66D404A72}" type="presOf" srcId="{275C2640-3E72-4E36-9970-D1BA04ED25DD}" destId="{867892F8-CDED-4F8B-B42E-D4F6AAA1AD6F}" srcOrd="0" destOrd="0" presId="urn:microsoft.com/office/officeart/2005/8/layout/chevron1"/>
    <dgm:cxn modelId="{EA904F41-4668-4C15-A314-D3E3AEE4334E}" type="presOf" srcId="{6E4F5201-0413-49D9-B961-FB966B55EC85}" destId="{10609BD1-3846-4762-BA32-0384F06C3DA7}" srcOrd="0" destOrd="0" presId="urn:microsoft.com/office/officeart/2005/8/layout/chevron1"/>
    <dgm:cxn modelId="{A0797966-AA9F-4C4E-B1E5-FEB6212092F9}" srcId="{DC9D6E92-343D-4A45-AA24-7A100D5AC7AA}" destId="{6E4F5201-0413-49D9-B961-FB966B55EC85}" srcOrd="0" destOrd="0" parTransId="{E877903C-C7CC-4B72-A8AE-3956D3169A72}" sibTransId="{3887B2BC-E596-4453-8094-0A5F8CD793BE}"/>
    <dgm:cxn modelId="{B699B872-B686-4801-8678-3424A931A854}" srcId="{275C2640-3E72-4E36-9970-D1BA04ED25DD}" destId="{DC9D6E92-343D-4A45-AA24-7A100D5AC7AA}" srcOrd="0" destOrd="0" parTransId="{041BBECB-6F4C-4AAB-B34F-79C50A7A1290}" sibTransId="{590F10F4-2262-45E5-BEF8-3AAF3E629210}"/>
    <dgm:cxn modelId="{F7767754-50BB-4DF1-9605-2AF0E728BC55}" type="presOf" srcId="{5B692BD4-0738-4F3E-A831-65C07025B8FA}" destId="{F45BF028-4BA1-47BF-AD5C-435C0B8439E8}" srcOrd="0" destOrd="0" presId="urn:microsoft.com/office/officeart/2005/8/layout/chevron1"/>
    <dgm:cxn modelId="{AE6F03CE-A6F3-41DF-A670-608A92A3AFBF}" type="presOf" srcId="{52FFB425-59F6-44F5-A8F9-DE76A08F174A}" destId="{FB01EAAF-1AB5-4399-ABD8-10E3C9F1F5D8}" srcOrd="0" destOrd="0" presId="urn:microsoft.com/office/officeart/2005/8/layout/chevron1"/>
    <dgm:cxn modelId="{217214DC-F0D3-4E3A-B185-9C80D97BE395}" srcId="{52FFB425-59F6-44F5-A8F9-DE76A08F174A}" destId="{5B692BD4-0738-4F3E-A831-65C07025B8FA}" srcOrd="0" destOrd="0" parTransId="{A3E6497B-F4A3-4398-B411-A0B93198CCF3}" sibTransId="{CCB73A00-19A5-484E-A120-86B2B199E3F7}"/>
    <dgm:cxn modelId="{31C0A434-A73F-4ED0-8BF7-3298EF03D321}" type="presParOf" srcId="{867892F8-CDED-4F8B-B42E-D4F6AAA1AD6F}" destId="{F15AAA26-DB2F-4E53-BEEE-9911DE2CF136}" srcOrd="0" destOrd="0" presId="urn:microsoft.com/office/officeart/2005/8/layout/chevron1"/>
    <dgm:cxn modelId="{6E9107DB-B068-4811-A726-4C618BA907BD}" type="presParOf" srcId="{F15AAA26-DB2F-4E53-BEEE-9911DE2CF136}" destId="{3ECF74DE-DEC2-44A4-AD25-EF620CF25269}" srcOrd="0" destOrd="0" presId="urn:microsoft.com/office/officeart/2005/8/layout/chevron1"/>
    <dgm:cxn modelId="{2127A168-4983-42A3-AB0A-20E58B81DEA5}" type="presParOf" srcId="{F15AAA26-DB2F-4E53-BEEE-9911DE2CF136}" destId="{10609BD1-3846-4762-BA32-0384F06C3DA7}" srcOrd="1" destOrd="0" presId="urn:microsoft.com/office/officeart/2005/8/layout/chevron1"/>
    <dgm:cxn modelId="{EF3E67DB-51AF-4C47-80BC-35DD1515439D}" type="presParOf" srcId="{867892F8-CDED-4F8B-B42E-D4F6AAA1AD6F}" destId="{0AB96B5B-810D-44D8-B243-461E5D758473}" srcOrd="1" destOrd="0" presId="urn:microsoft.com/office/officeart/2005/8/layout/chevron1"/>
    <dgm:cxn modelId="{C03AAA49-93C4-4FCF-A243-93995F4A3891}" type="presParOf" srcId="{867892F8-CDED-4F8B-B42E-D4F6AAA1AD6F}" destId="{5F6AF623-821C-4D3E-A103-DA4A385F026A}" srcOrd="2" destOrd="0" presId="urn:microsoft.com/office/officeart/2005/8/layout/chevron1"/>
    <dgm:cxn modelId="{389FA75F-3CE6-45A6-9348-F5A1989D88EE}" type="presParOf" srcId="{5F6AF623-821C-4D3E-A103-DA4A385F026A}" destId="{FB01EAAF-1AB5-4399-ABD8-10E3C9F1F5D8}" srcOrd="0" destOrd="0" presId="urn:microsoft.com/office/officeart/2005/8/layout/chevron1"/>
    <dgm:cxn modelId="{96E30E8D-2152-4723-A457-F31A6539B915}" type="presParOf" srcId="{5F6AF623-821C-4D3E-A103-DA4A385F026A}" destId="{F45BF028-4BA1-47BF-AD5C-435C0B8439E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CDE62-76CF-407D-8CBC-D7D44BB47AC0}">
      <dsp:nvSpPr>
        <dsp:cNvPr id="0" name=""/>
        <dsp:cNvSpPr/>
      </dsp:nvSpPr>
      <dsp:spPr>
        <a:xfrm>
          <a:off x="10879" y="661282"/>
          <a:ext cx="5273183" cy="1581955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328" tIns="195328" rIns="195328" bIns="195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Static Simulation:</a:t>
          </a:r>
        </a:p>
      </dsp:txBody>
      <dsp:txXfrm>
        <a:off x="485466" y="661282"/>
        <a:ext cx="4324010" cy="1581955"/>
      </dsp:txXfrm>
    </dsp:sp>
    <dsp:sp modelId="{05158CF1-6B27-4C2E-9E94-9008A707C374}">
      <dsp:nvSpPr>
        <dsp:cNvPr id="0" name=""/>
        <dsp:cNvSpPr/>
      </dsp:nvSpPr>
      <dsp:spPr>
        <a:xfrm>
          <a:off x="10879" y="2243238"/>
          <a:ext cx="4798597" cy="14468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96" tIns="379196" rIns="379196" bIns="75839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Not dependent on time.</a:t>
          </a:r>
        </a:p>
      </dsp:txBody>
      <dsp:txXfrm>
        <a:off x="10879" y="2243238"/>
        <a:ext cx="4798597" cy="1446817"/>
      </dsp:txXfrm>
    </dsp:sp>
    <dsp:sp modelId="{DB45991A-399D-48AF-B381-730DC1C6BB04}">
      <dsp:nvSpPr>
        <dsp:cNvPr id="0" name=""/>
        <dsp:cNvSpPr/>
      </dsp:nvSpPr>
      <dsp:spPr>
        <a:xfrm>
          <a:off x="5231536" y="661282"/>
          <a:ext cx="5273183" cy="1581955"/>
        </a:xfrm>
        <a:prstGeom prst="chevron">
          <a:avLst>
            <a:gd name="adj" fmla="val 3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328" tIns="195328" rIns="195328" bIns="19532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Dynamic</a:t>
          </a:r>
        </a:p>
      </dsp:txBody>
      <dsp:txXfrm>
        <a:off x="5706123" y="661282"/>
        <a:ext cx="4324010" cy="1581955"/>
      </dsp:txXfrm>
    </dsp:sp>
    <dsp:sp modelId="{1F9909A3-CE9B-4BFA-832E-1FF8D7CCA599}">
      <dsp:nvSpPr>
        <dsp:cNvPr id="0" name=""/>
        <dsp:cNvSpPr/>
      </dsp:nvSpPr>
      <dsp:spPr>
        <a:xfrm>
          <a:off x="5231536" y="2243238"/>
          <a:ext cx="4798597" cy="144681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96" tIns="379196" rIns="379196" bIns="75839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Time Dependent Simulation	</a:t>
          </a:r>
        </a:p>
      </dsp:txBody>
      <dsp:txXfrm>
        <a:off x="5231536" y="2243238"/>
        <a:ext cx="4798597" cy="1446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74DE-DEC2-44A4-AD25-EF620CF25269}">
      <dsp:nvSpPr>
        <dsp:cNvPr id="0" name=""/>
        <dsp:cNvSpPr/>
      </dsp:nvSpPr>
      <dsp:spPr>
        <a:xfrm>
          <a:off x="5308" y="16133"/>
          <a:ext cx="5360491" cy="21441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Deterministic</a:t>
          </a:r>
        </a:p>
      </dsp:txBody>
      <dsp:txXfrm>
        <a:off x="1077406" y="16133"/>
        <a:ext cx="3216295" cy="2144196"/>
      </dsp:txXfrm>
    </dsp:sp>
    <dsp:sp modelId="{10609BD1-3846-4762-BA32-0384F06C3DA7}">
      <dsp:nvSpPr>
        <dsp:cNvPr id="0" name=""/>
        <dsp:cNvSpPr/>
      </dsp:nvSpPr>
      <dsp:spPr>
        <a:xfrm>
          <a:off x="5308" y="2428354"/>
          <a:ext cx="4288393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/>
            <a:t>Contains no random components</a:t>
          </a:r>
        </a:p>
      </dsp:txBody>
      <dsp:txXfrm>
        <a:off x="5308" y="2428354"/>
        <a:ext cx="4288393" cy="1710000"/>
      </dsp:txXfrm>
    </dsp:sp>
    <dsp:sp modelId="{FB01EAAF-1AB5-4399-ABD8-10E3C9F1F5D8}">
      <dsp:nvSpPr>
        <dsp:cNvPr id="0" name=""/>
        <dsp:cNvSpPr/>
      </dsp:nvSpPr>
      <dsp:spPr>
        <a:xfrm>
          <a:off x="5149800" y="16133"/>
          <a:ext cx="5360491" cy="2144196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Stochastic</a:t>
          </a:r>
        </a:p>
      </dsp:txBody>
      <dsp:txXfrm>
        <a:off x="6221898" y="16133"/>
        <a:ext cx="3216295" cy="2144196"/>
      </dsp:txXfrm>
    </dsp:sp>
    <dsp:sp modelId="{F45BF028-4BA1-47BF-AD5C-435C0B8439E8}">
      <dsp:nvSpPr>
        <dsp:cNvPr id="0" name=""/>
        <dsp:cNvSpPr/>
      </dsp:nvSpPr>
      <dsp:spPr>
        <a:xfrm>
          <a:off x="5149800" y="2428354"/>
          <a:ext cx="4288393" cy="17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000" kern="1200"/>
            <a:t>Contains random aspects of input and output as well</a:t>
          </a:r>
        </a:p>
      </dsp:txBody>
      <dsp:txXfrm>
        <a:off x="5149800" y="2428354"/>
        <a:ext cx="4288393" cy="171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F74DE-DEC2-44A4-AD25-EF620CF25269}">
      <dsp:nvSpPr>
        <dsp:cNvPr id="0" name=""/>
        <dsp:cNvSpPr/>
      </dsp:nvSpPr>
      <dsp:spPr>
        <a:xfrm>
          <a:off x="5308" y="29743"/>
          <a:ext cx="5360491" cy="1890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Continuous</a:t>
          </a:r>
        </a:p>
      </dsp:txBody>
      <dsp:txXfrm>
        <a:off x="950308" y="29743"/>
        <a:ext cx="3470491" cy="1890000"/>
      </dsp:txXfrm>
    </dsp:sp>
    <dsp:sp modelId="{10609BD1-3846-4762-BA32-0384F06C3DA7}">
      <dsp:nvSpPr>
        <dsp:cNvPr id="0" name=""/>
        <dsp:cNvSpPr/>
      </dsp:nvSpPr>
      <dsp:spPr>
        <a:xfrm>
          <a:off x="5308" y="2155994"/>
          <a:ext cx="4288393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Modeling of a system where state variable change continuously over time.</a:t>
          </a:r>
        </a:p>
      </dsp:txBody>
      <dsp:txXfrm>
        <a:off x="5308" y="2155994"/>
        <a:ext cx="4288393" cy="1968750"/>
      </dsp:txXfrm>
    </dsp:sp>
    <dsp:sp modelId="{FB01EAAF-1AB5-4399-ABD8-10E3C9F1F5D8}">
      <dsp:nvSpPr>
        <dsp:cNvPr id="0" name=""/>
        <dsp:cNvSpPr/>
      </dsp:nvSpPr>
      <dsp:spPr>
        <a:xfrm>
          <a:off x="5149800" y="29743"/>
          <a:ext cx="5360491" cy="1890000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018" tIns="46673" rIns="46673" bIns="46673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Discrete</a:t>
          </a:r>
        </a:p>
      </dsp:txBody>
      <dsp:txXfrm>
        <a:off x="6094800" y="29743"/>
        <a:ext cx="3470491" cy="1890000"/>
      </dsp:txXfrm>
    </dsp:sp>
    <dsp:sp modelId="{F45BF028-4BA1-47BF-AD5C-435C0B8439E8}">
      <dsp:nvSpPr>
        <dsp:cNvPr id="0" name=""/>
        <dsp:cNvSpPr/>
      </dsp:nvSpPr>
      <dsp:spPr>
        <a:xfrm>
          <a:off x="5149800" y="2155994"/>
          <a:ext cx="4288393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Modeling of a system at individual points in time.</a:t>
          </a:r>
        </a:p>
      </dsp:txBody>
      <dsp:txXfrm>
        <a:off x="5149800" y="2155994"/>
        <a:ext cx="4288393" cy="196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E0C72-16B6-4AE2-BAB9-4B1679C504C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8B36D-8596-4FF7-967D-3C78040E8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the Syllabus, Introduce myself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8B36D-8596-4FF7-967D-3C78040E8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6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8B36D-8596-4FF7-967D-3C78040E8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5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4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9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B475-A968-4CA9-AF91-36C4A4F1E021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C50D-3CB4-482B-A17B-006F6535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compiling-a-c-program-behind-the-scenes/" TargetMode="External"/><Relationship Id="rId2" Type="http://schemas.openxmlformats.org/officeDocument/2006/relationships/hyperlink" Target="https://www.howtogeek.com/235101/10-ways-to-open-the-command-prompt-in-windows-1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D23A-8C06-4963-BB3E-FBFCABEBB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093" y="405765"/>
            <a:ext cx="7712313" cy="3277961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</a:rPr>
              <a:t>         MECH 3550: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Simulation &amp; Visualization</a:t>
            </a:r>
            <a:br>
              <a:rPr lang="en-US" sz="5400" dirty="0">
                <a:solidFill>
                  <a:schemeClr val="bg1"/>
                </a:solidFill>
              </a:rPr>
            </a:b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Overview of Simulation</a:t>
            </a:r>
          </a:p>
        </p:txBody>
      </p:sp>
    </p:spTree>
    <p:extLst>
      <p:ext uri="{BB962C8B-B14F-4D97-AF65-F5344CB8AC3E}">
        <p14:creationId xmlns:p14="http://schemas.microsoft.com/office/powerpoint/2010/main" val="3814658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70DB-0904-4AB9-A95B-404967C6C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vs Dynamic Simulation</a:t>
            </a:r>
            <a:endParaRPr lang="en-US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35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761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553-27AA-43D5-B071-4AA79AD8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Deterministic vs Stochastic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715001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581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4553-27AA-43D5-B071-4AA79AD8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Continuous vs Discrete	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7373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63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E9DC-2C81-4D1C-BA60-DC6C00D77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Discrete Event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F642-F56A-433B-A013-96CF65A8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410789"/>
            <a:ext cx="10752908" cy="4766173"/>
          </a:xfrm>
        </p:spPr>
        <p:txBody>
          <a:bodyPr>
            <a:normAutofit/>
          </a:bodyPr>
          <a:lstStyle/>
          <a:p>
            <a:r>
              <a:rPr lang="en-US" sz="3200" dirty="0"/>
              <a:t>Discrete</a:t>
            </a:r>
          </a:p>
          <a:p>
            <a:r>
              <a:rPr lang="en-US" sz="3200" dirty="0"/>
              <a:t>Dynamic</a:t>
            </a:r>
          </a:p>
          <a:p>
            <a:r>
              <a:rPr lang="en-US" sz="3200" dirty="0"/>
              <a:t>Stochastic</a:t>
            </a:r>
          </a:p>
          <a:p>
            <a:r>
              <a:rPr lang="en-US" sz="3200" dirty="0"/>
              <a:t>We will mainly be discussing these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278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CFD7-7766-44FC-B9AD-BCE38D09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44" y="104557"/>
            <a:ext cx="11044311" cy="788426"/>
          </a:xfrm>
        </p:spPr>
        <p:txBody>
          <a:bodyPr/>
          <a:lstStyle/>
          <a:p>
            <a:r>
              <a:rPr lang="en-US" dirty="0"/>
              <a:t>Flow Chart for Arrival Routine, Queueing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08B01C-2C6A-4385-8E1D-481A3EDA4557}"/>
              </a:ext>
            </a:extLst>
          </p:cNvPr>
          <p:cNvSpPr/>
          <p:nvPr/>
        </p:nvSpPr>
        <p:spPr>
          <a:xfrm>
            <a:off x="4719709" y="748631"/>
            <a:ext cx="1955409" cy="65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Arrival Event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BA1FF9-931A-4CCA-99CD-8B4140E9CDB5}"/>
              </a:ext>
            </a:extLst>
          </p:cNvPr>
          <p:cNvCxnSpPr>
            <a:cxnSpLocks/>
          </p:cNvCxnSpPr>
          <p:nvPr/>
        </p:nvCxnSpPr>
        <p:spPr>
          <a:xfrm flipH="1">
            <a:off x="5697411" y="1399740"/>
            <a:ext cx="1" cy="872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738D8E0-F7FC-4751-888B-237408D11872}"/>
              </a:ext>
            </a:extLst>
          </p:cNvPr>
          <p:cNvSpPr/>
          <p:nvPr/>
        </p:nvSpPr>
        <p:spPr>
          <a:xfrm>
            <a:off x="4775981" y="1586457"/>
            <a:ext cx="18428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the next arrival event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31445A2-2BA0-4DA7-8CCD-FC85CC4C17D1}"/>
              </a:ext>
            </a:extLst>
          </p:cNvPr>
          <p:cNvSpPr/>
          <p:nvPr/>
        </p:nvSpPr>
        <p:spPr>
          <a:xfrm>
            <a:off x="4832247" y="2449060"/>
            <a:ext cx="1730323" cy="1026943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server busy?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BD2300D2-252B-4395-8792-71783D565578}"/>
              </a:ext>
            </a:extLst>
          </p:cNvPr>
          <p:cNvSpPr/>
          <p:nvPr/>
        </p:nvSpPr>
        <p:spPr>
          <a:xfrm>
            <a:off x="7891976" y="2568318"/>
            <a:ext cx="2082020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Set delay=0 for this customer and gather statistics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FF903BC1-0DBD-4B71-872A-6C551468BB7C}"/>
              </a:ext>
            </a:extLst>
          </p:cNvPr>
          <p:cNvSpPr/>
          <p:nvPr/>
        </p:nvSpPr>
        <p:spPr>
          <a:xfrm>
            <a:off x="7877908" y="3784018"/>
            <a:ext cx="2110155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number of customers delayed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255882F-C02C-435B-94B6-4DEFD1E7A7C9}"/>
              </a:ext>
            </a:extLst>
          </p:cNvPr>
          <p:cNvSpPr/>
          <p:nvPr/>
        </p:nvSpPr>
        <p:spPr>
          <a:xfrm>
            <a:off x="7877908" y="4934868"/>
            <a:ext cx="2110155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Make the server busy.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ABFD0B9E-E0DE-4D9F-BF83-53B6439A70E1}"/>
              </a:ext>
            </a:extLst>
          </p:cNvPr>
          <p:cNvSpPr/>
          <p:nvPr/>
        </p:nvSpPr>
        <p:spPr>
          <a:xfrm>
            <a:off x="7877908" y="5868965"/>
            <a:ext cx="2124222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a departure event for this customer</a:t>
            </a: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id="{185D54D1-BFD4-47ED-BDCC-04DA764BA92E}"/>
              </a:ext>
            </a:extLst>
          </p:cNvPr>
          <p:cNvSpPr/>
          <p:nvPr/>
        </p:nvSpPr>
        <p:spPr>
          <a:xfrm>
            <a:off x="2077321" y="3545376"/>
            <a:ext cx="1730323" cy="102694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queue full?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A699135A-C03F-457B-A6A9-D227E0334A9F}"/>
              </a:ext>
            </a:extLst>
          </p:cNvPr>
          <p:cNvSpPr/>
          <p:nvPr/>
        </p:nvSpPr>
        <p:spPr>
          <a:xfrm>
            <a:off x="2077321" y="2664960"/>
            <a:ext cx="1730323" cy="6087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Queue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1D6E21AC-50DC-4714-A5F4-7DD02392B537}"/>
              </a:ext>
            </a:extLst>
          </p:cNvPr>
          <p:cNvSpPr/>
          <p:nvPr/>
        </p:nvSpPr>
        <p:spPr>
          <a:xfrm>
            <a:off x="2096528" y="5848516"/>
            <a:ext cx="1730322" cy="8293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Store time of arrival of this customer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9AD17C07-761E-4AAF-9B36-9439C20AB603}"/>
              </a:ext>
            </a:extLst>
          </p:cNvPr>
          <p:cNvSpPr/>
          <p:nvPr/>
        </p:nvSpPr>
        <p:spPr>
          <a:xfrm>
            <a:off x="159442" y="3647690"/>
            <a:ext cx="1533378" cy="10269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Write error message and stop simulation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8829F7-D328-4D31-AE94-20A696ECAE80}"/>
              </a:ext>
            </a:extLst>
          </p:cNvPr>
          <p:cNvSpPr/>
          <p:nvPr/>
        </p:nvSpPr>
        <p:spPr>
          <a:xfrm>
            <a:off x="4951823" y="5749708"/>
            <a:ext cx="1730322" cy="10269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DF2FED-665D-4D01-B351-68E9990DA971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562570" y="2962531"/>
            <a:ext cx="132940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6A19D2B-07A6-4D4A-8C95-EA6FF49C8982}"/>
              </a:ext>
            </a:extLst>
          </p:cNvPr>
          <p:cNvCxnSpPr>
            <a:cxnSpLocks/>
            <a:stCxn id="9" idx="1"/>
            <a:endCxn id="15" idx="3"/>
          </p:cNvCxnSpPr>
          <p:nvPr/>
        </p:nvCxnSpPr>
        <p:spPr>
          <a:xfrm flipH="1">
            <a:off x="3807644" y="2962532"/>
            <a:ext cx="1024603" cy="68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2A8537E-3A2B-4FEC-9F7E-B5BC618EE5D0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932986" y="3356744"/>
            <a:ext cx="0" cy="427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7D4F74-0D14-47B8-8B9D-FB41D75B5BB7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8932986" y="4572444"/>
            <a:ext cx="0" cy="3624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37EA72-D20A-4B6C-A898-DC53F3F157DA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>
            <a:off x="8932986" y="5547516"/>
            <a:ext cx="7033" cy="3214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C11EB1-EED7-40ED-A52A-0A7B0A73564C}"/>
              </a:ext>
            </a:extLst>
          </p:cNvPr>
          <p:cNvCxnSpPr>
            <a:cxnSpLocks/>
            <a:stCxn id="13" idx="1"/>
            <a:endCxn id="19" idx="6"/>
          </p:cNvCxnSpPr>
          <p:nvPr/>
        </p:nvCxnSpPr>
        <p:spPr>
          <a:xfrm flipH="1">
            <a:off x="6682145" y="6263178"/>
            <a:ext cx="1195763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C5E02AD-AC2E-4487-A2F0-1C6CC0DF761D}"/>
              </a:ext>
            </a:extLst>
          </p:cNvPr>
          <p:cNvCxnSpPr>
            <a:stCxn id="15" idx="2"/>
            <a:endCxn id="14" idx="0"/>
          </p:cNvCxnSpPr>
          <p:nvPr/>
        </p:nvCxnSpPr>
        <p:spPr>
          <a:xfrm>
            <a:off x="2942483" y="3273707"/>
            <a:ext cx="0" cy="2716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02CBDDE-0666-41E5-B089-676C333C69B6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1692820" y="4051495"/>
            <a:ext cx="384501" cy="73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0391EF-733B-428C-8547-9CE86118738D}"/>
              </a:ext>
            </a:extLst>
          </p:cNvPr>
          <p:cNvCxnSpPr>
            <a:cxnSpLocks/>
            <a:stCxn id="16" idx="3"/>
            <a:endCxn id="19" idx="2"/>
          </p:cNvCxnSpPr>
          <p:nvPr/>
        </p:nvCxnSpPr>
        <p:spPr>
          <a:xfrm>
            <a:off x="3826850" y="6263179"/>
            <a:ext cx="1124973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015C47-38A1-4743-A317-78EAE2BDEA29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>
            <a:off x="2942483" y="4572319"/>
            <a:ext cx="19206" cy="12761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C5D43B2-EB9C-47BB-ADAC-0F4068BD5779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5697409" y="2226537"/>
            <a:ext cx="1" cy="2225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22D4D15-DCC9-4584-966E-34FF14F28886}"/>
              </a:ext>
            </a:extLst>
          </p:cNvPr>
          <p:cNvSpPr txBox="1"/>
          <p:nvPr/>
        </p:nvSpPr>
        <p:spPr>
          <a:xfrm>
            <a:off x="6764665" y="2524199"/>
            <a:ext cx="50833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E8BFAC-A2E7-445A-BB79-53FEF9F441FA}"/>
              </a:ext>
            </a:extLst>
          </p:cNvPr>
          <p:cNvSpPr txBox="1"/>
          <p:nvPr/>
        </p:nvSpPr>
        <p:spPr>
          <a:xfrm>
            <a:off x="4173933" y="2547033"/>
            <a:ext cx="54174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86F8C7A-B599-489E-97A4-4B3553F5D478}"/>
              </a:ext>
            </a:extLst>
          </p:cNvPr>
          <p:cNvSpPr txBox="1"/>
          <p:nvPr/>
        </p:nvSpPr>
        <p:spPr>
          <a:xfrm>
            <a:off x="2961689" y="4811965"/>
            <a:ext cx="508333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1EE86-C0A4-4A81-8D35-DD872F84F7A4}"/>
              </a:ext>
            </a:extLst>
          </p:cNvPr>
          <p:cNvSpPr txBox="1"/>
          <p:nvPr/>
        </p:nvSpPr>
        <p:spPr>
          <a:xfrm>
            <a:off x="1775907" y="3517276"/>
            <a:ext cx="54174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064649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CFD7-7766-44FC-B9AD-BCE38D09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44" y="104557"/>
            <a:ext cx="11044311" cy="788426"/>
          </a:xfrm>
        </p:spPr>
        <p:txBody>
          <a:bodyPr>
            <a:normAutofit fontScale="90000"/>
          </a:bodyPr>
          <a:lstStyle/>
          <a:p>
            <a:r>
              <a:rPr lang="en-US" dirty="0"/>
              <a:t>Flow Chart for Departure routine, queuing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08B01C-2C6A-4385-8E1D-481A3EDA4557}"/>
              </a:ext>
            </a:extLst>
          </p:cNvPr>
          <p:cNvSpPr/>
          <p:nvPr/>
        </p:nvSpPr>
        <p:spPr>
          <a:xfrm>
            <a:off x="4640624" y="730192"/>
            <a:ext cx="1955409" cy="65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Departure Event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431445A2-2BA0-4DA7-8CCD-FC85CC4C17D1}"/>
              </a:ext>
            </a:extLst>
          </p:cNvPr>
          <p:cNvSpPr/>
          <p:nvPr/>
        </p:nvSpPr>
        <p:spPr>
          <a:xfrm>
            <a:off x="4616005" y="1717104"/>
            <a:ext cx="2004646" cy="109155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Is the queue empty?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BD2300D2-252B-4395-8792-71783D565578}"/>
              </a:ext>
            </a:extLst>
          </p:cNvPr>
          <p:cNvSpPr/>
          <p:nvPr/>
        </p:nvSpPr>
        <p:spPr>
          <a:xfrm>
            <a:off x="7867783" y="1882305"/>
            <a:ext cx="2665827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Subtract 1 from he number in queue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FF903BC1-0DBD-4B71-872A-6C551468BB7C}"/>
              </a:ext>
            </a:extLst>
          </p:cNvPr>
          <p:cNvSpPr/>
          <p:nvPr/>
        </p:nvSpPr>
        <p:spPr>
          <a:xfrm>
            <a:off x="7856806" y="2943426"/>
            <a:ext cx="2701851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Compute delay of customer entering service and gather statistics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255882F-C02C-435B-94B6-4DEFD1E7A7C9}"/>
              </a:ext>
            </a:extLst>
          </p:cNvPr>
          <p:cNvSpPr/>
          <p:nvPr/>
        </p:nvSpPr>
        <p:spPr>
          <a:xfrm>
            <a:off x="7842737" y="3860724"/>
            <a:ext cx="2701851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 1 to the number of customers delayed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ABFD0B9E-E0DE-4D9F-BF83-53B6439A70E1}"/>
              </a:ext>
            </a:extLst>
          </p:cNvPr>
          <p:cNvSpPr/>
          <p:nvPr/>
        </p:nvSpPr>
        <p:spPr>
          <a:xfrm>
            <a:off x="7829788" y="4731117"/>
            <a:ext cx="2719864" cy="7884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Schedule a departure event for this customer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A699135A-C03F-457B-A6A9-D227E0334A9F}"/>
              </a:ext>
            </a:extLst>
          </p:cNvPr>
          <p:cNvSpPr/>
          <p:nvPr/>
        </p:nvSpPr>
        <p:spPr>
          <a:xfrm>
            <a:off x="1992358" y="2098259"/>
            <a:ext cx="1730323" cy="6087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Make the server idle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1D6E21AC-50DC-4714-A5F4-7DD02392B537}"/>
              </a:ext>
            </a:extLst>
          </p:cNvPr>
          <p:cNvSpPr/>
          <p:nvPr/>
        </p:nvSpPr>
        <p:spPr>
          <a:xfrm>
            <a:off x="1992358" y="5617129"/>
            <a:ext cx="1730322" cy="10269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Eliminate departure events from consideration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8829F7-D328-4D31-AE94-20A696ECAE80}"/>
              </a:ext>
            </a:extLst>
          </p:cNvPr>
          <p:cNvSpPr/>
          <p:nvPr/>
        </p:nvSpPr>
        <p:spPr>
          <a:xfrm>
            <a:off x="4753167" y="5614336"/>
            <a:ext cx="1730322" cy="10269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DF2FED-665D-4D01-B351-68E9990DA971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6620651" y="2262883"/>
            <a:ext cx="1247132" cy="136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6A19D2B-07A6-4D4A-8C95-EA6FF49C898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3732079" y="2262883"/>
            <a:ext cx="883926" cy="7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2A8537E-3A2B-4FEC-9F7E-B5BC618EE5D0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9200697" y="2670731"/>
            <a:ext cx="7035" cy="272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67D4F74-0D14-47B8-8B9D-FB41D75B5BB7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9193663" y="3731852"/>
            <a:ext cx="14069" cy="128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37EA72-D20A-4B6C-A898-DC53F3F157DA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 flipH="1">
            <a:off x="9189720" y="4473372"/>
            <a:ext cx="3943" cy="2577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C11EB1-EED7-40ED-A52A-0A7B0A73564C}"/>
              </a:ext>
            </a:extLst>
          </p:cNvPr>
          <p:cNvCxnSpPr>
            <a:cxnSpLocks/>
            <a:stCxn id="42" idx="1"/>
            <a:endCxn id="19" idx="6"/>
          </p:cNvCxnSpPr>
          <p:nvPr/>
        </p:nvCxnSpPr>
        <p:spPr>
          <a:xfrm flipH="1">
            <a:off x="6483489" y="6127807"/>
            <a:ext cx="138683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F0391EF-733B-428C-8547-9CE86118738D}"/>
              </a:ext>
            </a:extLst>
          </p:cNvPr>
          <p:cNvCxnSpPr>
            <a:cxnSpLocks/>
            <a:stCxn id="16" idx="3"/>
            <a:endCxn id="19" idx="2"/>
          </p:cNvCxnSpPr>
          <p:nvPr/>
        </p:nvCxnSpPr>
        <p:spPr>
          <a:xfrm flipV="1">
            <a:off x="3722680" y="6127808"/>
            <a:ext cx="1030487" cy="27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015C47-38A1-4743-A317-78EAE2BDEA29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2857519" y="2707006"/>
            <a:ext cx="1" cy="2910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22D4D15-DCC9-4584-966E-34FF14F28886}"/>
              </a:ext>
            </a:extLst>
          </p:cNvPr>
          <p:cNvSpPr txBox="1"/>
          <p:nvPr/>
        </p:nvSpPr>
        <p:spPr>
          <a:xfrm>
            <a:off x="6859560" y="1869620"/>
            <a:ext cx="45557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E8BFAC-A2E7-445A-BB79-53FEF9F441FA}"/>
              </a:ext>
            </a:extLst>
          </p:cNvPr>
          <p:cNvSpPr txBox="1"/>
          <p:nvPr/>
        </p:nvSpPr>
        <p:spPr>
          <a:xfrm>
            <a:off x="4074333" y="1821481"/>
            <a:ext cx="48551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4681662F-3A4B-4DC0-B231-A448C7E62FD1}"/>
              </a:ext>
            </a:extLst>
          </p:cNvPr>
          <p:cNvSpPr/>
          <p:nvPr/>
        </p:nvSpPr>
        <p:spPr>
          <a:xfrm>
            <a:off x="7870324" y="5696823"/>
            <a:ext cx="2656803" cy="86196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Move each customer in queue (if any) up one place.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F86F2E-0071-4DF9-9253-B705276D41F8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 flipH="1">
            <a:off x="5618328" y="1381301"/>
            <a:ext cx="1" cy="3358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F28E062-7E8F-4551-81CE-00D9637CA0AE}"/>
              </a:ext>
            </a:extLst>
          </p:cNvPr>
          <p:cNvCxnSpPr>
            <a:cxnSpLocks/>
            <a:stCxn id="13" idx="2"/>
            <a:endCxn id="42" idx="0"/>
          </p:cNvCxnSpPr>
          <p:nvPr/>
        </p:nvCxnSpPr>
        <p:spPr>
          <a:xfrm>
            <a:off x="9189720" y="5519543"/>
            <a:ext cx="9006" cy="1772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62187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4EAF-3B9C-4553-985D-BB08BB8F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Software Covered in Todays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D4BD-BFC3-4EFF-BF8E-D35148BB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Basic</a:t>
            </a:r>
          </a:p>
          <a:p>
            <a:r>
              <a:rPr lang="en-US" dirty="0" err="1"/>
              <a:t>Matlab</a:t>
            </a:r>
            <a:endParaRPr lang="en-US" dirty="0"/>
          </a:p>
          <a:p>
            <a:r>
              <a:rPr lang="en-US" dirty="0" err="1"/>
              <a:t>Solidworks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7B7E-B043-4C9C-A0D6-E233352F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to Learn C Programming?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70A4A-29C1-4B55-ACDC-08167891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b="1" dirty="0"/>
              <a:t>C programming</a:t>
            </a:r>
            <a:r>
              <a:rPr lang="en-US" dirty="0"/>
              <a:t> language is a MUST for students and working professionals to become a great Software Engineer specially when they are working in Software Development Domain. I will list some of the key advantages of learning C Programming:</a:t>
            </a:r>
          </a:p>
          <a:p>
            <a:r>
              <a:rPr lang="en-US" dirty="0"/>
              <a:t>Easy to learn</a:t>
            </a:r>
          </a:p>
          <a:p>
            <a:r>
              <a:rPr lang="en-US" dirty="0"/>
              <a:t>Structured language</a:t>
            </a:r>
          </a:p>
          <a:p>
            <a:r>
              <a:rPr lang="en-US" dirty="0"/>
              <a:t>It produces efficient programs</a:t>
            </a:r>
          </a:p>
          <a:p>
            <a:r>
              <a:rPr lang="en-US" dirty="0"/>
              <a:t>It can handle low-level activities</a:t>
            </a:r>
          </a:p>
          <a:p>
            <a:r>
              <a:rPr lang="en-US" dirty="0"/>
              <a:t>It can be compiled on a variety of computer platforms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0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4AD0-F242-4195-A1AD-F7A8DBA9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Write a C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AC38-238F-43BE-B8F3-A737CF1CA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you need to open the command prompt window on your computer.</a:t>
            </a:r>
          </a:p>
          <a:p>
            <a:r>
              <a:rPr lang="en-US" dirty="0">
                <a:hlinkClick r:id="rId2"/>
              </a:rPr>
              <a:t>https://www.howtogeek.com/235101/10-ways-to-open-the-command-prompt-in-windows-10/</a:t>
            </a:r>
            <a:endParaRPr lang="en-US" dirty="0"/>
          </a:p>
          <a:p>
            <a:r>
              <a:rPr lang="en-US" dirty="0"/>
              <a:t>Second, you need to setup the command window correctly to be able to compile and run a C program in Windows.</a:t>
            </a:r>
          </a:p>
          <a:p>
            <a:r>
              <a:rPr lang="en-US" dirty="0">
                <a:hlinkClick r:id="rId3"/>
              </a:rPr>
              <a:t>Compiling a C program:- Behind the Scenes - </a:t>
            </a:r>
            <a:r>
              <a:rPr lang="en-US" dirty="0" err="1">
                <a:hlinkClick r:id="rId3"/>
              </a:rPr>
              <a:t>GeeksforGeeks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F844-CAC7-43B0-A8EB-88402963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Facts about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4B8D-18DE-462C-BCF0-FCE4978E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 was invented to write an operating system called UNIX.</a:t>
            </a:r>
          </a:p>
          <a:p>
            <a:r>
              <a:rPr lang="en-US" dirty="0"/>
              <a:t>C is a successor of B language which was introduced around the early 1970s.</a:t>
            </a:r>
          </a:p>
          <a:p>
            <a:r>
              <a:rPr lang="en-US" dirty="0"/>
              <a:t>The language was formalized in 1988 by the American National Standard Institute (ANSI).</a:t>
            </a:r>
          </a:p>
          <a:p>
            <a:r>
              <a:rPr lang="en-US" dirty="0"/>
              <a:t>The UNIX OS was totally written in C.</a:t>
            </a:r>
          </a:p>
          <a:p>
            <a:r>
              <a:rPr lang="en-US" dirty="0"/>
              <a:t>Today C is the most widely used and popular System Programming Language.</a:t>
            </a:r>
          </a:p>
          <a:p>
            <a:r>
              <a:rPr lang="en-US" dirty="0"/>
              <a:t>Most of the state-of-the-art software have been implemented using C.</a:t>
            </a:r>
          </a:p>
          <a:p>
            <a:r>
              <a:rPr lang="en-US" dirty="0"/>
              <a:t>Today's most popular Linux OS and RDBMS MySQL have been written in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9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5090-9905-4ECA-997C-4D8CDC6E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Hello World Program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A74B23-96C3-4E2A-9CFC-3FCCA93F3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907" t="55610" r="24964" b="21574"/>
          <a:stretch/>
        </p:blipFill>
        <p:spPr>
          <a:xfrm>
            <a:off x="1806827" y="2021635"/>
            <a:ext cx="9047689" cy="231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2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CAAC-5E95-434E-AA9B-2C8D7DA1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Basic Simulation Modeling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20FD9-B01F-40F9-8482-CDAB1F03A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Nature of Simulation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act of using computers to simulate the operations of various real-world processes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Analytical Solution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73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725D-9CAD-4D2E-BBD7-375CAE2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Systems, Models, and Simulation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8B49-7E32-4ACE-9284-E41305E23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 system is defined as a collection of entities that act and interact together to accomplish a logical goal.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There are two types of systems: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Discrete:  Variables change instantaneously at separated points in time.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Continuous: Variables change continuously with respect to time.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Examples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Discrete-Bank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Continuous-???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9510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25998029-74C4-49E0-8C61-5B68414B7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35" y="41902"/>
            <a:ext cx="9088130" cy="6816098"/>
          </a:xfrm>
        </p:spPr>
      </p:pic>
    </p:spTree>
    <p:extLst>
      <p:ext uri="{BB962C8B-B14F-4D97-AF65-F5344CB8AC3E}">
        <p14:creationId xmlns:p14="http://schemas.microsoft.com/office/powerpoint/2010/main" val="74821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567</Words>
  <Application>Microsoft Office PowerPoint</Application>
  <PresentationFormat>Widescreen</PresentationFormat>
  <Paragraphs>91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       MECH 3550: Simulation &amp; Visualization  Overview of Simulation</vt:lpstr>
      <vt:lpstr>Software Covered in Todays Class</vt:lpstr>
      <vt:lpstr>Why to Learn C Programming? </vt:lpstr>
      <vt:lpstr>How to Write a C Program?</vt:lpstr>
      <vt:lpstr>Facts about C</vt:lpstr>
      <vt:lpstr>Hello World Program</vt:lpstr>
      <vt:lpstr>Basic Simulation Modeling </vt:lpstr>
      <vt:lpstr>Systems, Models, and Simulation </vt:lpstr>
      <vt:lpstr>PowerPoint Presentation</vt:lpstr>
      <vt:lpstr>Static vs Dynamic Simulation</vt:lpstr>
      <vt:lpstr>Deterministic vs Stochastic </vt:lpstr>
      <vt:lpstr>Continuous vs Discrete </vt:lpstr>
      <vt:lpstr>Discrete Event Simulation</vt:lpstr>
      <vt:lpstr>Flow Chart for Arrival Routine, Queueing Model</vt:lpstr>
      <vt:lpstr>Flow Chart for Departure routine, queuing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 3550 : Simulation &amp; Visualization</dc:title>
  <dc:creator>Dan Swanson</dc:creator>
  <cp:lastModifiedBy>Dan Swanson</cp:lastModifiedBy>
  <cp:revision>32</cp:revision>
  <dcterms:created xsi:type="dcterms:W3CDTF">2017-08-29T12:29:25Z</dcterms:created>
  <dcterms:modified xsi:type="dcterms:W3CDTF">2022-01-26T19:18:04Z</dcterms:modified>
</cp:coreProperties>
</file>