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5" autoAdjust="0"/>
    <p:restoredTop sz="94660"/>
  </p:normalViewPr>
  <p:slideViewPr>
    <p:cSldViewPr snapToGrid="0">
      <p:cViewPr varScale="1">
        <p:scale>
          <a:sx n="67" d="100"/>
          <a:sy n="67" d="100"/>
        </p:scale>
        <p:origin x="7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2B259-19F0-4EB0-86A6-FA551BED8F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47D880-74DF-4C6D-ABE9-65B3EFE6EF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798206-EA65-4FAD-9B54-6D9ACA3E7DEE}"/>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23044B69-4924-4598-B1FD-B6EF5DB7A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EE1E7-F803-4880-A6A2-371034849898}"/>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3681587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0624D-0EBB-4284-9364-ED6534E219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5A0F4F-A01A-4BD5-8933-9374504402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94A314-E028-44E3-9687-E2C2215D202B}"/>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8E8517DB-D27B-44E3-B498-08AEDC64A2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A8F4D1-5B3A-4304-8F2C-12DDC961BD93}"/>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336218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19EF69-11D9-4CBA-B6BA-AE548C9A22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5D5B8B2-1AF4-46EE-9A7B-645E8DB89C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DFFEB-2512-4CB4-B4DF-0960FBF0E4A8}"/>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489190ED-5BDD-412C-B45C-7877CD5392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38970A-4A33-4FA2-901C-E105F0833E42}"/>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638605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DF73-E99E-4EBD-8350-D0E3809152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8D7A3-2729-48FC-BC0E-48C75BA7B2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3CFF7-C8F9-49FE-94C8-85F0073BD9F4}"/>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CA081822-C470-489C-815F-8159F6425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43CB06-3C75-468E-B169-6B6092CB6359}"/>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49691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68FDA-9184-431A-9FB4-2B062B57E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3C98B96-CB90-4876-89A0-83AAC3E7BC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6FC736-A288-43E9-95F0-166DC15A1423}"/>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CBC984DF-D41C-44BD-B1C3-95C4C20A8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82391-E472-4143-AF1E-1F6CD88476ED}"/>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34020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FD35B-6421-49CF-8689-11A4AE54C0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14DFA-8403-4F0F-AD49-95EF2E3B26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7CDE30-6E2F-4BC5-9203-E3557BF78D1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D33F61-2EC9-4A58-BE40-2AF5C4EB5AEF}"/>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6" name="Footer Placeholder 5">
            <a:extLst>
              <a:ext uri="{FF2B5EF4-FFF2-40B4-BE49-F238E27FC236}">
                <a16:creationId xmlns:a16="http://schemas.microsoft.com/office/drawing/2014/main" id="{18477E1C-DABB-4409-9551-6E0C07C4A3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5FB459-0E88-4C82-ADCF-136F3166E36D}"/>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30832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40185-2929-40EF-AE01-27F3608E4E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60F74D-C161-4A6E-B946-EDA7CA47D2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6DA1894-20BB-49BB-9EDB-E2930E4209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0ECE6E-093F-4A5C-AD65-162E7490CB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44094E-F7E5-42DD-B455-1DE6E0D49D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C748D8-22C9-4E00-B0B7-01669641CEE4}"/>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8" name="Footer Placeholder 7">
            <a:extLst>
              <a:ext uri="{FF2B5EF4-FFF2-40B4-BE49-F238E27FC236}">
                <a16:creationId xmlns:a16="http://schemas.microsoft.com/office/drawing/2014/main" id="{1519AF1D-EFB0-434B-8BCC-2C7266FEDB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7FA567-AE73-4A80-B388-C1034B30602F}"/>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883001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B17E5-6B33-4E89-94E8-F90AC16FF0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A54E37-D32A-4133-AA31-3EA31AB9D8E3}"/>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4" name="Footer Placeholder 3">
            <a:extLst>
              <a:ext uri="{FF2B5EF4-FFF2-40B4-BE49-F238E27FC236}">
                <a16:creationId xmlns:a16="http://schemas.microsoft.com/office/drawing/2014/main" id="{1AD181B0-DC35-4BB5-940D-78FC73E37F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EEEE57-D644-484F-99E9-E282BE0E490D}"/>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173130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B39A7-3A32-4C8B-A82C-F45FD871F5A4}"/>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3" name="Footer Placeholder 2">
            <a:extLst>
              <a:ext uri="{FF2B5EF4-FFF2-40B4-BE49-F238E27FC236}">
                <a16:creationId xmlns:a16="http://schemas.microsoft.com/office/drawing/2014/main" id="{02CF4577-FC79-4D48-847B-4069A5E2F0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17F43F9-4FDD-4DC0-B820-1F488F1DD312}"/>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60336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3DCC-39FB-4784-9932-4E5D964C9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A3D7D3-E42A-4FED-B095-DB97E19273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B34D67-97F9-4FF7-A931-A960F9DB70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42645E-4427-4570-919F-3337C1696118}"/>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6" name="Footer Placeholder 5">
            <a:extLst>
              <a:ext uri="{FF2B5EF4-FFF2-40B4-BE49-F238E27FC236}">
                <a16:creationId xmlns:a16="http://schemas.microsoft.com/office/drawing/2014/main" id="{C31FADC1-DE00-431B-9CA6-78E38305B6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1FC3B-AC0C-4026-AEAD-C487AE43A7D1}"/>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914699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D571D-5E91-4608-9659-6ED7373495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21C017B-7B19-4236-A62C-742D2603D7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6DBE3C-BDB6-4335-8F4F-260272E36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68BFD7-B2D9-4579-8AB6-3BCA63830927}"/>
              </a:ext>
            </a:extLst>
          </p:cNvPr>
          <p:cNvSpPr>
            <a:spLocks noGrp="1"/>
          </p:cNvSpPr>
          <p:nvPr>
            <p:ph type="dt" sz="half" idx="10"/>
          </p:nvPr>
        </p:nvSpPr>
        <p:spPr/>
        <p:txBody>
          <a:bodyPr/>
          <a:lstStyle/>
          <a:p>
            <a:fld id="{FEEA53D0-B775-4810-A407-6C21AA45E40F}" type="datetimeFigureOut">
              <a:rPr lang="en-US" smtClean="0"/>
              <a:t>4/12/2021</a:t>
            </a:fld>
            <a:endParaRPr lang="en-US"/>
          </a:p>
        </p:txBody>
      </p:sp>
      <p:sp>
        <p:nvSpPr>
          <p:cNvPr id="6" name="Footer Placeholder 5">
            <a:extLst>
              <a:ext uri="{FF2B5EF4-FFF2-40B4-BE49-F238E27FC236}">
                <a16:creationId xmlns:a16="http://schemas.microsoft.com/office/drawing/2014/main" id="{6145E73C-0BFB-4F33-96B2-9969FAD50B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068B51-DD9E-4857-90D1-65D139EDAC3F}"/>
              </a:ext>
            </a:extLst>
          </p:cNvPr>
          <p:cNvSpPr>
            <a:spLocks noGrp="1"/>
          </p:cNvSpPr>
          <p:nvPr>
            <p:ph type="sldNum" sz="quarter" idx="12"/>
          </p:nvPr>
        </p:nvSpPr>
        <p:spPr/>
        <p:txBody>
          <a:bodyPr/>
          <a:lstStyle/>
          <a:p>
            <a:fld id="{8E4AAE57-7AC9-40C8-BE73-B00511AD7778}" type="slidenum">
              <a:rPr lang="en-US" smtClean="0"/>
              <a:t>‹#›</a:t>
            </a:fld>
            <a:endParaRPr lang="en-US"/>
          </a:p>
        </p:txBody>
      </p:sp>
    </p:spTree>
    <p:extLst>
      <p:ext uri="{BB962C8B-B14F-4D97-AF65-F5344CB8AC3E}">
        <p14:creationId xmlns:p14="http://schemas.microsoft.com/office/powerpoint/2010/main" val="2620936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4518CE-31DB-4AEE-8A3D-E4FE98990A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D61EAD-9B03-4B0D-AC64-CA95780CBF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8E2209-958A-4C08-9E98-9867095DA5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A53D0-B775-4810-A407-6C21AA45E40F}" type="datetimeFigureOut">
              <a:rPr lang="en-US" smtClean="0"/>
              <a:t>4/12/2021</a:t>
            </a:fld>
            <a:endParaRPr lang="en-US"/>
          </a:p>
        </p:txBody>
      </p:sp>
      <p:sp>
        <p:nvSpPr>
          <p:cNvPr id="5" name="Footer Placeholder 4">
            <a:extLst>
              <a:ext uri="{FF2B5EF4-FFF2-40B4-BE49-F238E27FC236}">
                <a16:creationId xmlns:a16="http://schemas.microsoft.com/office/drawing/2014/main" id="{75C994A1-E966-4575-B32F-53C8601C6B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186761-C086-4BC6-BAC4-CBD1E7CB1A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AAE57-7AC9-40C8-BE73-B00511AD7778}" type="slidenum">
              <a:rPr lang="en-US" smtClean="0"/>
              <a:t>‹#›</a:t>
            </a:fld>
            <a:endParaRPr lang="en-US"/>
          </a:p>
        </p:txBody>
      </p:sp>
    </p:spTree>
    <p:extLst>
      <p:ext uri="{BB962C8B-B14F-4D97-AF65-F5344CB8AC3E}">
        <p14:creationId xmlns:p14="http://schemas.microsoft.com/office/powerpoint/2010/main" val="3448408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92D22-929C-4C7D-9FC6-8C6ABD8B9858}"/>
              </a:ext>
            </a:extLst>
          </p:cNvPr>
          <p:cNvSpPr>
            <a:spLocks noGrp="1"/>
          </p:cNvSpPr>
          <p:nvPr>
            <p:ph type="ctrTitle"/>
          </p:nvPr>
        </p:nvSpPr>
        <p:spPr/>
        <p:txBody>
          <a:bodyPr/>
          <a:lstStyle/>
          <a:p>
            <a:r>
              <a:rPr lang="en-US" dirty="0" err="1"/>
              <a:t>SimulationXpress</a:t>
            </a:r>
            <a:endParaRPr lang="en-US" dirty="0"/>
          </a:p>
        </p:txBody>
      </p:sp>
      <p:sp>
        <p:nvSpPr>
          <p:cNvPr id="3" name="Subtitle 2">
            <a:extLst>
              <a:ext uri="{FF2B5EF4-FFF2-40B4-BE49-F238E27FC236}">
                <a16:creationId xmlns:a16="http://schemas.microsoft.com/office/drawing/2014/main" id="{C9A70ED2-2DB2-42D1-8AD4-1371845B6CC3}"/>
              </a:ext>
            </a:extLst>
          </p:cNvPr>
          <p:cNvSpPr>
            <a:spLocks noGrp="1"/>
          </p:cNvSpPr>
          <p:nvPr>
            <p:ph type="subTitle" idx="1"/>
          </p:nvPr>
        </p:nvSpPr>
        <p:spPr/>
        <p:txBody>
          <a:bodyPr/>
          <a:lstStyle/>
          <a:p>
            <a:r>
              <a:rPr lang="en-US" dirty="0"/>
              <a:t>MECH3550</a:t>
            </a:r>
          </a:p>
          <a:p>
            <a:r>
              <a:rPr lang="en-US" dirty="0"/>
              <a:t>Prof. Swanson</a:t>
            </a:r>
          </a:p>
        </p:txBody>
      </p:sp>
    </p:spTree>
    <p:extLst>
      <p:ext uri="{BB962C8B-B14F-4D97-AF65-F5344CB8AC3E}">
        <p14:creationId xmlns:p14="http://schemas.microsoft.com/office/powerpoint/2010/main" val="3632175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E6C06-254E-41D0-BC3E-F3E829F97D7D}"/>
              </a:ext>
            </a:extLst>
          </p:cNvPr>
          <p:cNvSpPr>
            <a:spLocks noGrp="1"/>
          </p:cNvSpPr>
          <p:nvPr>
            <p:ph type="title"/>
          </p:nvPr>
        </p:nvSpPr>
        <p:spPr/>
        <p:txBody>
          <a:bodyPr/>
          <a:lstStyle/>
          <a:p>
            <a:pPr algn="ctr"/>
            <a:r>
              <a:rPr lang="en-US" dirty="0"/>
              <a:t>Meshing control</a:t>
            </a:r>
          </a:p>
        </p:txBody>
      </p:sp>
      <p:pic>
        <p:nvPicPr>
          <p:cNvPr id="4" name="Content Placeholder 3">
            <a:extLst>
              <a:ext uri="{FF2B5EF4-FFF2-40B4-BE49-F238E27FC236}">
                <a16:creationId xmlns:a16="http://schemas.microsoft.com/office/drawing/2014/main" id="{5B677ECF-274F-4C58-AD13-90F9428D66A3}"/>
              </a:ext>
            </a:extLst>
          </p:cNvPr>
          <p:cNvPicPr>
            <a:picLocks noGrp="1" noChangeAspect="1"/>
          </p:cNvPicPr>
          <p:nvPr>
            <p:ph idx="1"/>
          </p:nvPr>
        </p:nvPicPr>
        <p:blipFill>
          <a:blip r:embed="rId2"/>
          <a:stretch>
            <a:fillRect/>
          </a:stretch>
        </p:blipFill>
        <p:spPr>
          <a:xfrm>
            <a:off x="1594272" y="2171700"/>
            <a:ext cx="9003456" cy="3525044"/>
          </a:xfrm>
          <a:prstGeom prst="rect">
            <a:avLst/>
          </a:prstGeom>
        </p:spPr>
      </p:pic>
    </p:spTree>
    <p:extLst>
      <p:ext uri="{BB962C8B-B14F-4D97-AF65-F5344CB8AC3E}">
        <p14:creationId xmlns:p14="http://schemas.microsoft.com/office/powerpoint/2010/main" val="1636344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04E56-BA3F-4B0E-A0F3-E3EFF520E85C}"/>
              </a:ext>
            </a:extLst>
          </p:cNvPr>
          <p:cNvSpPr>
            <a:spLocks noGrp="1"/>
          </p:cNvSpPr>
          <p:nvPr>
            <p:ph type="title"/>
          </p:nvPr>
        </p:nvSpPr>
        <p:spPr>
          <a:xfrm>
            <a:off x="838200" y="18255"/>
            <a:ext cx="10515600" cy="1325563"/>
          </a:xfrm>
        </p:spPr>
        <p:txBody>
          <a:bodyPr/>
          <a:lstStyle/>
          <a:p>
            <a:pPr algn="ctr"/>
            <a:r>
              <a:rPr lang="en-US" dirty="0"/>
              <a:t>Results</a:t>
            </a:r>
          </a:p>
        </p:txBody>
      </p:sp>
      <p:sp>
        <p:nvSpPr>
          <p:cNvPr id="3" name="Content Placeholder 2">
            <a:extLst>
              <a:ext uri="{FF2B5EF4-FFF2-40B4-BE49-F238E27FC236}">
                <a16:creationId xmlns:a16="http://schemas.microsoft.com/office/drawing/2014/main" id="{C7073483-B381-4874-85D2-6097E9EF9E94}"/>
              </a:ext>
            </a:extLst>
          </p:cNvPr>
          <p:cNvSpPr>
            <a:spLocks noGrp="1"/>
          </p:cNvSpPr>
          <p:nvPr>
            <p:ph idx="1"/>
          </p:nvPr>
        </p:nvSpPr>
        <p:spPr>
          <a:xfrm>
            <a:off x="838200" y="1343817"/>
            <a:ext cx="10515600" cy="5085557"/>
          </a:xfrm>
        </p:spPr>
        <p:txBody>
          <a:bodyPr>
            <a:normAutofit fontScale="85000" lnSpcReduction="20000"/>
          </a:bodyPr>
          <a:lstStyle/>
          <a:p>
            <a:pPr algn="l"/>
            <a:r>
              <a:rPr lang="en-US" b="0" i="0" dirty="0">
                <a:solidFill>
                  <a:srgbClr val="333333"/>
                </a:solidFill>
                <a:effectLst/>
                <a:latin typeface="Verdana" panose="020B0604030504040204" pitchFamily="34" charset="0"/>
              </a:rPr>
              <a:t>Within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we are limited to three output plots: stress, displacement and factor of safety plus a deformed view of the model, we can output a report in both </a:t>
            </a:r>
            <a:r>
              <a:rPr lang="en-US" b="0" i="0" dirty="0" err="1">
                <a:solidFill>
                  <a:srgbClr val="333333"/>
                </a:solidFill>
                <a:effectLst/>
                <a:latin typeface="Verdana" panose="020B0604030504040204" pitchFamily="34" charset="0"/>
              </a:rPr>
              <a:t>eDrawings</a:t>
            </a:r>
            <a:r>
              <a:rPr lang="en-US" b="0" i="0" dirty="0">
                <a:solidFill>
                  <a:srgbClr val="333333"/>
                </a:solidFill>
                <a:effectLst/>
                <a:latin typeface="Verdana" panose="020B0604030504040204" pitchFamily="34" charset="0"/>
              </a:rPr>
              <a:t> and Word formats. </a:t>
            </a:r>
          </a:p>
          <a:p>
            <a:pPr algn="l"/>
            <a:r>
              <a:rPr lang="en-US" b="0" i="0" dirty="0">
                <a:solidFill>
                  <a:srgbClr val="333333"/>
                </a:solidFill>
                <a:effectLst/>
                <a:latin typeface="Verdana" panose="020B0604030504040204" pitchFamily="34" charset="0"/>
              </a:rPr>
              <a:t>The kicker with this is we have very little control over these plots (over and above picking SI or English IPS for our units) we can’t even change the unit display, this might be a limitation if you are interested in further analysis of different plots such as principle stresses, deformation in a known direction etc. </a:t>
            </a:r>
          </a:p>
          <a:p>
            <a:pPr algn="l"/>
            <a:r>
              <a:rPr lang="en-US" b="0" i="0" dirty="0">
                <a:solidFill>
                  <a:srgbClr val="333333"/>
                </a:solidFill>
                <a:effectLst/>
                <a:latin typeface="Verdana" panose="020B0604030504040204" pitchFamily="34" charset="0"/>
              </a:rPr>
              <a:t>The full SolidWorks simulation packages allow you much more control of the study results.</a:t>
            </a:r>
          </a:p>
          <a:p>
            <a:pPr algn="l"/>
            <a:r>
              <a:rPr lang="en-US" b="0" i="0" dirty="0">
                <a:solidFill>
                  <a:srgbClr val="333333"/>
                </a:solidFill>
                <a:effectLst/>
                <a:latin typeface="Verdana" panose="020B0604030504040204" pitchFamily="34" charset="0"/>
              </a:rPr>
              <a:t>The above may or may not deem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as unsuitable for your requirements but it is important to </a:t>
            </a:r>
            <a:r>
              <a:rPr lang="en-US" b="0" i="0" dirty="0" err="1">
                <a:solidFill>
                  <a:srgbClr val="333333"/>
                </a:solidFill>
                <a:effectLst/>
                <a:latin typeface="Verdana" panose="020B0604030504040204" pitchFamily="34" charset="0"/>
              </a:rPr>
              <a:t>realise</a:t>
            </a:r>
            <a:r>
              <a:rPr lang="en-US" b="0" i="0" dirty="0">
                <a:solidFill>
                  <a:srgbClr val="333333"/>
                </a:solidFill>
                <a:effectLst/>
                <a:latin typeface="Verdana" panose="020B0604030504040204" pitchFamily="34" charset="0"/>
              </a:rPr>
              <a:t> what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is; it’s a first pass stress analysis tool, giving the designer a quick insight into potential issues early in the design process.</a:t>
            </a:r>
          </a:p>
          <a:p>
            <a:endParaRPr lang="en-US" dirty="0"/>
          </a:p>
        </p:txBody>
      </p:sp>
    </p:spTree>
    <p:extLst>
      <p:ext uri="{BB962C8B-B14F-4D97-AF65-F5344CB8AC3E}">
        <p14:creationId xmlns:p14="http://schemas.microsoft.com/office/powerpoint/2010/main" val="506138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2D4FB-AE3A-4411-8571-6D948E85B17D}"/>
              </a:ext>
            </a:extLst>
          </p:cNvPr>
          <p:cNvSpPr>
            <a:spLocks noGrp="1"/>
          </p:cNvSpPr>
          <p:nvPr>
            <p:ph type="title"/>
          </p:nvPr>
        </p:nvSpPr>
        <p:spPr/>
        <p:txBody>
          <a:bodyPr/>
          <a:lstStyle/>
          <a:p>
            <a:pPr algn="ctr"/>
            <a:r>
              <a:rPr lang="en-US" dirty="0"/>
              <a:t>Results Comparison</a:t>
            </a:r>
          </a:p>
        </p:txBody>
      </p:sp>
      <p:sp>
        <p:nvSpPr>
          <p:cNvPr id="3" name="Content Placeholder 2">
            <a:extLst>
              <a:ext uri="{FF2B5EF4-FFF2-40B4-BE49-F238E27FC236}">
                <a16:creationId xmlns:a16="http://schemas.microsoft.com/office/drawing/2014/main" id="{1D33916E-E51F-41EF-8353-DB80F7FAC4E2}"/>
              </a:ext>
            </a:extLst>
          </p:cNvPr>
          <p:cNvSpPr>
            <a:spLocks noGrp="1"/>
          </p:cNvSpPr>
          <p:nvPr>
            <p:ph idx="1"/>
          </p:nvPr>
        </p:nvSpPr>
        <p:spPr>
          <a:xfrm>
            <a:off x="838200" y="1497013"/>
            <a:ext cx="10515600" cy="1731962"/>
          </a:xfrm>
        </p:spPr>
        <p:txBody>
          <a:bodyPr>
            <a:normAutofit/>
          </a:bodyPr>
          <a:lstStyle/>
          <a:p>
            <a:r>
              <a:rPr lang="en-US" sz="2000" b="0" i="0" dirty="0">
                <a:solidFill>
                  <a:srgbClr val="333333"/>
                </a:solidFill>
                <a:effectLst/>
                <a:latin typeface="Verdana" panose="020B0604030504040204" pitchFamily="34" charset="0"/>
              </a:rPr>
              <a:t>Well this is the surprising bit; the </a:t>
            </a:r>
            <a:r>
              <a:rPr lang="en-US" sz="2000" b="0" i="0" dirty="0" err="1">
                <a:solidFill>
                  <a:srgbClr val="333333"/>
                </a:solidFill>
                <a:effectLst/>
                <a:latin typeface="Verdana" panose="020B0604030504040204" pitchFamily="34" charset="0"/>
              </a:rPr>
              <a:t>mesher</a:t>
            </a:r>
            <a:r>
              <a:rPr lang="en-US" sz="2000" b="0" i="0" dirty="0">
                <a:solidFill>
                  <a:srgbClr val="333333"/>
                </a:solidFill>
                <a:effectLst/>
                <a:latin typeface="Verdana" panose="020B0604030504040204" pitchFamily="34" charset="0"/>
              </a:rPr>
              <a:t> and solver used to solve a </a:t>
            </a:r>
            <a:r>
              <a:rPr lang="en-US" sz="2000" b="0" i="0" dirty="0" err="1">
                <a:solidFill>
                  <a:srgbClr val="333333"/>
                </a:solidFill>
                <a:effectLst/>
                <a:latin typeface="Verdana" panose="020B0604030504040204" pitchFamily="34" charset="0"/>
              </a:rPr>
              <a:t>SimulationXpress</a:t>
            </a:r>
            <a:r>
              <a:rPr lang="en-US" sz="2000" b="0" i="0" dirty="0">
                <a:solidFill>
                  <a:srgbClr val="333333"/>
                </a:solidFill>
                <a:effectLst/>
                <a:latin typeface="Verdana" panose="020B0604030504040204" pitchFamily="34" charset="0"/>
              </a:rPr>
              <a:t> study are the same ones as used for full SOLIDWORKS Linear Static studies so it’s not like you are getting reduced quality in regards to the algorithms used to mesh and solve your study. </a:t>
            </a:r>
          </a:p>
          <a:p>
            <a:r>
              <a:rPr lang="en-US" sz="2000" b="0" i="0" dirty="0">
                <a:solidFill>
                  <a:srgbClr val="333333"/>
                </a:solidFill>
                <a:effectLst/>
                <a:latin typeface="Verdana" panose="020B0604030504040204" pitchFamily="34" charset="0"/>
              </a:rPr>
              <a:t>For simple models (single parts) with simple fixtures the results are identical.</a:t>
            </a:r>
            <a:endParaRPr lang="en-US" sz="2000" dirty="0"/>
          </a:p>
        </p:txBody>
      </p:sp>
      <p:pic>
        <p:nvPicPr>
          <p:cNvPr id="3074" name="Picture 2" descr="SimulationXpress">
            <a:extLst>
              <a:ext uri="{FF2B5EF4-FFF2-40B4-BE49-F238E27FC236}">
                <a16:creationId xmlns:a16="http://schemas.microsoft.com/office/drawing/2014/main" id="{98FECB64-EE97-4B6D-B3C5-4156A874C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862" y="3236117"/>
            <a:ext cx="5325665" cy="304323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imulation">
            <a:extLst>
              <a:ext uri="{FF2B5EF4-FFF2-40B4-BE49-F238E27FC236}">
                <a16:creationId xmlns:a16="http://schemas.microsoft.com/office/drawing/2014/main" id="{9BCFDDE0-FBAC-48E1-AD6E-AD1C439B02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6449" y="3320136"/>
            <a:ext cx="5881689" cy="2860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674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2D4FB-AE3A-4411-8571-6D948E85B17D}"/>
              </a:ext>
            </a:extLst>
          </p:cNvPr>
          <p:cNvSpPr>
            <a:spLocks noGrp="1"/>
          </p:cNvSpPr>
          <p:nvPr>
            <p:ph type="title"/>
          </p:nvPr>
        </p:nvSpPr>
        <p:spPr>
          <a:xfrm>
            <a:off x="838200" y="96837"/>
            <a:ext cx="10515600" cy="1325563"/>
          </a:xfrm>
        </p:spPr>
        <p:txBody>
          <a:bodyPr/>
          <a:lstStyle/>
          <a:p>
            <a:pPr algn="ctr"/>
            <a:r>
              <a:rPr lang="en-US" dirty="0"/>
              <a:t>Results Comparison cont.</a:t>
            </a:r>
          </a:p>
        </p:txBody>
      </p:sp>
      <p:sp>
        <p:nvSpPr>
          <p:cNvPr id="3" name="Content Placeholder 2">
            <a:extLst>
              <a:ext uri="{FF2B5EF4-FFF2-40B4-BE49-F238E27FC236}">
                <a16:creationId xmlns:a16="http://schemas.microsoft.com/office/drawing/2014/main" id="{1D33916E-E51F-41EF-8353-DB80F7FAC4E2}"/>
              </a:ext>
            </a:extLst>
          </p:cNvPr>
          <p:cNvSpPr>
            <a:spLocks noGrp="1"/>
          </p:cNvSpPr>
          <p:nvPr>
            <p:ph idx="1"/>
          </p:nvPr>
        </p:nvSpPr>
        <p:spPr>
          <a:xfrm>
            <a:off x="514351" y="4025900"/>
            <a:ext cx="10515600" cy="1731962"/>
          </a:xfrm>
        </p:spPr>
        <p:txBody>
          <a:bodyPr>
            <a:normAutofit fontScale="25000" lnSpcReduction="20000"/>
          </a:bodyPr>
          <a:lstStyle/>
          <a:p>
            <a:pPr algn="l"/>
            <a:br>
              <a:rPr lang="en-US" sz="1400" b="0" i="0" dirty="0">
                <a:solidFill>
                  <a:srgbClr val="333333"/>
                </a:solidFill>
                <a:effectLst/>
                <a:latin typeface="Verdana" panose="020B0604030504040204" pitchFamily="34" charset="0"/>
              </a:rPr>
            </a:br>
            <a:r>
              <a:rPr lang="en-US" sz="7200" b="0" i="0" dirty="0">
                <a:solidFill>
                  <a:srgbClr val="333333"/>
                </a:solidFill>
                <a:effectLst/>
                <a:latin typeface="Verdana" panose="020B0604030504040204" pitchFamily="34" charset="0"/>
              </a:rPr>
              <a:t>This example is a simply restrained plate in tension. The results are identical for both stress and displacement (417.67MPa and 0.143mm). </a:t>
            </a:r>
          </a:p>
          <a:p>
            <a:pPr algn="l"/>
            <a:r>
              <a:rPr lang="en-US" sz="7200" b="0" i="0" dirty="0">
                <a:solidFill>
                  <a:srgbClr val="333333"/>
                </a:solidFill>
                <a:effectLst/>
                <a:latin typeface="Verdana" panose="020B0604030504040204" pitchFamily="34" charset="0"/>
              </a:rPr>
              <a:t>Therefore its accurate to say that if all you are interested in is running simulations on single body parts, where fixtures are only fixed geometry with simple force or pressure loadings then </a:t>
            </a:r>
            <a:r>
              <a:rPr lang="en-US" sz="7200" b="0" i="0" dirty="0" err="1">
                <a:solidFill>
                  <a:srgbClr val="333333"/>
                </a:solidFill>
                <a:effectLst/>
                <a:latin typeface="Verdana" panose="020B0604030504040204" pitchFamily="34" charset="0"/>
              </a:rPr>
              <a:t>SimulationXpress</a:t>
            </a:r>
            <a:r>
              <a:rPr lang="en-US" sz="7200" b="0" i="0" dirty="0">
                <a:solidFill>
                  <a:srgbClr val="333333"/>
                </a:solidFill>
                <a:effectLst/>
                <a:latin typeface="Verdana" panose="020B0604030504040204" pitchFamily="34" charset="0"/>
              </a:rPr>
              <a:t> is suitable for your needs, it is likely however that these restrictions may cause inaccuracies in your results (over stiffening of a structure due to inaccurate fixtures for example) or due to the lack of mesh controls studies take a long time to mesh and solve.</a:t>
            </a:r>
          </a:p>
          <a:p>
            <a:pPr algn="l"/>
            <a:r>
              <a:rPr lang="en-US" sz="7200" b="0" i="0" dirty="0">
                <a:solidFill>
                  <a:srgbClr val="333333"/>
                </a:solidFill>
                <a:effectLst/>
                <a:latin typeface="Verdana" panose="020B0604030504040204" pitchFamily="34" charset="0"/>
              </a:rPr>
              <a:t>Obviously if we want to look at assemblies of multiple components with specific contact conditions between each component or you want more control over the entire analysis and post processing then we will need to invest in SOLIDWORKS Simulation.</a:t>
            </a:r>
          </a:p>
        </p:txBody>
      </p:sp>
      <p:pic>
        <p:nvPicPr>
          <p:cNvPr id="3074" name="Picture 2" descr="SimulationXpress">
            <a:extLst>
              <a:ext uri="{FF2B5EF4-FFF2-40B4-BE49-F238E27FC236}">
                <a16:creationId xmlns:a16="http://schemas.microsoft.com/office/drawing/2014/main" id="{98FECB64-EE97-4B6D-B3C5-4156A874CB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1" y="1206500"/>
            <a:ext cx="4933951" cy="28194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imulation">
            <a:extLst>
              <a:ext uri="{FF2B5EF4-FFF2-40B4-BE49-F238E27FC236}">
                <a16:creationId xmlns:a16="http://schemas.microsoft.com/office/drawing/2014/main" id="{9BCFDDE0-FBAC-48E1-AD6E-AD1C439B02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310929"/>
            <a:ext cx="5581649" cy="2714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0963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FF28C-CBF5-4972-BD91-8346F2DE5158}"/>
              </a:ext>
            </a:extLst>
          </p:cNvPr>
          <p:cNvSpPr>
            <a:spLocks noGrp="1"/>
          </p:cNvSpPr>
          <p:nvPr>
            <p:ph type="title"/>
          </p:nvPr>
        </p:nvSpPr>
        <p:spPr/>
        <p:txBody>
          <a:bodyPr/>
          <a:lstStyle/>
          <a:p>
            <a:pPr algn="ctr"/>
            <a:r>
              <a:rPr lang="en-US" dirty="0"/>
              <a:t>Conclusion</a:t>
            </a:r>
          </a:p>
        </p:txBody>
      </p:sp>
      <p:sp>
        <p:nvSpPr>
          <p:cNvPr id="3" name="Content Placeholder 2">
            <a:extLst>
              <a:ext uri="{FF2B5EF4-FFF2-40B4-BE49-F238E27FC236}">
                <a16:creationId xmlns:a16="http://schemas.microsoft.com/office/drawing/2014/main" id="{0ADDEA1E-8F0A-4304-AA00-AEC4F2CEE774}"/>
              </a:ext>
            </a:extLst>
          </p:cNvPr>
          <p:cNvSpPr>
            <a:spLocks noGrp="1"/>
          </p:cNvSpPr>
          <p:nvPr>
            <p:ph idx="1"/>
          </p:nvPr>
        </p:nvSpPr>
        <p:spPr>
          <a:xfrm>
            <a:off x="838200" y="1411287"/>
            <a:ext cx="10515600" cy="4351338"/>
          </a:xfrm>
        </p:spPr>
        <p:txBody>
          <a:bodyPr>
            <a:normAutofit fontScale="85000" lnSpcReduction="10000"/>
          </a:bodyPr>
          <a:lstStyle/>
          <a:p>
            <a:r>
              <a:rPr lang="en-US" b="0" i="0" dirty="0">
                <a:solidFill>
                  <a:srgbClr val="333333"/>
                </a:solidFill>
                <a:effectLst/>
                <a:latin typeface="Verdana" panose="020B0604030504040204" pitchFamily="34" charset="0"/>
              </a:rPr>
              <a:t>As with any of the Xpress products in SOLIDWORKS these tools are there to give users an insight into other areas of functionality within SOLIDWORKS. </a:t>
            </a:r>
          </a:p>
          <a:p>
            <a:r>
              <a:rPr lang="en-US" b="0" i="0" dirty="0">
                <a:solidFill>
                  <a:srgbClr val="333333"/>
                </a:solidFill>
                <a:effectLst/>
                <a:latin typeface="Verdana" panose="020B0604030504040204" pitchFamily="34" charset="0"/>
              </a:rPr>
              <a:t>They are designed to be cut down versions of their big brothers and sisters with clear and known limitations. </a:t>
            </a:r>
          </a:p>
          <a:p>
            <a:r>
              <a:rPr lang="en-US" b="0" i="0" dirty="0">
                <a:solidFill>
                  <a:srgbClr val="333333"/>
                </a:solidFill>
                <a:effectLst/>
                <a:latin typeface="Verdana" panose="020B0604030504040204" pitchFamily="34" charset="0"/>
              </a:rPr>
              <a:t>If we work within these limitations and use the products for their intended purpose (to be first pass ‘insight’ tools) and we end up with a better understanding of our design from earlier in the design process this will only leave us with a better end product. </a:t>
            </a:r>
          </a:p>
          <a:p>
            <a:r>
              <a:rPr lang="en-US" b="0" i="0" dirty="0">
                <a:solidFill>
                  <a:srgbClr val="333333"/>
                </a:solidFill>
                <a:effectLst/>
                <a:latin typeface="Verdana" panose="020B0604030504040204" pitchFamily="34" charset="0"/>
              </a:rPr>
              <a:t>Whilst that end product might need to be run through the full SOLIDWORKS simulation suite before sign off the Xpress tool has still been invaluable in the process and it’s absolutely free within our SOLIDWORKS package.</a:t>
            </a:r>
            <a:endParaRPr lang="en-US" dirty="0"/>
          </a:p>
        </p:txBody>
      </p:sp>
    </p:spTree>
    <p:extLst>
      <p:ext uri="{BB962C8B-B14F-4D97-AF65-F5344CB8AC3E}">
        <p14:creationId xmlns:p14="http://schemas.microsoft.com/office/powerpoint/2010/main" val="283092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14D09-7C5E-4236-BBED-7CC002115CEE}"/>
              </a:ext>
            </a:extLst>
          </p:cNvPr>
          <p:cNvSpPr>
            <a:spLocks noGrp="1"/>
          </p:cNvSpPr>
          <p:nvPr>
            <p:ph type="title"/>
          </p:nvPr>
        </p:nvSpPr>
        <p:spPr/>
        <p:txBody>
          <a:bodyPr/>
          <a:lstStyle/>
          <a:p>
            <a:pPr algn="ctr"/>
            <a:r>
              <a:rPr lang="en-US" dirty="0" err="1"/>
              <a:t>Solidworks</a:t>
            </a:r>
            <a:r>
              <a:rPr lang="en-US" dirty="0"/>
              <a:t> Simulation vs. </a:t>
            </a:r>
            <a:r>
              <a:rPr lang="en-US" dirty="0" err="1"/>
              <a:t>SimulationXpress</a:t>
            </a:r>
            <a:endParaRPr lang="en-US" dirty="0"/>
          </a:p>
        </p:txBody>
      </p:sp>
      <p:sp>
        <p:nvSpPr>
          <p:cNvPr id="3" name="Content Placeholder 2">
            <a:extLst>
              <a:ext uri="{FF2B5EF4-FFF2-40B4-BE49-F238E27FC236}">
                <a16:creationId xmlns:a16="http://schemas.microsoft.com/office/drawing/2014/main" id="{1ECDDFB6-7951-44B6-B1B3-6921F438BD20}"/>
              </a:ext>
            </a:extLst>
          </p:cNvPr>
          <p:cNvSpPr>
            <a:spLocks noGrp="1"/>
          </p:cNvSpPr>
          <p:nvPr>
            <p:ph idx="1"/>
          </p:nvPr>
        </p:nvSpPr>
        <p:spPr>
          <a:xfrm>
            <a:off x="838200" y="1469046"/>
            <a:ext cx="10515600" cy="4343827"/>
          </a:xfrm>
        </p:spPr>
        <p:txBody>
          <a:bodyPr>
            <a:normAutofit fontScale="85000" lnSpcReduction="20000"/>
          </a:bodyPr>
          <a:lstStyle/>
          <a:p>
            <a:r>
              <a:rPr lang="en-US" b="0" i="0" dirty="0">
                <a:solidFill>
                  <a:srgbClr val="333333"/>
                </a:solidFill>
                <a:effectLst/>
                <a:latin typeface="Verdana" panose="020B0604030504040204" pitchFamily="34" charset="0"/>
              </a:rPr>
              <a:t>Every version of SOLIDWORKS contains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capability to carry out first pass stress analysis on your parts. </a:t>
            </a:r>
          </a:p>
          <a:p>
            <a:r>
              <a:rPr lang="en-US" b="0" i="0" dirty="0">
                <a:solidFill>
                  <a:srgbClr val="333333"/>
                </a:solidFill>
                <a:effectLst/>
                <a:latin typeface="Verdana" panose="020B0604030504040204" pitchFamily="34" charset="0"/>
              </a:rPr>
              <a:t>If you are lucky enough to have SOLIDWORKS Premium, then you also get the linear static analysis simulation add-in. </a:t>
            </a:r>
          </a:p>
          <a:p>
            <a:r>
              <a:rPr lang="en-US" b="0" i="0" dirty="0">
                <a:solidFill>
                  <a:srgbClr val="333333"/>
                </a:solidFill>
                <a:effectLst/>
                <a:latin typeface="Verdana" panose="020B0604030504040204" pitchFamily="34" charset="0"/>
              </a:rPr>
              <a:t>In addition to this, SOLIDWORKS offers a number of simulation add-ins that run within Simulation Standard, Simulation Professional, and Simulation Premium. </a:t>
            </a:r>
          </a:p>
          <a:p>
            <a:r>
              <a:rPr lang="en-US" b="0" i="0" dirty="0">
                <a:solidFill>
                  <a:srgbClr val="333333"/>
                </a:solidFill>
                <a:effectLst/>
                <a:latin typeface="Verdana" panose="020B0604030504040204" pitchFamily="34" charset="0"/>
              </a:rPr>
              <a:t>Each provides the user with more simulation capability from basic linear static analysis in Simulation Standard, to non-linear and dynamic analysis in Premium. </a:t>
            </a:r>
          </a:p>
          <a:p>
            <a:r>
              <a:rPr lang="en-US" b="0" i="0" dirty="0">
                <a:solidFill>
                  <a:srgbClr val="333333"/>
                </a:solidFill>
                <a:effectLst/>
                <a:latin typeface="Verdana" panose="020B0604030504040204" pitchFamily="34" charset="0"/>
              </a:rPr>
              <a:t>Now this raises a question with regards to the role of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especially given that opening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leads to this paragraph:</a:t>
            </a:r>
          </a:p>
          <a:p>
            <a:endParaRPr lang="en-US" dirty="0"/>
          </a:p>
        </p:txBody>
      </p:sp>
      <p:pic>
        <p:nvPicPr>
          <p:cNvPr id="1026" name="Picture 2" descr="SimulationXpress blurb">
            <a:extLst>
              <a:ext uri="{FF2B5EF4-FFF2-40B4-BE49-F238E27FC236}">
                <a16:creationId xmlns:a16="http://schemas.microsoft.com/office/drawing/2014/main" id="{95C2EE74-9209-4CAF-8516-69B13674ED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400" y="5140094"/>
            <a:ext cx="4276725" cy="1584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814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6D9D-EAD4-49EA-9290-12B2DCA0E103}"/>
              </a:ext>
            </a:extLst>
          </p:cNvPr>
          <p:cNvSpPr>
            <a:spLocks noGrp="1"/>
          </p:cNvSpPr>
          <p:nvPr>
            <p:ph type="title"/>
          </p:nvPr>
        </p:nvSpPr>
        <p:spPr/>
        <p:txBody>
          <a:bodyPr/>
          <a:lstStyle/>
          <a:p>
            <a:pPr algn="ctr"/>
            <a:r>
              <a:rPr lang="en-US" dirty="0" err="1"/>
              <a:t>Solidworks</a:t>
            </a:r>
            <a:r>
              <a:rPr lang="en-US" dirty="0"/>
              <a:t> Simulation vs. </a:t>
            </a:r>
            <a:r>
              <a:rPr lang="en-US" dirty="0" err="1"/>
              <a:t>SimulationXpress</a:t>
            </a:r>
            <a:r>
              <a:rPr lang="en-US" dirty="0"/>
              <a:t> </a:t>
            </a:r>
          </a:p>
        </p:txBody>
      </p:sp>
      <p:sp>
        <p:nvSpPr>
          <p:cNvPr id="3" name="Content Placeholder 2">
            <a:extLst>
              <a:ext uri="{FF2B5EF4-FFF2-40B4-BE49-F238E27FC236}">
                <a16:creationId xmlns:a16="http://schemas.microsoft.com/office/drawing/2014/main" id="{BAD6D3B5-7E8D-4465-A420-845599B30B21}"/>
              </a:ext>
            </a:extLst>
          </p:cNvPr>
          <p:cNvSpPr>
            <a:spLocks noGrp="1"/>
          </p:cNvSpPr>
          <p:nvPr>
            <p:ph idx="1"/>
          </p:nvPr>
        </p:nvSpPr>
        <p:spPr/>
        <p:txBody>
          <a:bodyPr/>
          <a:lstStyle/>
          <a:p>
            <a:r>
              <a:rPr lang="en-US" b="0" i="0" dirty="0">
                <a:solidFill>
                  <a:srgbClr val="333333"/>
                </a:solidFill>
                <a:effectLst/>
                <a:latin typeface="Verdana" panose="020B0604030504040204" pitchFamily="34" charset="0"/>
              </a:rPr>
              <a:t>Does this mean SOLIDWORKS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is essentially useless? </a:t>
            </a:r>
          </a:p>
          <a:p>
            <a:r>
              <a:rPr lang="en-US" b="0" i="0" dirty="0">
                <a:solidFill>
                  <a:srgbClr val="333333"/>
                </a:solidFill>
                <a:effectLst/>
                <a:latin typeface="Verdana" panose="020B0604030504040204" pitchFamily="34" charset="0"/>
              </a:rPr>
              <a:t>Is it a gimmick included in SOLIDWORKS to allow users to create pretty </a:t>
            </a:r>
            <a:r>
              <a:rPr lang="en-US" b="0" i="0" dirty="0" err="1">
                <a:solidFill>
                  <a:srgbClr val="333333"/>
                </a:solidFill>
                <a:effectLst/>
                <a:latin typeface="Verdana" panose="020B0604030504040204" pitchFamily="34" charset="0"/>
              </a:rPr>
              <a:t>colours</a:t>
            </a:r>
            <a:r>
              <a:rPr lang="en-US" b="0" i="0" dirty="0">
                <a:solidFill>
                  <a:srgbClr val="333333"/>
                </a:solidFill>
                <a:effectLst/>
                <a:latin typeface="Verdana" panose="020B0604030504040204" pitchFamily="34" charset="0"/>
              </a:rPr>
              <a:t> on their models? </a:t>
            </a:r>
          </a:p>
          <a:p>
            <a:r>
              <a:rPr lang="en-US" b="0" i="0" dirty="0">
                <a:solidFill>
                  <a:srgbClr val="333333"/>
                </a:solidFill>
                <a:effectLst/>
                <a:latin typeface="Verdana" panose="020B0604030504040204" pitchFamily="34" charset="0"/>
              </a:rPr>
              <a:t>The answer to that is definitely no! </a:t>
            </a:r>
          </a:p>
          <a:p>
            <a:r>
              <a:rPr lang="en-US" b="0" i="0" dirty="0">
                <a:solidFill>
                  <a:srgbClr val="333333"/>
                </a:solidFill>
                <a:effectLst/>
                <a:latin typeface="Verdana" panose="020B0604030504040204" pitchFamily="34" charset="0"/>
              </a:rPr>
              <a:t>SOLIDWORKS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does have a purpose and actually, depending on your model and your analysis setup, could present you with the same results as SOLIDWORKS Simulation.</a:t>
            </a:r>
            <a:endParaRPr lang="en-US" dirty="0"/>
          </a:p>
        </p:txBody>
      </p:sp>
    </p:spTree>
    <p:extLst>
      <p:ext uri="{BB962C8B-B14F-4D97-AF65-F5344CB8AC3E}">
        <p14:creationId xmlns:p14="http://schemas.microsoft.com/office/powerpoint/2010/main" val="2920301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D5209-08E5-4055-969F-885C32ED63DF}"/>
              </a:ext>
            </a:extLst>
          </p:cNvPr>
          <p:cNvSpPr>
            <a:spLocks noGrp="1"/>
          </p:cNvSpPr>
          <p:nvPr>
            <p:ph type="title"/>
          </p:nvPr>
        </p:nvSpPr>
        <p:spPr>
          <a:xfrm>
            <a:off x="838200" y="193675"/>
            <a:ext cx="10515600" cy="1325563"/>
          </a:xfrm>
        </p:spPr>
        <p:txBody>
          <a:bodyPr/>
          <a:lstStyle/>
          <a:p>
            <a:pPr algn="ctr"/>
            <a:r>
              <a:rPr lang="en-US" dirty="0"/>
              <a:t>What is </a:t>
            </a:r>
            <a:r>
              <a:rPr lang="en-US" dirty="0" err="1"/>
              <a:t>SimulationXpress</a:t>
            </a:r>
            <a:r>
              <a:rPr lang="en-US" dirty="0"/>
              <a:t>?</a:t>
            </a:r>
          </a:p>
        </p:txBody>
      </p:sp>
      <p:sp>
        <p:nvSpPr>
          <p:cNvPr id="3" name="Content Placeholder 2">
            <a:extLst>
              <a:ext uri="{FF2B5EF4-FFF2-40B4-BE49-F238E27FC236}">
                <a16:creationId xmlns:a16="http://schemas.microsoft.com/office/drawing/2014/main" id="{195C1EB8-560F-4AC8-8EFD-CE7A90CC886F}"/>
              </a:ext>
            </a:extLst>
          </p:cNvPr>
          <p:cNvSpPr>
            <a:spLocks noGrp="1"/>
          </p:cNvSpPr>
          <p:nvPr>
            <p:ph idx="1"/>
          </p:nvPr>
        </p:nvSpPr>
        <p:spPr>
          <a:xfrm>
            <a:off x="838200" y="1354137"/>
            <a:ext cx="10515600" cy="5138738"/>
          </a:xfrm>
        </p:spPr>
        <p:txBody>
          <a:bodyPr>
            <a:normAutofit fontScale="85000" lnSpcReduction="20000"/>
          </a:bodyPr>
          <a:lstStyle/>
          <a:p>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is a wizard based simulation module within SOLIDWORKS; we assign a material to our model, apply fixtures and loadings, and then run the simulation to solve the problem. </a:t>
            </a:r>
          </a:p>
          <a:p>
            <a:r>
              <a:rPr lang="en-US" b="0" i="0" dirty="0">
                <a:solidFill>
                  <a:srgbClr val="333333"/>
                </a:solidFill>
                <a:effectLst/>
                <a:latin typeface="Verdana" panose="020B0604030504040204" pitchFamily="34" charset="0"/>
              </a:rPr>
              <a:t>It uses a principle called Finite Element Analysis (FEA) to break a big problem down into smaller more manageable pieces, or elements, comprised of multiple nodes (a process usually referred to as meshing). </a:t>
            </a:r>
          </a:p>
          <a:p>
            <a:r>
              <a:rPr lang="en-US" b="0" i="0" dirty="0">
                <a:solidFill>
                  <a:srgbClr val="333333"/>
                </a:solidFill>
                <a:effectLst/>
                <a:latin typeface="Verdana" panose="020B0604030504040204" pitchFamily="34" charset="0"/>
              </a:rPr>
              <a:t>Calculations are then undertaken to determine the displacement and stress at each node, the results of which are then presented as a set of results.</a:t>
            </a:r>
          </a:p>
          <a:p>
            <a:r>
              <a:rPr lang="en-US" b="0" i="0" dirty="0">
                <a:solidFill>
                  <a:srgbClr val="333333"/>
                </a:solidFill>
                <a:effectLst/>
                <a:latin typeface="Verdana" panose="020B0604030504040204" pitchFamily="34" charset="0"/>
              </a:rPr>
              <a:t>These results can be used to check whether the part will withstand the loads applied to it, identify failure points if they exist and allow us to further refine the model if required to improve our products. </a:t>
            </a:r>
          </a:p>
          <a:p>
            <a:r>
              <a:rPr lang="en-US" b="0" i="0" dirty="0">
                <a:solidFill>
                  <a:srgbClr val="333333"/>
                </a:solidFill>
                <a:effectLst/>
                <a:latin typeface="Verdana" panose="020B0604030504040204" pitchFamily="34" charset="0"/>
              </a:rPr>
              <a:t>This whole process is undertaken much quicker than hand calculations could be carried out or even manufacturing a test piece and physically testing the part.</a:t>
            </a:r>
            <a:endParaRPr lang="en-US" dirty="0"/>
          </a:p>
        </p:txBody>
      </p:sp>
    </p:spTree>
    <p:extLst>
      <p:ext uri="{BB962C8B-B14F-4D97-AF65-F5344CB8AC3E}">
        <p14:creationId xmlns:p14="http://schemas.microsoft.com/office/powerpoint/2010/main" val="196816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B401D-9167-4071-8EA8-BB8BF17ABA98}"/>
              </a:ext>
            </a:extLst>
          </p:cNvPr>
          <p:cNvSpPr>
            <a:spLocks noGrp="1"/>
          </p:cNvSpPr>
          <p:nvPr>
            <p:ph type="title"/>
          </p:nvPr>
        </p:nvSpPr>
        <p:spPr/>
        <p:txBody>
          <a:bodyPr/>
          <a:lstStyle/>
          <a:p>
            <a:pPr algn="ctr"/>
            <a:r>
              <a:rPr lang="en-US" dirty="0"/>
              <a:t>What can be done in </a:t>
            </a:r>
            <a:r>
              <a:rPr lang="en-US" dirty="0" err="1"/>
              <a:t>SimulationXpress</a:t>
            </a:r>
            <a:r>
              <a:rPr lang="en-US" dirty="0"/>
              <a:t>?</a:t>
            </a:r>
          </a:p>
        </p:txBody>
      </p:sp>
      <p:sp>
        <p:nvSpPr>
          <p:cNvPr id="3" name="Content Placeholder 2">
            <a:extLst>
              <a:ext uri="{FF2B5EF4-FFF2-40B4-BE49-F238E27FC236}">
                <a16:creationId xmlns:a16="http://schemas.microsoft.com/office/drawing/2014/main" id="{DDFA5376-C18B-4FD4-90C0-ADE834E42172}"/>
              </a:ext>
            </a:extLst>
          </p:cNvPr>
          <p:cNvSpPr>
            <a:spLocks noGrp="1"/>
          </p:cNvSpPr>
          <p:nvPr>
            <p:ph idx="1"/>
          </p:nvPr>
        </p:nvSpPr>
        <p:spPr/>
        <p:txBody>
          <a:bodyPr/>
          <a:lstStyle/>
          <a:p>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has some limitations which don’t exist within the other simulation packages; these can be split into four main areas: geometry, loads/fixtures, meshing and finally results.</a:t>
            </a:r>
            <a:endParaRPr lang="en-US" dirty="0"/>
          </a:p>
        </p:txBody>
      </p:sp>
    </p:spTree>
    <p:extLst>
      <p:ext uri="{BB962C8B-B14F-4D97-AF65-F5344CB8AC3E}">
        <p14:creationId xmlns:p14="http://schemas.microsoft.com/office/powerpoint/2010/main" val="3220940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2102B-6BFF-4FA8-9E33-8F52AC900469}"/>
              </a:ext>
            </a:extLst>
          </p:cNvPr>
          <p:cNvSpPr>
            <a:spLocks noGrp="1"/>
          </p:cNvSpPr>
          <p:nvPr>
            <p:ph type="title"/>
          </p:nvPr>
        </p:nvSpPr>
        <p:spPr>
          <a:xfrm>
            <a:off x="838200" y="128587"/>
            <a:ext cx="10515600" cy="1325563"/>
          </a:xfrm>
        </p:spPr>
        <p:txBody>
          <a:bodyPr/>
          <a:lstStyle/>
          <a:p>
            <a:pPr algn="ctr"/>
            <a:r>
              <a:rPr lang="en-US" dirty="0"/>
              <a:t>Geometry</a:t>
            </a:r>
          </a:p>
        </p:txBody>
      </p:sp>
      <p:sp>
        <p:nvSpPr>
          <p:cNvPr id="3" name="Content Placeholder 2">
            <a:extLst>
              <a:ext uri="{FF2B5EF4-FFF2-40B4-BE49-F238E27FC236}">
                <a16:creationId xmlns:a16="http://schemas.microsoft.com/office/drawing/2014/main" id="{66CBA863-7503-4745-ADEC-75668BD28170}"/>
              </a:ext>
            </a:extLst>
          </p:cNvPr>
          <p:cNvSpPr>
            <a:spLocks noGrp="1"/>
          </p:cNvSpPr>
          <p:nvPr>
            <p:ph idx="1"/>
          </p:nvPr>
        </p:nvSpPr>
        <p:spPr>
          <a:xfrm>
            <a:off x="838200" y="1254124"/>
            <a:ext cx="10515600" cy="4960939"/>
          </a:xfrm>
        </p:spPr>
        <p:txBody>
          <a:bodyPr>
            <a:normAutofit fontScale="85000" lnSpcReduction="20000"/>
          </a:bodyPr>
          <a:lstStyle/>
          <a:p>
            <a:pPr algn="l"/>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can only </a:t>
            </a:r>
            <a:r>
              <a:rPr lang="en-US" b="0" i="0" dirty="0" err="1">
                <a:solidFill>
                  <a:srgbClr val="333333"/>
                </a:solidFill>
                <a:effectLst/>
                <a:latin typeface="Verdana" panose="020B0604030504040204" pitchFamily="34" charset="0"/>
              </a:rPr>
              <a:t>analyse</a:t>
            </a:r>
            <a:r>
              <a:rPr lang="en-US" b="0" i="0" dirty="0">
                <a:solidFill>
                  <a:srgbClr val="333333"/>
                </a:solidFill>
                <a:effectLst/>
                <a:latin typeface="Verdana" panose="020B0604030504040204" pitchFamily="34" charset="0"/>
              </a:rPr>
              <a:t> parts, it cannot deal with assemblies or multibody parts. </a:t>
            </a:r>
          </a:p>
          <a:p>
            <a:pPr algn="l"/>
            <a:r>
              <a:rPr lang="en-US" b="0" i="0" dirty="0">
                <a:solidFill>
                  <a:srgbClr val="333333"/>
                </a:solidFill>
                <a:effectLst/>
                <a:latin typeface="Verdana" panose="020B0604030504040204" pitchFamily="34" charset="0"/>
              </a:rPr>
              <a:t>This may potentially not be a show stopper for some users who only wish to test a part in isolation rather than a collection of parts. </a:t>
            </a:r>
          </a:p>
          <a:p>
            <a:pPr algn="l"/>
            <a:r>
              <a:rPr lang="en-US" b="0" i="0" dirty="0">
                <a:solidFill>
                  <a:srgbClr val="333333"/>
                </a:solidFill>
                <a:effectLst/>
                <a:latin typeface="Verdana" panose="020B0604030504040204" pitchFamily="34" charset="0"/>
              </a:rPr>
              <a:t>There’s also little stopping us combining all the parts in our assembly together to bypass this limitation, however this will assume that the parts are rigidly bonded together which may or may not be a real world scenario.</a:t>
            </a:r>
          </a:p>
          <a:p>
            <a:pPr algn="l"/>
            <a:r>
              <a:rPr lang="en-US" b="0" i="0" dirty="0">
                <a:solidFill>
                  <a:srgbClr val="333333"/>
                </a:solidFill>
                <a:effectLst/>
                <a:latin typeface="Verdana" panose="020B0604030504040204" pitchFamily="34" charset="0"/>
              </a:rPr>
              <a:t>This approach may artificially stiffen the model by assuming that parts are bonded together and this will have an effect on the validity of the results (assuming a bolted joint is rigidly glued together is a huge over simplification of a problem for example). </a:t>
            </a:r>
          </a:p>
          <a:p>
            <a:pPr algn="l"/>
            <a:r>
              <a:rPr lang="en-US" b="0" i="0" dirty="0">
                <a:solidFill>
                  <a:srgbClr val="333333"/>
                </a:solidFill>
                <a:effectLst/>
                <a:latin typeface="Verdana" panose="020B0604030504040204" pitchFamily="34" charset="0"/>
              </a:rPr>
              <a:t>In the full simulation package you can specify different contacts between parts and you can also apply connectors to simulate pinned, bolted and welded joints to more accurately represent the real world scenario.</a:t>
            </a:r>
          </a:p>
          <a:p>
            <a:endParaRPr lang="en-US" dirty="0"/>
          </a:p>
        </p:txBody>
      </p:sp>
    </p:spTree>
    <p:extLst>
      <p:ext uri="{BB962C8B-B14F-4D97-AF65-F5344CB8AC3E}">
        <p14:creationId xmlns:p14="http://schemas.microsoft.com/office/powerpoint/2010/main" val="324498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11D21-AA66-4AAD-B8CE-4C996C20CFE1}"/>
              </a:ext>
            </a:extLst>
          </p:cNvPr>
          <p:cNvSpPr>
            <a:spLocks noGrp="1"/>
          </p:cNvSpPr>
          <p:nvPr>
            <p:ph type="title"/>
          </p:nvPr>
        </p:nvSpPr>
        <p:spPr/>
        <p:txBody>
          <a:bodyPr/>
          <a:lstStyle/>
          <a:p>
            <a:pPr algn="ctr"/>
            <a:r>
              <a:rPr lang="en-US" dirty="0"/>
              <a:t>Geometry cont.</a:t>
            </a:r>
          </a:p>
        </p:txBody>
      </p:sp>
      <p:pic>
        <p:nvPicPr>
          <p:cNvPr id="2050" name="Picture 2" descr="SimulationXpress capabilities">
            <a:extLst>
              <a:ext uri="{FF2B5EF4-FFF2-40B4-BE49-F238E27FC236}">
                <a16:creationId xmlns:a16="http://schemas.microsoft.com/office/drawing/2014/main" id="{5C6D170E-906F-4641-84AA-4A6F169E012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11319" y="2076450"/>
            <a:ext cx="9169362" cy="3331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74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B9D3-C25E-48B4-AB44-93F25ED73F0A}"/>
              </a:ext>
            </a:extLst>
          </p:cNvPr>
          <p:cNvSpPr>
            <a:spLocks noGrp="1"/>
          </p:cNvSpPr>
          <p:nvPr>
            <p:ph type="title"/>
          </p:nvPr>
        </p:nvSpPr>
        <p:spPr/>
        <p:txBody>
          <a:bodyPr/>
          <a:lstStyle/>
          <a:p>
            <a:pPr algn="ctr"/>
            <a:r>
              <a:rPr lang="en-US" dirty="0"/>
              <a:t>Loads/Fixtures</a:t>
            </a:r>
          </a:p>
        </p:txBody>
      </p:sp>
      <p:sp>
        <p:nvSpPr>
          <p:cNvPr id="3" name="Content Placeholder 2">
            <a:extLst>
              <a:ext uri="{FF2B5EF4-FFF2-40B4-BE49-F238E27FC236}">
                <a16:creationId xmlns:a16="http://schemas.microsoft.com/office/drawing/2014/main" id="{CB5B2287-FCB0-4DF6-9344-4E8979750C3D}"/>
              </a:ext>
            </a:extLst>
          </p:cNvPr>
          <p:cNvSpPr>
            <a:spLocks noGrp="1"/>
          </p:cNvSpPr>
          <p:nvPr>
            <p:ph idx="1"/>
          </p:nvPr>
        </p:nvSpPr>
        <p:spPr/>
        <p:txBody>
          <a:bodyPr/>
          <a:lstStyle/>
          <a:p>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allows users to only rigidly fix models by faces; this might not truly represent the real world fixture on the model and again lead to an artificially stiff model. </a:t>
            </a:r>
          </a:p>
          <a:p>
            <a:r>
              <a:rPr lang="en-US" b="0" i="0" dirty="0">
                <a:solidFill>
                  <a:srgbClr val="333333"/>
                </a:solidFill>
                <a:effectLst/>
                <a:latin typeface="Verdana" panose="020B0604030504040204" pitchFamily="34" charset="0"/>
              </a:rPr>
              <a:t>Similarly with regards to loads we are limited to only applying force and pressure loadings to faces, in Simulation there is a wide range of different loadings that can be applied.</a:t>
            </a:r>
            <a:endParaRPr lang="en-US" dirty="0"/>
          </a:p>
        </p:txBody>
      </p:sp>
    </p:spTree>
    <p:extLst>
      <p:ext uri="{BB962C8B-B14F-4D97-AF65-F5344CB8AC3E}">
        <p14:creationId xmlns:p14="http://schemas.microsoft.com/office/powerpoint/2010/main" val="2992399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C96D4-BE5D-4404-B50F-C4419DAE6516}"/>
              </a:ext>
            </a:extLst>
          </p:cNvPr>
          <p:cNvSpPr>
            <a:spLocks noGrp="1"/>
          </p:cNvSpPr>
          <p:nvPr>
            <p:ph type="title"/>
          </p:nvPr>
        </p:nvSpPr>
        <p:spPr/>
        <p:txBody>
          <a:bodyPr/>
          <a:lstStyle/>
          <a:p>
            <a:pPr algn="ctr"/>
            <a:r>
              <a:rPr lang="en-US" dirty="0"/>
              <a:t>Meshing</a:t>
            </a:r>
          </a:p>
        </p:txBody>
      </p:sp>
      <p:sp>
        <p:nvSpPr>
          <p:cNvPr id="3" name="Content Placeholder 2">
            <a:extLst>
              <a:ext uri="{FF2B5EF4-FFF2-40B4-BE49-F238E27FC236}">
                <a16:creationId xmlns:a16="http://schemas.microsoft.com/office/drawing/2014/main" id="{7EDF98F7-069E-4300-AAAA-C5CA8BD8413F}"/>
              </a:ext>
            </a:extLst>
          </p:cNvPr>
          <p:cNvSpPr>
            <a:spLocks noGrp="1"/>
          </p:cNvSpPr>
          <p:nvPr>
            <p:ph idx="1"/>
          </p:nvPr>
        </p:nvSpPr>
        <p:spPr>
          <a:xfrm>
            <a:off x="838200" y="1571625"/>
            <a:ext cx="10515600" cy="4605338"/>
          </a:xfrm>
        </p:spPr>
        <p:txBody>
          <a:bodyPr>
            <a:normAutofit fontScale="92500"/>
          </a:bodyPr>
          <a:lstStyle/>
          <a:p>
            <a:r>
              <a:rPr lang="en-US" b="0" i="0" dirty="0">
                <a:solidFill>
                  <a:srgbClr val="333333"/>
                </a:solidFill>
                <a:effectLst/>
                <a:latin typeface="Verdana" panose="020B0604030504040204" pitchFamily="34" charset="0"/>
              </a:rPr>
              <a:t>The FEA process involves splitting a model into many small elements, within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we only have one mesh type available to us (Standard) and that mesh size is Global across the entire model. </a:t>
            </a:r>
          </a:p>
          <a:p>
            <a:r>
              <a:rPr lang="en-US" b="0" i="0" dirty="0">
                <a:solidFill>
                  <a:srgbClr val="333333"/>
                </a:solidFill>
                <a:effectLst/>
                <a:latin typeface="Verdana" panose="020B0604030504040204" pitchFamily="34" charset="0"/>
              </a:rPr>
              <a:t>With the Simulation add-ins we can specify mesh controls to force finer meshes in areas of interest whilst using a more relaxed and coarser global mesh in other areas, this means fewer calculations and quicker results, we would have to have more elements in a </a:t>
            </a:r>
            <a:r>
              <a:rPr lang="en-US" b="0" i="0" dirty="0" err="1">
                <a:solidFill>
                  <a:srgbClr val="333333"/>
                </a:solidFill>
                <a:effectLst/>
                <a:latin typeface="Verdana" panose="020B0604030504040204" pitchFamily="34" charset="0"/>
              </a:rPr>
              <a:t>SimulationXpress</a:t>
            </a:r>
            <a:r>
              <a:rPr lang="en-US" b="0" i="0" dirty="0">
                <a:solidFill>
                  <a:srgbClr val="333333"/>
                </a:solidFill>
                <a:effectLst/>
                <a:latin typeface="Verdana" panose="020B0604030504040204" pitchFamily="34" charset="0"/>
              </a:rPr>
              <a:t> model for this reason alone as we have to choose a mesh size that’s appropriate for the whole model as our global size, leading to longer solution times.</a:t>
            </a:r>
            <a:endParaRPr lang="en-US" dirty="0"/>
          </a:p>
        </p:txBody>
      </p:sp>
    </p:spTree>
    <p:extLst>
      <p:ext uri="{BB962C8B-B14F-4D97-AF65-F5344CB8AC3E}">
        <p14:creationId xmlns:p14="http://schemas.microsoft.com/office/powerpoint/2010/main" val="13599793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1269</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Verdana</vt:lpstr>
      <vt:lpstr>Office Theme</vt:lpstr>
      <vt:lpstr>SimulationXpress</vt:lpstr>
      <vt:lpstr>Solidworks Simulation vs. SimulationXpress</vt:lpstr>
      <vt:lpstr>Solidworks Simulation vs. SimulationXpress </vt:lpstr>
      <vt:lpstr>What is SimulationXpress?</vt:lpstr>
      <vt:lpstr>What can be done in SimulationXpress?</vt:lpstr>
      <vt:lpstr>Geometry</vt:lpstr>
      <vt:lpstr>Geometry cont.</vt:lpstr>
      <vt:lpstr>Loads/Fixtures</vt:lpstr>
      <vt:lpstr>Meshing</vt:lpstr>
      <vt:lpstr>Meshing control</vt:lpstr>
      <vt:lpstr>Results</vt:lpstr>
      <vt:lpstr>Results Comparison</vt:lpstr>
      <vt:lpstr>Results Comparison cont.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SimulationXpress</dc:title>
  <dc:creator>Dan Swanson</dc:creator>
  <cp:lastModifiedBy>Dan Swanson</cp:lastModifiedBy>
  <cp:revision>3</cp:revision>
  <dcterms:created xsi:type="dcterms:W3CDTF">2021-04-12T15:50:03Z</dcterms:created>
  <dcterms:modified xsi:type="dcterms:W3CDTF">2021-04-12T16:11:41Z</dcterms:modified>
</cp:coreProperties>
</file>