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79" r:id="rId4"/>
    <p:sldId id="264" r:id="rId5"/>
    <p:sldId id="265" r:id="rId6"/>
    <p:sldId id="266" r:id="rId7"/>
    <p:sldId id="267" r:id="rId8"/>
    <p:sldId id="268" r:id="rId9"/>
    <p:sldId id="28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849"/>
    <a:srgbClr val="44566C"/>
    <a:srgbClr val="04A3CF"/>
    <a:srgbClr val="326684"/>
    <a:srgbClr val="EE2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1254" autoAdjust="0"/>
  </p:normalViewPr>
  <p:slideViewPr>
    <p:cSldViewPr snapToGrid="0" snapToObjects="1">
      <p:cViewPr varScale="1">
        <p:scale>
          <a:sx n="93" d="100"/>
          <a:sy n="93" d="100"/>
        </p:scale>
        <p:origin x="71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9A43C-AE3F-F44C-AC54-0BAB8F4E5AC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0209-1A13-E848-88F7-20EE614F1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81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48CA1-7562-8A43-941A-29FF1136A23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DCA35-E38A-E94B-AB9F-488C94FC4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9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Sheet metal: Costing Options – Cost as machined plate</a:t>
            </a:r>
          </a:p>
          <a:p>
            <a:r>
              <a:rPr lang="en-US" dirty="0"/>
              <a:t>Machining:</a:t>
            </a:r>
            <a:r>
              <a:rPr lang="en-US" baseline="0" dirty="0"/>
              <a:t> Turning Volume features</a:t>
            </a:r>
          </a:p>
          <a:p>
            <a:r>
              <a:rPr lang="en-US" baseline="0" dirty="0"/>
              <a:t>Template: Filters &amp; Export/Update</a:t>
            </a:r>
          </a:p>
          <a:p>
            <a:r>
              <a:rPr lang="en-US" baseline="0" dirty="0"/>
              <a:t>Advanced machining: multi-body enhancements (castings)</a:t>
            </a:r>
          </a:p>
          <a:p>
            <a:r>
              <a:rPr lang="en-US" dirty="0"/>
              <a:t>Options Dialog</a:t>
            </a:r>
            <a:r>
              <a:rPr lang="en-US" baseline="0" dirty="0"/>
              <a:t> &amp; Simple Cost/Comparative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CA35-E38A-E94B-AB9F-488C94FC48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3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41230" y="2667099"/>
            <a:ext cx="5386713" cy="9752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3600"/>
              </a:lnSpc>
              <a:defRPr sz="3200" b="0" cap="none">
                <a:solidFill>
                  <a:srgbClr val="EE2E2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Session Title</a:t>
            </a:r>
            <a:br>
              <a:rPr lang="en-US" dirty="0"/>
            </a:br>
            <a:r>
              <a:rPr lang="en-US" dirty="0"/>
              <a:t>Session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15444" y="3723138"/>
            <a:ext cx="4512499" cy="8209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Speaker 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2474813" y="2484017"/>
            <a:ext cx="5134299" cy="18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3DS.COM © </a:t>
            </a:r>
            <a:r>
              <a:rPr lang="en-US" sz="600" b="0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Dassault</a:t>
            </a:r>
            <a:r>
              <a:rPr lang="en-US" sz="600" b="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Systémes</a:t>
            </a:r>
            <a:endParaRPr lang="en-US" sz="600" b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5" y="481612"/>
            <a:ext cx="3164339" cy="36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9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365760"/>
            <a:ext cx="8229600" cy="69583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EE2E2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472184"/>
            <a:ext cx="8229600" cy="2982585"/>
          </a:xfrm>
          <a:prstGeom prst="rect">
            <a:avLst/>
          </a:prstGeom>
        </p:spPr>
        <p:txBody>
          <a:bodyPr/>
          <a:lstStyle>
            <a:lvl1pPr marL="117475" indent="-117475">
              <a:spcBef>
                <a:spcPts val="0"/>
              </a:spcBef>
              <a:buFontTx/>
              <a:buNone/>
              <a:defRPr sz="1400">
                <a:solidFill>
                  <a:srgbClr val="595A5A"/>
                </a:solidFill>
              </a:defRPr>
            </a:lvl1pPr>
            <a:lvl2pPr marL="115888" indent="-115888">
              <a:buFont typeface="Arial"/>
              <a:buChar char="•"/>
              <a:defRPr sz="1400">
                <a:solidFill>
                  <a:srgbClr val="595A5A"/>
                </a:solidFill>
              </a:defRPr>
            </a:lvl2pPr>
            <a:lvl3pPr marL="573088" indent="-115888">
              <a:defRPr sz="1400">
                <a:solidFill>
                  <a:srgbClr val="595A5A"/>
                </a:solidFill>
              </a:defRPr>
            </a:lvl3pPr>
            <a:lvl4pPr marL="1030288" indent="-115888">
              <a:buFont typeface="Arial"/>
              <a:buChar char="•"/>
              <a:defRPr sz="1400">
                <a:solidFill>
                  <a:srgbClr val="595A5A"/>
                </a:solidFill>
              </a:defRPr>
            </a:lvl4pPr>
            <a:lvl5pPr marL="1489075" indent="-115888">
              <a:buFont typeface="Arial"/>
              <a:buChar char="•"/>
              <a:defRPr sz="1400">
                <a:solidFill>
                  <a:srgbClr val="595A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76262" y="914400"/>
            <a:ext cx="8229409" cy="5905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68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6072" y="365760"/>
            <a:ext cx="8229600" cy="69583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EE2E2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621792" y="1463040"/>
            <a:ext cx="8450262" cy="2806700"/>
          </a:xfrm>
          <a:prstGeom prst="rect">
            <a:avLst/>
          </a:prstGeom>
        </p:spPr>
        <p:txBody>
          <a:bodyPr vert="horz"/>
          <a:lstStyle>
            <a:lvl1pPr marL="115888" indent="-115888">
              <a:defRPr sz="1200">
                <a:solidFill>
                  <a:srgbClr val="595A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76262" y="914400"/>
            <a:ext cx="8229409" cy="5905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6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4360" y="466343"/>
            <a:ext cx="8151926" cy="3978951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0"/>
              </a:spcBef>
              <a:buFontTx/>
              <a:buNone/>
              <a:defRPr sz="1400">
                <a:solidFill>
                  <a:srgbClr val="595A5A"/>
                </a:solidFill>
              </a:defRPr>
            </a:lvl1pPr>
            <a:lvl2pPr marL="115888" indent="-115888">
              <a:spcBef>
                <a:spcPts val="336"/>
              </a:spcBef>
              <a:buFont typeface="Arial"/>
              <a:buChar char="•"/>
              <a:defRPr sz="1400">
                <a:solidFill>
                  <a:srgbClr val="595A5A"/>
                </a:solidFill>
              </a:defRPr>
            </a:lvl2pPr>
            <a:lvl3pPr marL="573088" indent="-115888">
              <a:spcBef>
                <a:spcPts val="336"/>
              </a:spcBef>
              <a:buFont typeface="Arial"/>
              <a:buChar char="•"/>
              <a:defRPr sz="1400">
                <a:solidFill>
                  <a:srgbClr val="595A5A"/>
                </a:solidFill>
              </a:defRPr>
            </a:lvl3pPr>
            <a:lvl4pPr marL="1030288" indent="-115888">
              <a:spcBef>
                <a:spcPts val="336"/>
              </a:spcBef>
              <a:buFont typeface="Arial"/>
              <a:buChar char="•"/>
              <a:defRPr sz="1400">
                <a:solidFill>
                  <a:srgbClr val="595A5A"/>
                </a:solidFill>
              </a:defRPr>
            </a:lvl4pPr>
            <a:lvl5pPr marL="1489075" indent="-115888">
              <a:spcBef>
                <a:spcPts val="336"/>
              </a:spcBef>
              <a:buFont typeface="Arial"/>
              <a:buChar char="•"/>
              <a:defRPr sz="1400">
                <a:solidFill>
                  <a:srgbClr val="595A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63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ubtitle/Bod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38150"/>
            <a:ext cx="7924800" cy="5334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58585A"/>
                </a:solidFill>
              </a:defRPr>
            </a:lvl1pPr>
            <a:lvl2pPr algn="l">
              <a:defRPr>
                <a:solidFill>
                  <a:srgbClr val="58585A"/>
                </a:solidFill>
              </a:defRPr>
            </a:lvl2pPr>
            <a:lvl3pPr algn="l">
              <a:buFont typeface="Arial"/>
              <a:buChar char="•"/>
              <a:defRPr>
                <a:solidFill>
                  <a:srgbClr val="58585A"/>
                </a:solidFill>
              </a:defRPr>
            </a:lvl3pPr>
            <a:lvl4pPr algn="l">
              <a:buFont typeface="Arial"/>
              <a:buChar char="•"/>
              <a:defRPr sz="1600">
                <a:solidFill>
                  <a:srgbClr val="58585A"/>
                </a:solidFill>
              </a:defRPr>
            </a:lvl4pPr>
            <a:lvl5pPr algn="l">
              <a:buFont typeface="Arial"/>
              <a:buChar char="•"/>
              <a:defRPr sz="1600">
                <a:solidFill>
                  <a:srgbClr val="58585A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71550"/>
            <a:ext cx="7924800" cy="381000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  <a:lvl2pPr algn="l">
              <a:buFont typeface="Arial"/>
              <a:buChar char="•"/>
              <a:defRPr sz="1400">
                <a:solidFill>
                  <a:srgbClr val="58585A"/>
                </a:solidFill>
              </a:defRPr>
            </a:lvl2pPr>
            <a:lvl3pPr algn="l">
              <a:buFont typeface="Arial"/>
              <a:buChar char="•"/>
              <a:defRPr sz="1400">
                <a:solidFill>
                  <a:srgbClr val="58585A"/>
                </a:solidFill>
              </a:defRPr>
            </a:lvl3pPr>
            <a:lvl4pPr algn="l">
              <a:buFont typeface="Arial"/>
              <a:buChar char="•"/>
              <a:defRPr sz="1400">
                <a:solidFill>
                  <a:srgbClr val="58585A"/>
                </a:solidFill>
              </a:defRPr>
            </a:lvl4pPr>
            <a:lvl5pPr algn="l">
              <a:buFont typeface="Arial"/>
              <a:buNone/>
              <a:defRPr sz="1200">
                <a:solidFill>
                  <a:srgbClr val="58585A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1504950"/>
            <a:ext cx="7848600" cy="2667000"/>
          </a:xfrm>
          <a:prstGeom prst="rect">
            <a:avLst/>
          </a:prstGeom>
        </p:spPr>
        <p:txBody>
          <a:bodyPr vert="horz"/>
          <a:lstStyle>
            <a:lvl1pPr algn="l">
              <a:buFont typeface="Arial"/>
              <a:buChar char="•"/>
              <a:defRPr sz="1600"/>
            </a:lvl1pPr>
            <a:lvl2pPr algn="l">
              <a:buFont typeface="Arial"/>
              <a:buChar char="•"/>
              <a:defRPr sz="1600">
                <a:solidFill>
                  <a:srgbClr val="58585A"/>
                </a:solidFill>
              </a:defRPr>
            </a:lvl2pPr>
            <a:lvl3pPr algn="l">
              <a:buFont typeface="Arial"/>
              <a:buChar char="•"/>
              <a:defRPr sz="1600">
                <a:solidFill>
                  <a:srgbClr val="58585A"/>
                </a:solidFill>
              </a:defRPr>
            </a:lvl3pPr>
            <a:lvl4pPr algn="l">
              <a:buFont typeface="Arial"/>
              <a:buChar char="•"/>
              <a:defRPr sz="1600">
                <a:solidFill>
                  <a:srgbClr val="58585A"/>
                </a:solidFill>
              </a:defRPr>
            </a:lvl4pPr>
            <a:lvl5pPr algn="l">
              <a:buFont typeface="Arial"/>
              <a:buChar char="•"/>
              <a:defRPr sz="1600">
                <a:solidFill>
                  <a:srgbClr val="58585A"/>
                </a:solidFill>
              </a:defRPr>
            </a:lvl5pPr>
          </a:lstStyle>
          <a:p>
            <a:pPr lvl="0"/>
            <a:r>
              <a:rPr lang="en-US" dirty="0"/>
              <a:t>Click to add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9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74813" y="2484017"/>
            <a:ext cx="5134299" cy="18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3DS.COM © </a:t>
            </a:r>
            <a:r>
              <a:rPr lang="en-US" sz="600" b="0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Dassault</a:t>
            </a:r>
            <a:r>
              <a:rPr lang="en-US" sz="600" b="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Systémes</a:t>
            </a:r>
            <a:endParaRPr lang="en-US" sz="600" b="0" dirty="0"/>
          </a:p>
        </p:txBody>
      </p:sp>
    </p:spTree>
    <p:extLst>
      <p:ext uri="{BB962C8B-B14F-4D97-AF65-F5344CB8AC3E}">
        <p14:creationId xmlns:p14="http://schemas.microsoft.com/office/powerpoint/2010/main" val="17415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230" y="2428974"/>
            <a:ext cx="5386713" cy="975223"/>
          </a:xfrm>
        </p:spPr>
        <p:txBody>
          <a:bodyPr/>
          <a:lstStyle/>
          <a:p>
            <a:r>
              <a:rPr lang="en-US" sz="1050" dirty="0"/>
              <a:t>(Hands-On) </a:t>
            </a:r>
            <a:r>
              <a:rPr lang="en-US" dirty="0"/>
              <a:t>Introduction to SolidWorks Costing 2014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15444" y="3485013"/>
            <a:ext cx="4512499" cy="820914"/>
          </a:xfrm>
        </p:spPr>
        <p:txBody>
          <a:bodyPr/>
          <a:lstStyle/>
          <a:p>
            <a:r>
              <a:rPr lang="en-US" dirty="0"/>
              <a:t>Blake Reeves</a:t>
            </a:r>
          </a:p>
          <a:p>
            <a:pPr>
              <a:lnSpc>
                <a:spcPts val="1200"/>
              </a:lnSpc>
            </a:pPr>
            <a:r>
              <a:rPr lang="en-US" sz="1200" dirty="0"/>
              <a:t>SolidWorks Product Definition</a:t>
            </a:r>
          </a:p>
          <a:p>
            <a:pPr>
              <a:lnSpc>
                <a:spcPts val="600"/>
              </a:lnSpc>
            </a:pPr>
            <a:endParaRPr lang="en-US" sz="1100" dirty="0"/>
          </a:p>
          <a:p>
            <a:r>
              <a:rPr lang="en-US" dirty="0"/>
              <a:t>Craig </a:t>
            </a:r>
            <a:r>
              <a:rPr lang="en-US" dirty="0" err="1"/>
              <a:t>Therrien</a:t>
            </a:r>
            <a:r>
              <a:rPr lang="en-US" dirty="0"/>
              <a:t> </a:t>
            </a:r>
          </a:p>
          <a:p>
            <a:pPr>
              <a:lnSpc>
                <a:spcPts val="1200"/>
              </a:lnSpc>
            </a:pPr>
            <a:r>
              <a:rPr lang="en-US" sz="1200" dirty="0"/>
              <a:t>SolidWorks Product Management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Who are you?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0" y="971550"/>
            <a:ext cx="78486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What is your primary job/role?</a:t>
            </a:r>
          </a:p>
          <a:p>
            <a:pPr lvl="1"/>
            <a:r>
              <a:rPr lang="en-US" sz="1800" dirty="0"/>
              <a:t>Manufacturing Engineer / CAM / Estimator</a:t>
            </a:r>
          </a:p>
          <a:p>
            <a:pPr lvl="1"/>
            <a:r>
              <a:rPr lang="en-US" sz="1800" dirty="0"/>
              <a:t>Product / Tooling Designer</a:t>
            </a:r>
          </a:p>
          <a:p>
            <a:pPr lvl="1"/>
            <a:r>
              <a:rPr lang="en-US" sz="1800" dirty="0"/>
              <a:t>Manager / CAD Admin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What best describes your company?</a:t>
            </a:r>
          </a:p>
          <a:p>
            <a:pPr lvl="1"/>
            <a:r>
              <a:rPr lang="en-US" sz="1800" dirty="0"/>
              <a:t>Manufacture only</a:t>
            </a:r>
          </a:p>
          <a:p>
            <a:pPr lvl="1"/>
            <a:r>
              <a:rPr lang="en-US" sz="1800" dirty="0"/>
              <a:t>Design in-house, Manufacture outside</a:t>
            </a:r>
          </a:p>
          <a:p>
            <a:pPr lvl="1"/>
            <a:r>
              <a:rPr lang="en-US" sz="1800" dirty="0"/>
              <a:t>Design &amp; Manufacture in-house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Introduction to Costing and the new features added in 2014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/>
              <a:t>Learn the fundamentals of the Costing interface</a:t>
            </a:r>
          </a:p>
          <a:p>
            <a:pPr lvl="1"/>
            <a:r>
              <a:rPr lang="en-US" sz="1800" dirty="0"/>
              <a:t>Sheet Metal</a:t>
            </a:r>
          </a:p>
          <a:p>
            <a:pPr lvl="1"/>
            <a:r>
              <a:rPr lang="en-US" sz="1800" dirty="0"/>
              <a:t>Machining</a:t>
            </a:r>
          </a:p>
          <a:p>
            <a:pPr lvl="1"/>
            <a:r>
              <a:rPr lang="en-US" sz="1800" dirty="0"/>
              <a:t>Template Tips &amp; Tricks</a:t>
            </a:r>
          </a:p>
          <a:p>
            <a:r>
              <a:rPr lang="en-US" sz="1800" dirty="0"/>
              <a:t>2014 New features:</a:t>
            </a:r>
          </a:p>
          <a:p>
            <a:pPr lvl="1"/>
            <a:r>
              <a:rPr lang="en-US" sz="1800" dirty="0"/>
              <a:t>Advanced Machining</a:t>
            </a:r>
          </a:p>
          <a:p>
            <a:pPr lvl="1"/>
            <a:r>
              <a:rPr lang="en-US" sz="1800" dirty="0"/>
              <a:t>Costing Options Dialog</a:t>
            </a:r>
          </a:p>
          <a:p>
            <a:pPr lvl="1"/>
            <a:r>
              <a:rPr lang="en-US" sz="1800" dirty="0"/>
              <a:t>Simple Volumetric Costing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43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What is SolidWorks Costing?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Automatic manufacturing cost estimates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504950"/>
            <a:ext cx="7848600" cy="2667000"/>
          </a:xfrm>
        </p:spPr>
        <p:txBody>
          <a:bodyPr/>
          <a:lstStyle/>
          <a:p>
            <a:pPr indent="222250">
              <a:buFont typeface="Arial" pitchFamily="-109" charset="0"/>
              <a:buChar char="•"/>
            </a:pPr>
            <a:endParaRPr lang="en-GB" dirty="0">
              <a:ea typeface="Arial" pitchFamily="-109" charset="0"/>
              <a:cs typeface="Arial"/>
            </a:endParaRPr>
          </a:p>
          <a:p>
            <a:pPr indent="222250">
              <a:buFont typeface="Arial" pitchFamily="-109" charset="0"/>
              <a:buChar char="•"/>
            </a:pPr>
            <a:endParaRPr lang="en-GB" dirty="0">
              <a:ea typeface="Arial" pitchFamily="-109" charset="0"/>
              <a:cs typeface="Arial"/>
            </a:endParaRPr>
          </a:p>
          <a:p>
            <a:pPr indent="222250">
              <a:buFont typeface="Arial" pitchFamily="-109" charset="0"/>
              <a:buChar char="•"/>
            </a:pPr>
            <a:r>
              <a:rPr lang="en-GB" sz="1800" dirty="0">
                <a:ea typeface="Arial" pitchFamily="-109" charset="0"/>
                <a:cs typeface="Arial"/>
              </a:rPr>
              <a:t>Sheet Metal and Machined Part Costing</a:t>
            </a:r>
          </a:p>
          <a:p>
            <a:pPr indent="222250">
              <a:buFont typeface="Arial" pitchFamily="-109" charset="0"/>
              <a:buChar char="•"/>
            </a:pPr>
            <a:r>
              <a:rPr lang="en-GB" sz="1800" dirty="0">
                <a:ea typeface="Arial" pitchFamily="-109" charset="0"/>
                <a:cs typeface="Arial"/>
              </a:rPr>
              <a:t>Costs update with every part change</a:t>
            </a:r>
          </a:p>
          <a:p>
            <a:pPr indent="222250">
              <a:buFont typeface="Arial" pitchFamily="-109" charset="0"/>
              <a:buChar char="•"/>
            </a:pPr>
            <a:r>
              <a:rPr lang="en-GB" sz="1800" dirty="0">
                <a:ea typeface="Arial" pitchFamily="-109" charset="0"/>
                <a:cs typeface="Arial"/>
              </a:rPr>
              <a:t>Customizable manufacturing templates</a:t>
            </a:r>
          </a:p>
          <a:p>
            <a:pPr indent="222250">
              <a:buFont typeface="Arial" pitchFamily="-109" charset="0"/>
              <a:buChar char="•"/>
            </a:pPr>
            <a:r>
              <a:rPr lang="en-GB" sz="1800" dirty="0">
                <a:ea typeface="Arial" pitchFamily="-109" charset="0"/>
                <a:cs typeface="Arial"/>
              </a:rPr>
              <a:t>Works with </a:t>
            </a:r>
            <a:r>
              <a:rPr lang="en-GB" sz="1800" b="1" dirty="0">
                <a:ea typeface="Arial" pitchFamily="-109" charset="0"/>
                <a:cs typeface="Arial"/>
              </a:rPr>
              <a:t>any</a:t>
            </a:r>
            <a:r>
              <a:rPr lang="en-GB" sz="1800" dirty="0">
                <a:ea typeface="Arial" pitchFamily="-109" charset="0"/>
                <a:cs typeface="Arial"/>
              </a:rPr>
              <a:t> 3D CAD model</a:t>
            </a:r>
          </a:p>
          <a:p>
            <a:pPr indent="222250">
              <a:buFont typeface="Arial" pitchFamily="-109" charset="0"/>
              <a:buChar char="•"/>
            </a:pPr>
            <a:r>
              <a:rPr lang="en-GB" sz="1800" b="1" dirty="0">
                <a:ea typeface="Arial" pitchFamily="-109" charset="0"/>
                <a:cs typeface="Arial"/>
              </a:rPr>
              <a:t>Included</a:t>
            </a:r>
            <a:r>
              <a:rPr lang="en-GB" sz="1800" dirty="0">
                <a:ea typeface="Arial" pitchFamily="-109" charset="0"/>
                <a:cs typeface="Arial"/>
              </a:rPr>
              <a:t> in SolidWorks Professional and Premium</a:t>
            </a:r>
          </a:p>
        </p:txBody>
      </p:sp>
      <p:pic>
        <p:nvPicPr>
          <p:cNvPr id="7" name="Picture 6" descr="Estimated_c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047750"/>
            <a:ext cx="3237484" cy="222268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3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Reasons to Use SolidWorks Costing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0" y="895350"/>
            <a:ext cx="7848600" cy="2667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Designers</a:t>
            </a:r>
            <a:r>
              <a:rPr lang="en-US" sz="1400" dirty="0"/>
              <a:t> want to…</a:t>
            </a:r>
          </a:p>
          <a:p>
            <a:pPr lvl="1"/>
            <a:r>
              <a:rPr lang="en-US" sz="1400" dirty="0"/>
              <a:t>Make better design decisions based on cost</a:t>
            </a:r>
          </a:p>
          <a:p>
            <a:pPr lvl="1"/>
            <a:r>
              <a:rPr lang="en-US" sz="1400" dirty="0"/>
              <a:t>Get cost estimates faster</a:t>
            </a:r>
          </a:p>
          <a:p>
            <a:pPr lvl="1"/>
            <a:r>
              <a:rPr lang="en-US" sz="1400" dirty="0"/>
              <a:t>Understand what design changes will help reduce costs during the design phase</a:t>
            </a:r>
          </a:p>
          <a:p>
            <a:pPr marL="0" indent="0">
              <a:buNone/>
            </a:pPr>
            <a:r>
              <a:rPr lang="en-US" b="1" dirty="0"/>
              <a:t>Manufacturers</a:t>
            </a:r>
            <a:r>
              <a:rPr lang="en-US" sz="1400" dirty="0"/>
              <a:t> want…</a:t>
            </a:r>
          </a:p>
          <a:p>
            <a:pPr lvl="1"/>
            <a:r>
              <a:rPr lang="en-US" sz="1400" dirty="0"/>
              <a:t>Fast, repeatable, accurate quotes</a:t>
            </a:r>
          </a:p>
          <a:p>
            <a:pPr lvl="1"/>
            <a:r>
              <a:rPr lang="en-US" sz="1400" dirty="0"/>
              <a:t>Quoting based on their specific manufacturing processes and labor and material costs</a:t>
            </a:r>
          </a:p>
          <a:p>
            <a:pPr marL="0" indent="0">
              <a:buNone/>
            </a:pPr>
            <a:r>
              <a:rPr lang="en-US" b="1" dirty="0"/>
              <a:t>Managers &amp; Executives </a:t>
            </a:r>
            <a:r>
              <a:rPr lang="en-US" sz="1400" dirty="0"/>
              <a:t>want to…</a:t>
            </a:r>
          </a:p>
          <a:p>
            <a:pPr lvl="1"/>
            <a:r>
              <a:rPr lang="en-US" sz="1400" dirty="0"/>
              <a:t>Consistently hit product cost targets</a:t>
            </a:r>
          </a:p>
          <a:p>
            <a:pPr lvl="1"/>
            <a:r>
              <a:rPr lang="en-US" sz="1400" dirty="0"/>
              <a:t>Maintain healthy and predictable profit margins</a:t>
            </a:r>
          </a:p>
          <a:p>
            <a:pPr lvl="1"/>
            <a:r>
              <a:rPr lang="en-US" sz="1400" dirty="0"/>
              <a:t>Eliminate the need to re-design products in order to reduce cost</a:t>
            </a:r>
          </a:p>
          <a:p>
            <a:pPr lvl="1"/>
            <a:r>
              <a:rPr lang="en-US" sz="1400" dirty="0"/>
              <a:t>Improve communication between manufacturing and design to reduce product costs earlier</a:t>
            </a:r>
          </a:p>
        </p:txBody>
      </p:sp>
    </p:spTree>
    <p:extLst>
      <p:ext uri="{BB962C8B-B14F-4D97-AF65-F5344CB8AC3E}">
        <p14:creationId xmlns:p14="http://schemas.microsoft.com/office/powerpoint/2010/main" val="18220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sting_Multibody1_Whit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26" y="2800350"/>
            <a:ext cx="2886674" cy="1623755"/>
          </a:xfrm>
          <a:prstGeom prst="rect">
            <a:avLst/>
          </a:prstGeom>
        </p:spPr>
      </p:pic>
      <p:pic>
        <p:nvPicPr>
          <p:cNvPr id="10" name="Picture 9" descr="Costing_machined_burnt_toa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4326" y="2495550"/>
            <a:ext cx="2959674" cy="1603285"/>
          </a:xfrm>
          <a:prstGeom prst="rect">
            <a:avLst/>
          </a:prstGeom>
          <a:effectLst/>
        </p:spPr>
      </p:pic>
      <p:pic>
        <p:nvPicPr>
          <p:cNvPr id="9" name="Picture 8" descr="Costing1_burnt_toast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640" y="1047750"/>
            <a:ext cx="2953160" cy="1618006"/>
          </a:xfrm>
          <a:prstGeom prst="rect">
            <a:avLst/>
          </a:prstGeom>
          <a:effectLst/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What can SolidWorks Costing do?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5800" y="1176614"/>
            <a:ext cx="2819400" cy="1458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Sheet Metal</a:t>
            </a:r>
          </a:p>
          <a:p>
            <a:pPr algn="ctr"/>
            <a:r>
              <a:rPr lang="en-US" sz="1400" dirty="0"/>
              <a:t>Laser Cutting</a:t>
            </a:r>
          </a:p>
          <a:p>
            <a:pPr algn="ctr"/>
            <a:r>
              <a:rPr lang="en-US" sz="1400" dirty="0"/>
              <a:t>Bends/Hems</a:t>
            </a:r>
          </a:p>
          <a:p>
            <a:pPr algn="ctr"/>
            <a:r>
              <a:rPr lang="en-US" sz="1400" dirty="0"/>
              <a:t>Forming Tools</a:t>
            </a:r>
          </a:p>
        </p:txBody>
      </p:sp>
      <p:sp>
        <p:nvSpPr>
          <p:cNvPr id="7" name="Oval 6"/>
          <p:cNvSpPr/>
          <p:nvPr/>
        </p:nvSpPr>
        <p:spPr>
          <a:xfrm>
            <a:off x="3347720" y="2800350"/>
            <a:ext cx="2748280" cy="14215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Multi-Body</a:t>
            </a:r>
          </a:p>
          <a:p>
            <a:pPr algn="ctr"/>
            <a:r>
              <a:rPr lang="en-US" sz="1400" dirty="0"/>
              <a:t>Sheet Metal</a:t>
            </a:r>
          </a:p>
          <a:p>
            <a:pPr algn="ctr"/>
            <a:r>
              <a:rPr lang="en-US" sz="1400" dirty="0"/>
              <a:t>Machining</a:t>
            </a:r>
          </a:p>
          <a:p>
            <a:pPr algn="ctr"/>
            <a:r>
              <a:rPr lang="en-US" sz="1400" dirty="0"/>
              <a:t>Mixed</a:t>
            </a:r>
          </a:p>
        </p:txBody>
      </p:sp>
      <p:sp>
        <p:nvSpPr>
          <p:cNvPr id="8" name="Oval 7"/>
          <p:cNvSpPr/>
          <p:nvPr/>
        </p:nvSpPr>
        <p:spPr>
          <a:xfrm>
            <a:off x="6248399" y="1176613"/>
            <a:ext cx="2819401" cy="14583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Machining</a:t>
            </a:r>
          </a:p>
          <a:p>
            <a:pPr algn="ctr"/>
            <a:r>
              <a:rPr lang="en-US" sz="1400" dirty="0"/>
              <a:t>Milling</a:t>
            </a:r>
          </a:p>
          <a:p>
            <a:pPr algn="ctr"/>
            <a:r>
              <a:rPr lang="en-US" sz="1400" dirty="0"/>
              <a:t>Drilling</a:t>
            </a:r>
          </a:p>
          <a:p>
            <a:pPr algn="ctr"/>
            <a:r>
              <a:rPr lang="en-US" sz="1400" dirty="0"/>
              <a:t>Turning</a:t>
            </a:r>
          </a:p>
        </p:txBody>
      </p:sp>
    </p:spTree>
    <p:extLst>
      <p:ext uri="{BB962C8B-B14F-4D97-AF65-F5344CB8AC3E}">
        <p14:creationId xmlns:p14="http://schemas.microsoft.com/office/powerpoint/2010/main" val="34878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How Does SolidWorks Costing Work?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581150"/>
            <a:ext cx="19050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MFG Cost Templates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1581150"/>
            <a:ext cx="19050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MFG Process Recognition (MPR)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1581150"/>
            <a:ext cx="19050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Cost Estimation Equations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3172" y="1646307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3972" y="1646307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0" y="1646307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2870501"/>
            <a:ext cx="3659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SOLIDWORKS</a:t>
            </a:r>
          </a:p>
          <a:p>
            <a:pPr algn="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COSTING</a:t>
            </a:r>
          </a:p>
        </p:txBody>
      </p:sp>
      <p:pic>
        <p:nvPicPr>
          <p:cNvPr id="13" name="Picture 12" descr="Estimated_c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8502" y="2870502"/>
            <a:ext cx="1941498" cy="133292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Quick Demo</a:t>
            </a:r>
          </a:p>
          <a:p>
            <a:pPr marL="0" indent="0" algn="ctr">
              <a:buNone/>
            </a:pPr>
            <a:r>
              <a:rPr lang="en-US" sz="2400" dirty="0"/>
              <a:t>Make sure to have open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SWW2014_PPT_Costing_Guide.pptx</a:t>
            </a:r>
          </a:p>
          <a:p>
            <a:pPr marL="0" indent="0" algn="ctr">
              <a:buNone/>
            </a:pPr>
            <a:r>
              <a:rPr lang="en-US" dirty="0"/>
              <a:t>And align to one side of your screen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7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62000" y="885825"/>
            <a:ext cx="7848600" cy="2667000"/>
          </a:xfrm>
        </p:spPr>
        <p:txBody>
          <a:bodyPr/>
          <a:lstStyle/>
          <a:p>
            <a:r>
              <a:rPr lang="en-US" sz="1800" dirty="0"/>
              <a:t>Costing can be used by designers, manufacturers, or basic customers to estimate the cost of a wide variety of prismatic </a:t>
            </a:r>
            <a:r>
              <a:rPr lang="en-US" sz="1800" dirty="0">
                <a:solidFill>
                  <a:srgbClr val="FF0000"/>
                </a:solidFill>
              </a:rPr>
              <a:t>machining </a:t>
            </a:r>
            <a:r>
              <a:rPr lang="en-US" sz="1800" dirty="0"/>
              <a:t>operations, </a:t>
            </a:r>
            <a:r>
              <a:rPr lang="en-US" sz="1800" dirty="0">
                <a:solidFill>
                  <a:srgbClr val="FF0000"/>
                </a:solidFill>
              </a:rPr>
              <a:t>sheet metal</a:t>
            </a:r>
            <a:r>
              <a:rPr lang="en-US" sz="1800" dirty="0"/>
              <a:t> fabrication operations, and </a:t>
            </a:r>
            <a:r>
              <a:rPr lang="en-US" sz="1800" dirty="0">
                <a:solidFill>
                  <a:srgbClr val="FF0000"/>
                </a:solidFill>
              </a:rPr>
              <a:t>multi-body</a:t>
            </a:r>
            <a:r>
              <a:rPr lang="en-US" sz="1800" dirty="0"/>
              <a:t> parts consisting of both</a:t>
            </a:r>
          </a:p>
          <a:p>
            <a:pPr marL="0" indent="0">
              <a:buNone/>
            </a:pPr>
            <a:r>
              <a:rPr lang="en-US" sz="400" dirty="0"/>
              <a:t> </a:t>
            </a:r>
            <a:endParaRPr lang="en-US" dirty="0"/>
          </a:p>
          <a:p>
            <a:r>
              <a:rPr lang="en-US" sz="1800" dirty="0"/>
              <a:t>Customizing</a:t>
            </a:r>
            <a:r>
              <a:rPr lang="en-US" sz="1800" dirty="0">
                <a:solidFill>
                  <a:srgbClr val="FF0000"/>
                </a:solidFill>
              </a:rPr>
              <a:t> templates </a:t>
            </a:r>
            <a:r>
              <a:rPr lang="en-US" sz="1800" dirty="0"/>
              <a:t>is the primary way for you to get the most accurate estimates based off of your own processes</a:t>
            </a:r>
          </a:p>
          <a:p>
            <a:pPr marL="0" indent="0">
              <a:buNone/>
            </a:pPr>
            <a:r>
              <a:rPr lang="en-US" sz="400" dirty="0"/>
              <a:t> </a:t>
            </a:r>
            <a:endParaRPr lang="en-US" sz="1800" dirty="0"/>
          </a:p>
          <a:p>
            <a:r>
              <a:rPr lang="en-US" sz="1800" dirty="0"/>
              <a:t>In the templates, use </a:t>
            </a:r>
            <a:r>
              <a:rPr lang="en-US" sz="1800" dirty="0">
                <a:solidFill>
                  <a:srgbClr val="FF0000"/>
                </a:solidFill>
              </a:rPr>
              <a:t>filters</a:t>
            </a:r>
            <a:r>
              <a:rPr lang="en-US" sz="1800" dirty="0"/>
              <a:t> to make filling out data faster, and use the </a:t>
            </a:r>
            <a:r>
              <a:rPr lang="en-US" sz="1800" dirty="0">
                <a:solidFill>
                  <a:srgbClr val="FF0000"/>
                </a:solidFill>
              </a:rPr>
              <a:t>Export/Update</a:t>
            </a:r>
            <a:r>
              <a:rPr lang="en-US" sz="1800" dirty="0"/>
              <a:t> feature to make keeping material costs up-to-date easier</a:t>
            </a:r>
          </a:p>
          <a:p>
            <a:pPr marL="0" indent="0">
              <a:buNone/>
            </a:pPr>
            <a:r>
              <a:rPr lang="en-US" sz="400" dirty="0"/>
              <a:t> </a:t>
            </a:r>
            <a:endParaRPr lang="en-US" sz="1800" dirty="0"/>
          </a:p>
          <a:p>
            <a:r>
              <a:rPr lang="en-US" sz="1800" dirty="0"/>
              <a:t>User </a:t>
            </a:r>
            <a:r>
              <a:rPr lang="en-US" sz="1800" dirty="0">
                <a:solidFill>
                  <a:srgbClr val="FF0000"/>
                </a:solidFill>
              </a:rPr>
              <a:t>Custom Operations </a:t>
            </a:r>
            <a:r>
              <a:rPr lang="en-US" sz="1800" dirty="0"/>
              <a:t>for things like inspection, </a:t>
            </a:r>
            <a:r>
              <a:rPr lang="en-US" sz="1800" dirty="0" err="1"/>
              <a:t>deburring</a:t>
            </a:r>
            <a:r>
              <a:rPr lang="en-US" sz="1800" dirty="0"/>
              <a:t>, painting and other similar post-processing operations</a:t>
            </a:r>
          </a:p>
          <a:p>
            <a:pPr marL="0" indent="0">
              <a:buNone/>
            </a:pPr>
            <a:r>
              <a:rPr lang="en-US" sz="400" dirty="0"/>
              <a:t> </a:t>
            </a:r>
            <a:endParaRPr lang="en-US" sz="1800" dirty="0"/>
          </a:p>
          <a:p>
            <a:r>
              <a:rPr lang="en-US" sz="1800" dirty="0"/>
              <a:t>If you just want a quick simple estimate, use </a:t>
            </a:r>
            <a:r>
              <a:rPr lang="en-US" sz="1800" dirty="0">
                <a:solidFill>
                  <a:srgbClr val="FF0000"/>
                </a:solidFill>
              </a:rPr>
              <a:t>volume features </a:t>
            </a:r>
            <a:r>
              <a:rPr lang="en-US" sz="1800" dirty="0"/>
              <a:t>to give you a more general cost-per-volume estimate with minimal usage of the templates</a:t>
            </a:r>
          </a:p>
        </p:txBody>
      </p:sp>
    </p:spTree>
    <p:extLst>
      <p:ext uri="{BB962C8B-B14F-4D97-AF65-F5344CB8AC3E}">
        <p14:creationId xmlns:p14="http://schemas.microsoft.com/office/powerpoint/2010/main" val="38701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WW14">
      <a:dk1>
        <a:srgbClr val="595A5A"/>
      </a:dk1>
      <a:lt1>
        <a:sysClr val="window" lastClr="FFFFFF"/>
      </a:lt1>
      <a:dk2>
        <a:srgbClr val="1F497D"/>
      </a:dk2>
      <a:lt2>
        <a:srgbClr val="EEECE1"/>
      </a:lt2>
      <a:accent1>
        <a:srgbClr val="2E6785"/>
      </a:accent1>
      <a:accent2>
        <a:srgbClr val="1CA1CB"/>
      </a:accent2>
      <a:accent3>
        <a:srgbClr val="19384A"/>
      </a:accent3>
      <a:accent4>
        <a:srgbClr val="5080B2"/>
      </a:accent4>
      <a:accent5>
        <a:srgbClr val="C0524F"/>
      </a:accent5>
      <a:accent6>
        <a:srgbClr val="A3BE5B"/>
      </a:accent6>
      <a:hlink>
        <a:srgbClr val="0094B7"/>
      </a:hlink>
      <a:folHlink>
        <a:srgbClr val="60BBD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Words>468</Words>
  <Application>Microsoft Office PowerPoint</Application>
  <PresentationFormat>On-screen Show (16:9)</PresentationFormat>
  <Paragraphs>93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Office Theme</vt:lpstr>
      <vt:lpstr>(Hands-On) Introduction to SolidWorks Costing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Marquis;Blake Reeves</dc:creator>
  <cp:lastModifiedBy>Dan Swanson</cp:lastModifiedBy>
  <cp:revision>68</cp:revision>
  <dcterms:created xsi:type="dcterms:W3CDTF">2013-09-19T14:34:59Z</dcterms:created>
  <dcterms:modified xsi:type="dcterms:W3CDTF">2020-05-03T00:01:59Z</dcterms:modified>
</cp:coreProperties>
</file>