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3" r:id="rId6"/>
    <p:sldId id="291" r:id="rId7"/>
    <p:sldId id="289" r:id="rId8"/>
    <p:sldId id="292" r:id="rId9"/>
    <p:sldId id="282" r:id="rId10"/>
    <p:sldId id="293" r:id="rId11"/>
    <p:sldId id="294" r:id="rId12"/>
    <p:sldId id="295" r:id="rId13"/>
    <p:sldId id="296" r:id="rId14"/>
    <p:sldId id="260" r:id="rId15"/>
    <p:sldId id="281" r:id="rId16"/>
    <p:sldId id="287" r:id="rId17"/>
    <p:sldId id="312" r:id="rId18"/>
    <p:sldId id="311" r:id="rId19"/>
    <p:sldId id="304" r:id="rId20"/>
    <p:sldId id="305" r:id="rId21"/>
    <p:sldId id="310" r:id="rId22"/>
    <p:sldId id="306" r:id="rId23"/>
    <p:sldId id="299" r:id="rId24"/>
    <p:sldId id="300" r:id="rId25"/>
    <p:sldId id="307" r:id="rId26"/>
    <p:sldId id="313" r:id="rId27"/>
    <p:sldId id="288"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00"/>
    <a:srgbClr val="FFFF66"/>
    <a:srgbClr val="28288A"/>
    <a:srgbClr val="2828C6"/>
    <a:srgbClr val="3F0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4689" autoAdjust="0"/>
  </p:normalViewPr>
  <p:slideViewPr>
    <p:cSldViewPr>
      <p:cViewPr varScale="1">
        <p:scale>
          <a:sx n="97" d="100"/>
          <a:sy n="97" d="100"/>
        </p:scale>
        <p:origin x="196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F20094-3E91-4C33-A7A4-6D0FA5CDA2BE}"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7C3AE7D6-FCA9-4D34-98D2-91FAB2055634}">
      <dgm:prSet phldrT="[Text]"/>
      <dgm:spPr/>
      <dgm:t>
        <a:bodyPr/>
        <a:lstStyle/>
        <a:p>
          <a:r>
            <a:rPr lang="en-US" dirty="0" smtClean="0">
              <a:solidFill>
                <a:schemeClr val="bg1"/>
              </a:solidFill>
            </a:rPr>
            <a:t>Process</a:t>
          </a:r>
          <a:endParaRPr lang="en-US" dirty="0">
            <a:solidFill>
              <a:schemeClr val="bg1"/>
            </a:solidFill>
          </a:endParaRPr>
        </a:p>
      </dgm:t>
    </dgm:pt>
    <dgm:pt modelId="{FFE9D6AB-CED7-4845-ADD9-9FB78B56524E}" type="parTrans" cxnId="{CD042EB8-2557-40D7-B8B5-33B6CEABA648}">
      <dgm:prSet/>
      <dgm:spPr/>
      <dgm:t>
        <a:bodyPr/>
        <a:lstStyle/>
        <a:p>
          <a:endParaRPr lang="en-US"/>
        </a:p>
      </dgm:t>
    </dgm:pt>
    <dgm:pt modelId="{22020146-92FD-468B-92D7-AA1143FE9579}" type="sibTrans" cxnId="{CD042EB8-2557-40D7-B8B5-33B6CEABA648}">
      <dgm:prSet/>
      <dgm:spPr/>
      <dgm:t>
        <a:bodyPr/>
        <a:lstStyle/>
        <a:p>
          <a:endParaRPr lang="en-US"/>
        </a:p>
      </dgm:t>
    </dgm:pt>
    <dgm:pt modelId="{62222AB3-BA80-44B3-8974-6D049BE13653}">
      <dgm:prSet phldrT="[Text]"/>
      <dgm:spPr/>
      <dgm:t>
        <a:bodyPr/>
        <a:lstStyle/>
        <a:p>
          <a:r>
            <a:rPr lang="en-US" dirty="0" smtClean="0">
              <a:solidFill>
                <a:schemeClr val="bg1"/>
              </a:solidFill>
            </a:rPr>
            <a:t>Set Baseline</a:t>
          </a:r>
          <a:endParaRPr lang="en-US" dirty="0">
            <a:solidFill>
              <a:schemeClr val="bg1"/>
            </a:solidFill>
          </a:endParaRPr>
        </a:p>
      </dgm:t>
    </dgm:pt>
    <dgm:pt modelId="{7B9E08FA-3895-4BE2-8C6E-C6FC13E4131F}" type="parTrans" cxnId="{30F26137-8E0A-40BD-ACA5-08F7CA603B01}">
      <dgm:prSet/>
      <dgm:spPr/>
      <dgm:t>
        <a:bodyPr/>
        <a:lstStyle/>
        <a:p>
          <a:endParaRPr lang="en-US"/>
        </a:p>
      </dgm:t>
    </dgm:pt>
    <dgm:pt modelId="{D1DF0E90-605B-40AB-9345-FF69DE8EE614}" type="sibTrans" cxnId="{30F26137-8E0A-40BD-ACA5-08F7CA603B01}">
      <dgm:prSet/>
      <dgm:spPr/>
      <dgm:t>
        <a:bodyPr/>
        <a:lstStyle/>
        <a:p>
          <a:endParaRPr lang="en-US"/>
        </a:p>
      </dgm:t>
    </dgm:pt>
    <dgm:pt modelId="{55DDA78C-7275-47D9-B6FA-9BDF8BCD665A}">
      <dgm:prSet phldrT="[Text]"/>
      <dgm:spPr/>
      <dgm:t>
        <a:bodyPr/>
        <a:lstStyle/>
        <a:p>
          <a:r>
            <a:rPr lang="en-US" dirty="0" smtClean="0">
              <a:solidFill>
                <a:schemeClr val="bg1"/>
              </a:solidFill>
            </a:rPr>
            <a:t>Modify Inputs</a:t>
          </a:r>
          <a:endParaRPr lang="en-US" dirty="0">
            <a:solidFill>
              <a:schemeClr val="bg1"/>
            </a:solidFill>
          </a:endParaRPr>
        </a:p>
      </dgm:t>
    </dgm:pt>
    <dgm:pt modelId="{0B775B5B-7395-4FFD-9937-5E428FBACCCD}" type="parTrans" cxnId="{C17A7A42-CE78-44F7-97B8-035F43B60E78}">
      <dgm:prSet/>
      <dgm:spPr/>
      <dgm:t>
        <a:bodyPr/>
        <a:lstStyle/>
        <a:p>
          <a:endParaRPr lang="en-US"/>
        </a:p>
      </dgm:t>
    </dgm:pt>
    <dgm:pt modelId="{3587808C-DBF5-41B2-A7F3-603778D3AA26}" type="sibTrans" cxnId="{C17A7A42-CE78-44F7-97B8-035F43B60E78}">
      <dgm:prSet/>
      <dgm:spPr/>
      <dgm:t>
        <a:bodyPr/>
        <a:lstStyle/>
        <a:p>
          <a:endParaRPr lang="en-US"/>
        </a:p>
      </dgm:t>
    </dgm:pt>
    <dgm:pt modelId="{1B6AED7D-67C5-405E-9C89-3B4516D9FDAD}">
      <dgm:prSet phldrT="[Text]"/>
      <dgm:spPr/>
      <dgm:t>
        <a:bodyPr/>
        <a:lstStyle/>
        <a:p>
          <a:r>
            <a:rPr lang="en-US" dirty="0" smtClean="0">
              <a:solidFill>
                <a:schemeClr val="bg1"/>
              </a:solidFill>
            </a:rPr>
            <a:t>Find Similar Materials</a:t>
          </a:r>
          <a:endParaRPr lang="en-US" dirty="0">
            <a:solidFill>
              <a:schemeClr val="bg1"/>
            </a:solidFill>
          </a:endParaRPr>
        </a:p>
      </dgm:t>
    </dgm:pt>
    <dgm:pt modelId="{EEA229CB-5827-4A95-8E00-E2B31A35DEF0}" type="parTrans" cxnId="{9F545CAF-3CC7-4D7C-88D4-28067174070A}">
      <dgm:prSet/>
      <dgm:spPr/>
      <dgm:t>
        <a:bodyPr/>
        <a:lstStyle/>
        <a:p>
          <a:endParaRPr lang="en-US"/>
        </a:p>
      </dgm:t>
    </dgm:pt>
    <dgm:pt modelId="{71667BAD-171E-4F91-9843-B3F831DECB1B}" type="sibTrans" cxnId="{9F545CAF-3CC7-4D7C-88D4-28067174070A}">
      <dgm:prSet/>
      <dgm:spPr/>
      <dgm:t>
        <a:bodyPr/>
        <a:lstStyle/>
        <a:p>
          <a:endParaRPr lang="en-US"/>
        </a:p>
      </dgm:t>
    </dgm:pt>
    <dgm:pt modelId="{F7964451-EC27-F54D-8184-06B8495D485F}">
      <dgm:prSet phldrT="[Text]"/>
      <dgm:spPr/>
      <dgm:t>
        <a:bodyPr/>
        <a:lstStyle/>
        <a:p>
          <a:r>
            <a:rPr lang="en-US" dirty="0" smtClean="0">
              <a:solidFill>
                <a:schemeClr val="bg1"/>
              </a:solidFill>
            </a:rPr>
            <a:t>Modify Design</a:t>
          </a:r>
          <a:endParaRPr lang="en-US" dirty="0">
            <a:solidFill>
              <a:schemeClr val="bg1"/>
            </a:solidFill>
          </a:endParaRPr>
        </a:p>
      </dgm:t>
    </dgm:pt>
    <dgm:pt modelId="{FE54362A-3518-7548-B77B-85C600A6BC0C}" type="parTrans" cxnId="{D2590F60-AF7A-254A-98B4-58059E8AC61D}">
      <dgm:prSet/>
      <dgm:spPr/>
      <dgm:t>
        <a:bodyPr/>
        <a:lstStyle/>
        <a:p>
          <a:endParaRPr lang="en-US"/>
        </a:p>
      </dgm:t>
    </dgm:pt>
    <dgm:pt modelId="{A4E66807-1836-7B44-BEFC-C9A67E7CFCE9}" type="sibTrans" cxnId="{D2590F60-AF7A-254A-98B4-58059E8AC61D}">
      <dgm:prSet/>
      <dgm:spPr/>
      <dgm:t>
        <a:bodyPr/>
        <a:lstStyle/>
        <a:p>
          <a:endParaRPr lang="en-US"/>
        </a:p>
      </dgm:t>
    </dgm:pt>
    <dgm:pt modelId="{B2F8181E-9BB6-47DC-973D-C66D7F3CC56E}" type="pres">
      <dgm:prSet presAssocID="{54F20094-3E91-4C33-A7A4-6D0FA5CDA2BE}" presName="composite" presStyleCnt="0">
        <dgm:presLayoutVars>
          <dgm:chMax val="1"/>
          <dgm:dir/>
          <dgm:resizeHandles val="exact"/>
        </dgm:presLayoutVars>
      </dgm:prSet>
      <dgm:spPr/>
      <dgm:t>
        <a:bodyPr/>
        <a:lstStyle/>
        <a:p>
          <a:endParaRPr lang="en-US"/>
        </a:p>
      </dgm:t>
    </dgm:pt>
    <dgm:pt modelId="{D46F71BD-305B-4B2A-87CD-1C562808CE85}" type="pres">
      <dgm:prSet presAssocID="{54F20094-3E91-4C33-A7A4-6D0FA5CDA2BE}" presName="radial" presStyleCnt="0">
        <dgm:presLayoutVars>
          <dgm:animLvl val="ctr"/>
        </dgm:presLayoutVars>
      </dgm:prSet>
      <dgm:spPr/>
      <dgm:t>
        <a:bodyPr/>
        <a:lstStyle/>
        <a:p>
          <a:endParaRPr lang="en-US"/>
        </a:p>
      </dgm:t>
    </dgm:pt>
    <dgm:pt modelId="{48D13524-3B3A-4A6B-BCC7-AF6CC9A40E8C}" type="pres">
      <dgm:prSet presAssocID="{7C3AE7D6-FCA9-4D34-98D2-91FAB2055634}" presName="centerShape" presStyleLbl="vennNode1" presStyleIdx="0" presStyleCnt="5" custScaleX="141327" custScaleY="148188" custLinFactNeighborX="0" custLinFactNeighborY="13093"/>
      <dgm:spPr/>
      <dgm:t>
        <a:bodyPr/>
        <a:lstStyle/>
        <a:p>
          <a:endParaRPr lang="en-US"/>
        </a:p>
      </dgm:t>
    </dgm:pt>
    <dgm:pt modelId="{17BB68E5-0628-4932-8B98-E4DDFEF17556}" type="pres">
      <dgm:prSet presAssocID="{62222AB3-BA80-44B3-8974-6D049BE13653}" presName="node" presStyleLbl="vennNode1" presStyleIdx="1" presStyleCnt="5" custScaleX="79792" custScaleY="74978" custRadScaleRad="48674" custRadScaleInc="62611">
        <dgm:presLayoutVars>
          <dgm:bulletEnabled val="1"/>
        </dgm:presLayoutVars>
      </dgm:prSet>
      <dgm:spPr/>
      <dgm:t>
        <a:bodyPr/>
        <a:lstStyle/>
        <a:p>
          <a:endParaRPr lang="en-US"/>
        </a:p>
      </dgm:t>
    </dgm:pt>
    <dgm:pt modelId="{1E0F38F7-C572-4685-ABB1-608D92330AD9}" type="pres">
      <dgm:prSet presAssocID="{55DDA78C-7275-47D9-B6FA-9BDF8BCD665A}" presName="node" presStyleLbl="vennNode1" presStyleIdx="2" presStyleCnt="5" custScaleX="74463" custScaleY="75063" custRadScaleRad="92957" custRadScaleInc="68872">
        <dgm:presLayoutVars>
          <dgm:bulletEnabled val="1"/>
        </dgm:presLayoutVars>
      </dgm:prSet>
      <dgm:spPr/>
      <dgm:t>
        <a:bodyPr/>
        <a:lstStyle/>
        <a:p>
          <a:endParaRPr lang="en-US"/>
        </a:p>
      </dgm:t>
    </dgm:pt>
    <dgm:pt modelId="{EAEB89B4-6253-E24D-BC7A-BA8F3A5C9FA3}" type="pres">
      <dgm:prSet presAssocID="{F7964451-EC27-F54D-8184-06B8495D485F}" presName="node" presStyleLbl="vennNode1" presStyleIdx="3" presStyleCnt="5" custScaleX="75775" custScaleY="72958" custRadScaleRad="90081" custRadScaleInc="28414">
        <dgm:presLayoutVars>
          <dgm:bulletEnabled val="1"/>
        </dgm:presLayoutVars>
      </dgm:prSet>
      <dgm:spPr/>
      <dgm:t>
        <a:bodyPr/>
        <a:lstStyle/>
        <a:p>
          <a:endParaRPr lang="en-US"/>
        </a:p>
      </dgm:t>
    </dgm:pt>
    <dgm:pt modelId="{A29F602E-BD17-4E2E-8C0D-6743D8AE81B1}" type="pres">
      <dgm:prSet presAssocID="{1B6AED7D-67C5-405E-9C89-3B4516D9FDAD}" presName="node" presStyleLbl="vennNode1" presStyleIdx="4" presStyleCnt="5" custScaleX="77041" custScaleY="72657" custRadScaleRad="51732" custRadScaleInc="36208">
        <dgm:presLayoutVars>
          <dgm:bulletEnabled val="1"/>
        </dgm:presLayoutVars>
      </dgm:prSet>
      <dgm:spPr/>
      <dgm:t>
        <a:bodyPr/>
        <a:lstStyle/>
        <a:p>
          <a:endParaRPr lang="en-US"/>
        </a:p>
      </dgm:t>
    </dgm:pt>
  </dgm:ptLst>
  <dgm:cxnLst>
    <dgm:cxn modelId="{E69C4FDA-564C-2249-915D-9FCFA529A91D}" type="presOf" srcId="{F7964451-EC27-F54D-8184-06B8495D485F}" destId="{EAEB89B4-6253-E24D-BC7A-BA8F3A5C9FA3}" srcOrd="0" destOrd="0" presId="urn:microsoft.com/office/officeart/2005/8/layout/radial3"/>
    <dgm:cxn modelId="{399C59A2-D5CA-441E-B3FF-A3E84638BD67}" type="presOf" srcId="{7C3AE7D6-FCA9-4D34-98D2-91FAB2055634}" destId="{48D13524-3B3A-4A6B-BCC7-AF6CC9A40E8C}" srcOrd="0" destOrd="0" presId="urn:microsoft.com/office/officeart/2005/8/layout/radial3"/>
    <dgm:cxn modelId="{543C474D-A4B9-4BA2-871A-ED3124288753}" type="presOf" srcId="{54F20094-3E91-4C33-A7A4-6D0FA5CDA2BE}" destId="{B2F8181E-9BB6-47DC-973D-C66D7F3CC56E}" srcOrd="0" destOrd="0" presId="urn:microsoft.com/office/officeart/2005/8/layout/radial3"/>
    <dgm:cxn modelId="{41B6DA39-9757-4928-ABFD-5BF02242CAF6}" type="presOf" srcId="{55DDA78C-7275-47D9-B6FA-9BDF8BCD665A}" destId="{1E0F38F7-C572-4685-ABB1-608D92330AD9}" srcOrd="0" destOrd="0" presId="urn:microsoft.com/office/officeart/2005/8/layout/radial3"/>
    <dgm:cxn modelId="{CD042EB8-2557-40D7-B8B5-33B6CEABA648}" srcId="{54F20094-3E91-4C33-A7A4-6D0FA5CDA2BE}" destId="{7C3AE7D6-FCA9-4D34-98D2-91FAB2055634}" srcOrd="0" destOrd="0" parTransId="{FFE9D6AB-CED7-4845-ADD9-9FB78B56524E}" sibTransId="{22020146-92FD-468B-92D7-AA1143FE9579}"/>
    <dgm:cxn modelId="{9F545CAF-3CC7-4D7C-88D4-28067174070A}" srcId="{7C3AE7D6-FCA9-4D34-98D2-91FAB2055634}" destId="{1B6AED7D-67C5-405E-9C89-3B4516D9FDAD}" srcOrd="3" destOrd="0" parTransId="{EEA229CB-5827-4A95-8E00-E2B31A35DEF0}" sibTransId="{71667BAD-171E-4F91-9843-B3F831DECB1B}"/>
    <dgm:cxn modelId="{D2590F60-AF7A-254A-98B4-58059E8AC61D}" srcId="{7C3AE7D6-FCA9-4D34-98D2-91FAB2055634}" destId="{F7964451-EC27-F54D-8184-06B8495D485F}" srcOrd="2" destOrd="0" parTransId="{FE54362A-3518-7548-B77B-85C600A6BC0C}" sibTransId="{A4E66807-1836-7B44-BEFC-C9A67E7CFCE9}"/>
    <dgm:cxn modelId="{0EE9511B-4566-49CF-A6EE-BAB20E2C0DC8}" type="presOf" srcId="{1B6AED7D-67C5-405E-9C89-3B4516D9FDAD}" destId="{A29F602E-BD17-4E2E-8C0D-6743D8AE81B1}" srcOrd="0" destOrd="0" presId="urn:microsoft.com/office/officeart/2005/8/layout/radial3"/>
    <dgm:cxn modelId="{C17A7A42-CE78-44F7-97B8-035F43B60E78}" srcId="{7C3AE7D6-FCA9-4D34-98D2-91FAB2055634}" destId="{55DDA78C-7275-47D9-B6FA-9BDF8BCD665A}" srcOrd="1" destOrd="0" parTransId="{0B775B5B-7395-4FFD-9937-5E428FBACCCD}" sibTransId="{3587808C-DBF5-41B2-A7F3-603778D3AA26}"/>
    <dgm:cxn modelId="{3DADAB8F-2F70-431C-BC8C-AC0F291B35BE}" type="presOf" srcId="{62222AB3-BA80-44B3-8974-6D049BE13653}" destId="{17BB68E5-0628-4932-8B98-E4DDFEF17556}" srcOrd="0" destOrd="0" presId="urn:microsoft.com/office/officeart/2005/8/layout/radial3"/>
    <dgm:cxn modelId="{30F26137-8E0A-40BD-ACA5-08F7CA603B01}" srcId="{7C3AE7D6-FCA9-4D34-98D2-91FAB2055634}" destId="{62222AB3-BA80-44B3-8974-6D049BE13653}" srcOrd="0" destOrd="0" parTransId="{7B9E08FA-3895-4BE2-8C6E-C6FC13E4131F}" sibTransId="{D1DF0E90-605B-40AB-9345-FF69DE8EE614}"/>
    <dgm:cxn modelId="{D5C5394F-8F80-4966-A0F2-EE84C9C9E230}" type="presParOf" srcId="{B2F8181E-9BB6-47DC-973D-C66D7F3CC56E}" destId="{D46F71BD-305B-4B2A-87CD-1C562808CE85}" srcOrd="0" destOrd="0" presId="urn:microsoft.com/office/officeart/2005/8/layout/radial3"/>
    <dgm:cxn modelId="{2330BDFD-5AF3-4A1A-9F30-7E5F19D775F7}" type="presParOf" srcId="{D46F71BD-305B-4B2A-87CD-1C562808CE85}" destId="{48D13524-3B3A-4A6B-BCC7-AF6CC9A40E8C}" srcOrd="0" destOrd="0" presId="urn:microsoft.com/office/officeart/2005/8/layout/radial3"/>
    <dgm:cxn modelId="{3B136E92-E989-45E1-9C4B-97D213851B2B}" type="presParOf" srcId="{D46F71BD-305B-4B2A-87CD-1C562808CE85}" destId="{17BB68E5-0628-4932-8B98-E4DDFEF17556}" srcOrd="1" destOrd="0" presId="urn:microsoft.com/office/officeart/2005/8/layout/radial3"/>
    <dgm:cxn modelId="{0F90ED5C-2049-48FD-9763-486F2D283D25}" type="presParOf" srcId="{D46F71BD-305B-4B2A-87CD-1C562808CE85}" destId="{1E0F38F7-C572-4685-ABB1-608D92330AD9}" srcOrd="2" destOrd="0" presId="urn:microsoft.com/office/officeart/2005/8/layout/radial3"/>
    <dgm:cxn modelId="{2F9050A7-73BD-E047-8644-07D17C37FB24}" type="presParOf" srcId="{D46F71BD-305B-4B2A-87CD-1C562808CE85}" destId="{EAEB89B4-6253-E24D-BC7A-BA8F3A5C9FA3}" srcOrd="3" destOrd="0" presId="urn:microsoft.com/office/officeart/2005/8/layout/radial3"/>
    <dgm:cxn modelId="{BFC15219-6523-4B24-9F22-AE435206E525}" type="presParOf" srcId="{D46F71BD-305B-4B2A-87CD-1C562808CE85}" destId="{A29F602E-BD17-4E2E-8C0D-6743D8AE81B1}" srcOrd="4"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13524-3B3A-4A6B-BCC7-AF6CC9A40E8C}">
      <dsp:nvSpPr>
        <dsp:cNvPr id="0" name=""/>
        <dsp:cNvSpPr/>
      </dsp:nvSpPr>
      <dsp:spPr>
        <a:xfrm>
          <a:off x="1462332" y="723472"/>
          <a:ext cx="3185863" cy="33405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solidFill>
                <a:schemeClr val="bg1"/>
              </a:solidFill>
            </a:rPr>
            <a:t>Process</a:t>
          </a:r>
          <a:endParaRPr lang="en-US" sz="5400" kern="1200" dirty="0">
            <a:solidFill>
              <a:schemeClr val="bg1"/>
            </a:solidFill>
          </a:endParaRPr>
        </a:p>
      </dsp:txBody>
      <dsp:txXfrm>
        <a:off x="1928891" y="1212681"/>
        <a:ext cx="2252745" cy="2362109"/>
      </dsp:txXfrm>
    </dsp:sp>
    <dsp:sp modelId="{17BB68E5-0628-4932-8B98-E4DDFEF17556}">
      <dsp:nvSpPr>
        <dsp:cNvPr id="0" name=""/>
        <dsp:cNvSpPr/>
      </dsp:nvSpPr>
      <dsp:spPr>
        <a:xfrm>
          <a:off x="3200405" y="1219197"/>
          <a:ext cx="899355" cy="8450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Set Baseline</a:t>
          </a:r>
          <a:endParaRPr lang="en-US" sz="1200" kern="1200" dirty="0">
            <a:solidFill>
              <a:schemeClr val="bg1"/>
            </a:solidFill>
          </a:endParaRPr>
        </a:p>
      </dsp:txBody>
      <dsp:txXfrm>
        <a:off x="3332112" y="1342958"/>
        <a:ext cx="635941" cy="597573"/>
      </dsp:txXfrm>
    </dsp:sp>
    <dsp:sp modelId="{1E0F38F7-C572-4685-ABB1-608D92330AD9}">
      <dsp:nvSpPr>
        <dsp:cNvPr id="0" name=""/>
        <dsp:cNvSpPr/>
      </dsp:nvSpPr>
      <dsp:spPr>
        <a:xfrm>
          <a:off x="3276598" y="2819401"/>
          <a:ext cx="839291" cy="84605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Modify Inputs</a:t>
          </a:r>
          <a:endParaRPr lang="en-US" sz="1200" kern="1200" dirty="0">
            <a:solidFill>
              <a:schemeClr val="bg1"/>
            </a:solidFill>
          </a:endParaRPr>
        </a:p>
      </dsp:txBody>
      <dsp:txXfrm>
        <a:off x="3399509" y="2943303"/>
        <a:ext cx="593469" cy="598249"/>
      </dsp:txXfrm>
    </dsp:sp>
    <dsp:sp modelId="{EAEB89B4-6253-E24D-BC7A-BA8F3A5C9FA3}">
      <dsp:nvSpPr>
        <dsp:cNvPr id="0" name=""/>
        <dsp:cNvSpPr/>
      </dsp:nvSpPr>
      <dsp:spPr>
        <a:xfrm>
          <a:off x="2057396" y="2819403"/>
          <a:ext cx="854078" cy="8223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Modify Design</a:t>
          </a:r>
          <a:endParaRPr lang="en-US" sz="1200" kern="1200" dirty="0">
            <a:solidFill>
              <a:schemeClr val="bg1"/>
            </a:solidFill>
          </a:endParaRPr>
        </a:p>
      </dsp:txBody>
      <dsp:txXfrm>
        <a:off x="2182473" y="2939830"/>
        <a:ext cx="603924" cy="581473"/>
      </dsp:txXfrm>
    </dsp:sp>
    <dsp:sp modelId="{A29F602E-BD17-4E2E-8C0D-6743D8AE81B1}">
      <dsp:nvSpPr>
        <dsp:cNvPr id="0" name=""/>
        <dsp:cNvSpPr/>
      </dsp:nvSpPr>
      <dsp:spPr>
        <a:xfrm>
          <a:off x="1981203" y="1219201"/>
          <a:ext cx="868348" cy="8189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Find Similar Materials</a:t>
          </a:r>
          <a:endParaRPr lang="en-US" sz="1200" kern="1200" dirty="0">
            <a:solidFill>
              <a:schemeClr val="bg1"/>
            </a:solidFill>
          </a:endParaRPr>
        </a:p>
      </dsp:txBody>
      <dsp:txXfrm>
        <a:off x="2108370" y="1339131"/>
        <a:ext cx="614014" cy="57907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7044DD-3AA5-C54A-AFE3-AC9793E607E6}" type="datetimeFigureOut">
              <a:rPr lang="en-US" smtClean="0"/>
              <a:pPr/>
              <a:t>12/3/2019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CC70A7-31AA-3140-B44D-6FDFCDA22D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e-international.com/index.php?id=services_lca0&amp;L=1%22%20onfocus=%22blurLink(thi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e-international.com/index.php?id=services_lca0&amp;L=1%22%20onfocus=%22blurLink(thi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Sustainable Engineering</a:t>
            </a:r>
            <a:r>
              <a:rPr lang="en-US" baseline="0" dirty="0" smtClean="0"/>
              <a:t> definition </a:t>
            </a:r>
            <a:r>
              <a:rPr lang="en-US" b="1" dirty="0" smtClean="0"/>
              <a:t>World</a:t>
            </a:r>
            <a:r>
              <a:rPr lang="en-US" dirty="0" smtClean="0"/>
              <a:t> </a:t>
            </a:r>
            <a:r>
              <a:rPr lang="en-US" b="1" dirty="0" smtClean="0"/>
              <a:t>Engineering</a:t>
            </a:r>
            <a:r>
              <a:rPr lang="en-US" dirty="0" smtClean="0"/>
              <a:t> </a:t>
            </a:r>
            <a:r>
              <a:rPr lang="en-US" b="1" dirty="0" smtClean="0"/>
              <a:t>Partnership</a:t>
            </a:r>
            <a:r>
              <a:rPr lang="en-US" dirty="0" smtClean="0"/>
              <a:t> for </a:t>
            </a:r>
            <a:r>
              <a:rPr lang="en-US" b="1" dirty="0" smtClean="0"/>
              <a:t>Sustainable</a:t>
            </a:r>
            <a:r>
              <a:rPr lang="en-US" dirty="0" smtClean="0"/>
              <a:t> </a:t>
            </a:r>
            <a:r>
              <a:rPr lang="en-US" b="1" dirty="0" smtClean="0"/>
              <a:t>Development</a:t>
            </a:r>
            <a:r>
              <a:rPr lang="en-US" dirty="0" smtClean="0"/>
              <a:t> (WEPSD, a </a:t>
            </a:r>
            <a:r>
              <a:rPr lang="en-US" b="1" dirty="0" smtClean="0"/>
              <a:t>partnership</a:t>
            </a:r>
            <a:r>
              <a:rPr lang="en-US" dirty="0" smtClean="0"/>
              <a:t> between WFEO, FIDIC and UATI)</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400" kern="1200" dirty="0" smtClean="0">
                <a:solidFill>
                  <a:srgbClr val="006600"/>
                </a:solidFill>
                <a:latin typeface="Arial Rounded MT Bold" pitchFamily="34" charset="0"/>
              </a:rPr>
              <a:t>Students</a:t>
            </a:r>
            <a:r>
              <a:rPr lang="en-US" dirty="0" smtClean="0">
                <a:solidFill>
                  <a:srgbClr val="74B31F"/>
                </a:solidFill>
                <a:latin typeface="Arial" charset="0"/>
                <a:cs typeface="Arial" charset="0"/>
              </a:rPr>
              <a:t> </a:t>
            </a:r>
            <a:r>
              <a:rPr lang="en-US" sz="1400" kern="1200" dirty="0" smtClean="0">
                <a:solidFill>
                  <a:srgbClr val="006600"/>
                </a:solidFill>
                <a:latin typeface="Arial Rounded MT Bold" pitchFamily="34" charset="0"/>
              </a:rPr>
              <a:t>need</a:t>
            </a:r>
            <a:r>
              <a:rPr lang="en-US" dirty="0" smtClean="0">
                <a:latin typeface="Arial" charset="0"/>
                <a:cs typeface="Arial" charset="0"/>
              </a:rPr>
              <a:t> to learn, understand, improve, and communicate the environmental impact of their design</a:t>
            </a:r>
          </a:p>
          <a:p>
            <a:pPr>
              <a:defRPr/>
            </a:pPr>
            <a:endParaRPr lang="en-US" sz="1400" kern="1200" dirty="0" smtClean="0">
              <a:solidFill>
                <a:srgbClr val="006600"/>
              </a:solidFill>
              <a:latin typeface="Arial Rounded MT Bold" pitchFamily="34" charset="0"/>
            </a:endParaRPr>
          </a:p>
          <a:p>
            <a:pPr>
              <a:defRPr/>
            </a:pPr>
            <a:r>
              <a:rPr lang="en-US" sz="1400" kern="1200" dirty="0" smtClean="0">
                <a:solidFill>
                  <a:srgbClr val="006600"/>
                </a:solidFill>
                <a:latin typeface="Arial Rounded MT Bold" pitchFamily="34" charset="0"/>
              </a:rPr>
              <a:t>Educators</a:t>
            </a:r>
            <a:r>
              <a:rPr lang="en-US" dirty="0" smtClean="0">
                <a:solidFill>
                  <a:srgbClr val="74B31F"/>
                </a:solidFill>
                <a:latin typeface="Arial" charset="0"/>
                <a:cs typeface="Arial" charset="0"/>
              </a:rPr>
              <a:t> </a:t>
            </a:r>
            <a:r>
              <a:rPr lang="en-US" sz="1400" kern="1200" dirty="0" smtClean="0">
                <a:solidFill>
                  <a:srgbClr val="006600"/>
                </a:solidFill>
                <a:latin typeface="Arial Rounded MT Bold" pitchFamily="34" charset="0"/>
              </a:rPr>
              <a:t>can</a:t>
            </a:r>
            <a:r>
              <a:rPr lang="en-US" dirty="0" smtClean="0">
                <a:solidFill>
                  <a:srgbClr val="74B31F"/>
                </a:solidFill>
                <a:latin typeface="Arial" charset="0"/>
                <a:cs typeface="Arial" charset="0"/>
              </a:rPr>
              <a:t> </a:t>
            </a:r>
            <a:r>
              <a:rPr lang="en-US" dirty="0" smtClean="0">
                <a:latin typeface="Arial" charset="0"/>
                <a:cs typeface="Arial" charset="0"/>
              </a:rPr>
              <a:t>provide insights on how choices in material and manufacturing processes affect the environment. </a:t>
            </a:r>
          </a:p>
          <a:p>
            <a:pPr>
              <a:defRPr/>
            </a:pPr>
            <a:endParaRPr lang="en-US" sz="1400" kern="1200" dirty="0" smtClean="0">
              <a:solidFill>
                <a:srgbClr val="006600"/>
              </a:solidFill>
              <a:latin typeface="Arial Rounded MT Bold" pitchFamily="34" charset="0"/>
            </a:endParaRPr>
          </a:p>
          <a:p>
            <a:pPr>
              <a:defRPr/>
            </a:pPr>
            <a:r>
              <a:rPr lang="en-US" sz="1400" kern="1200" dirty="0" smtClean="0">
                <a:solidFill>
                  <a:srgbClr val="006600"/>
                </a:solidFill>
                <a:latin typeface="Arial Rounded MT Bold" pitchFamily="34" charset="0"/>
              </a:rPr>
              <a:t>Instruction</a:t>
            </a:r>
            <a:r>
              <a:rPr lang="en-US" dirty="0" smtClean="0">
                <a:latin typeface="Arial" charset="0"/>
                <a:cs typeface="Arial" charset="0"/>
              </a:rPr>
              <a:t> </a:t>
            </a:r>
            <a:r>
              <a:rPr lang="en-US" sz="1400" kern="1200" dirty="0" smtClean="0">
                <a:solidFill>
                  <a:srgbClr val="006600"/>
                </a:solidFill>
                <a:latin typeface="Arial Rounded MT Bold" pitchFamily="34" charset="0"/>
              </a:rPr>
              <a:t>combines</a:t>
            </a:r>
            <a:r>
              <a:rPr lang="en-US" dirty="0" smtClean="0">
                <a:latin typeface="Arial" charset="0"/>
                <a:cs typeface="Arial" charset="0"/>
              </a:rPr>
              <a:t> design and technology with the social, environmental, and economic conditions</a:t>
            </a:r>
          </a:p>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Hone ex</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method to quantitatively assess the environmental impact of a product from the procurement of the raw materials, through the production, distribution, use, disposal and recycling of that product, these being the stages which constitute the product's lifecycle.</a:t>
            </a:r>
            <a:br>
              <a:rPr lang="en-US" dirty="0" smtClean="0"/>
            </a:br>
            <a:r>
              <a:rPr lang="en-US" dirty="0" smtClean="0">
                <a:hlinkClick r:id="rId3"/>
              </a:rPr>
              <a:t>LCA</a:t>
            </a:r>
            <a:r>
              <a:rPr lang="en-US" dirty="0" smtClean="0"/>
              <a:t> is a process of evaluating the effects that a product has on the environment over the entire period of its life thereby increasing resource-use efficiency and decreasing liabilities. It can be used to study the environmental impact of either a product or the function the product is designed to perform and the transportation between stages. </a:t>
            </a:r>
            <a:r>
              <a:rPr lang="en-US" dirty="0" smtClean="0">
                <a:hlinkClick r:id="rId3"/>
              </a:rPr>
              <a:t>LCA</a:t>
            </a:r>
            <a:r>
              <a:rPr lang="en-US" dirty="0" smtClean="0"/>
              <a:t> is commonly referred to as a "cradle-to-grave" analysis. </a:t>
            </a:r>
          </a:p>
          <a:p>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LCA's</a:t>
            </a:r>
            <a:r>
              <a:rPr lang="en-US" dirty="0" smtClean="0"/>
              <a:t> key elements are: (1) identify and quantify the environmental loads involved; e.g. the energy and raw materials consumed, the emissions and wastes generated; (2) evaluate the potential environmental impacts of these loads; and (3) assess the options available for reducing these environmental impacts.</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4 major environmental impact factors in the Life</a:t>
            </a:r>
            <a:r>
              <a:rPr lang="en-US" baseline="0" dirty="0" smtClean="0"/>
              <a:t> Cycle Assessment of a product Carbon Footprint, Total Energy Consumed, Air Acidification, and Water </a:t>
            </a:r>
            <a:r>
              <a:rPr lang="en-US" baseline="0" dirty="0" err="1" smtClean="0"/>
              <a:t>Eurtrophication</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Non-renewable energy</a:t>
            </a:r>
            <a:r>
              <a:rPr lang="en-US" baseline="0" dirty="0" smtClean="0"/>
              <a:t> source examples coal, petroleum, and fossil fuel</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cause an increase in the acidity of rainwater, which in turn acidifies lakes and soil. </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a:t>
            </a:r>
            <a:r>
              <a:rPr lang="en-US" baseline="0" dirty="0" smtClean="0"/>
              <a:t> measured in terms of </a:t>
            </a:r>
            <a:r>
              <a:rPr lang="en-US" dirty="0" smtClean="0"/>
              <a:t>kilograms Nitrogen (N) equivalent</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underlying technology used to perform the LCA is from PE International</a:t>
            </a:r>
            <a:r>
              <a:rPr lang="en-US" baseline="0" dirty="0" smtClean="0"/>
              <a:t> of Stuttgart Germany.  They have extensive experience and credibility in this space for almost 20 years.</a:t>
            </a:r>
          </a:p>
          <a:p>
            <a:endParaRPr lang="en-US" baseline="0" dirty="0" smtClean="0"/>
          </a:p>
          <a:p>
            <a:r>
              <a:rPr lang="en-US" baseline="0" dirty="0" smtClean="0"/>
              <a:t>ISO – International Standards Organization.  </a:t>
            </a:r>
          </a:p>
          <a:p>
            <a:endParaRPr lang="en-US" baseline="0" dirty="0" smtClean="0"/>
          </a:p>
        </p:txBody>
      </p:sp>
      <p:sp>
        <p:nvSpPr>
          <p:cNvPr id="4" name="Slide Number Placeholder 3"/>
          <p:cNvSpPr>
            <a:spLocks noGrp="1"/>
          </p:cNvSpPr>
          <p:nvPr>
            <p:ph type="sldNum" sz="quarter" idx="10"/>
          </p:nvPr>
        </p:nvSpPr>
        <p:spPr/>
        <p:txBody>
          <a:bodyPr/>
          <a:lstStyle/>
          <a:p>
            <a:fld id="{C8CC70A7-31AA-3140-B44D-6FDFCDA22D0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product's "greenness" is a factor that more and more consumers are paying attention to.  As this influence grows in the market, many companies see this as a new and unfamiliar challenge to their business.  Sustainable design is an important strategy that companies can use to reduce the environmental impact of the products they produce.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SolidWorks Sustainability has been created so that sustainable design becomes easy to understand and effortless to employ.  Features such as its Dashboard, Customized Reports, and Find Similar Material allow users to easily improve their designs and communicate their accomplishments in a compelling way.  This is seen as so important, that DS SolidWorks has included some of these sustainable design features in every seat of SolidWorks 2010.  </a:t>
            </a:r>
          </a:p>
          <a:p>
            <a:endParaRPr lang="en-US" sz="1200" kern="1200" dirty="0" smtClean="0">
              <a:solidFill>
                <a:schemeClr val="tx1"/>
              </a:solidFill>
              <a:latin typeface="+mn-lt"/>
              <a:ea typeface="+mn-ea"/>
              <a:cs typeface="+mn-cs"/>
            </a:endParaRPr>
          </a:p>
          <a:p>
            <a:r>
              <a:rPr lang="en-US" baseline="30000" dirty="0" smtClean="0"/>
              <a:t>1</a:t>
            </a:r>
            <a:r>
              <a:rPr lang="en-US" sz="1200" kern="1200" dirty="0" smtClean="0">
                <a:solidFill>
                  <a:schemeClr val="tx1"/>
                </a:solidFill>
                <a:latin typeface="+mn-lt"/>
                <a:ea typeface="+mn-ea"/>
                <a:cs typeface="+mn-cs"/>
              </a:rPr>
              <a:t>SolidWorks 2009 or greater is required for the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SolidWorks</a:t>
            </a:r>
            <a:r>
              <a:rPr lang="en-US" sz="1200" kern="1200" baseline="0" dirty="0" smtClean="0">
                <a:solidFill>
                  <a:schemeClr val="tx1"/>
                </a:solidFill>
                <a:latin typeface="+mn-lt"/>
                <a:ea typeface="+mn-ea"/>
                <a:cs typeface="+mn-cs"/>
              </a:rPr>
              <a:t> Labs version.  </a:t>
            </a:r>
            <a:r>
              <a:rPr lang="en-US" sz="1200" kern="1200" baseline="0" dirty="0" err="1" smtClean="0">
                <a:solidFill>
                  <a:schemeClr val="tx1"/>
                </a:solidFill>
                <a:latin typeface="+mn-lt"/>
                <a:ea typeface="+mn-ea"/>
                <a:cs typeface="+mn-cs"/>
              </a:rPr>
              <a:t>SolidWorks</a:t>
            </a:r>
            <a:r>
              <a:rPr lang="en-US" sz="1200" kern="1200" baseline="0" dirty="0" smtClean="0">
                <a:solidFill>
                  <a:schemeClr val="tx1"/>
                </a:solidFill>
                <a:latin typeface="+mn-lt"/>
                <a:ea typeface="+mn-ea"/>
                <a:cs typeface="+mn-cs"/>
              </a:rPr>
              <a:t> Sustainability will be included in the </a:t>
            </a:r>
            <a:r>
              <a:rPr lang="en-US" sz="1200" kern="1200" baseline="0" dirty="0" err="1" smtClean="0">
                <a:solidFill>
                  <a:schemeClr val="tx1"/>
                </a:solidFill>
                <a:latin typeface="+mn-lt"/>
                <a:ea typeface="+mn-ea"/>
                <a:cs typeface="+mn-cs"/>
              </a:rPr>
              <a:t>SolidWorks</a:t>
            </a:r>
            <a:r>
              <a:rPr lang="en-US" sz="1200" kern="1200" baseline="0" dirty="0" smtClean="0">
                <a:solidFill>
                  <a:schemeClr val="tx1"/>
                </a:solidFill>
                <a:latin typeface="+mn-lt"/>
                <a:ea typeface="+mn-ea"/>
                <a:cs typeface="+mn-cs"/>
              </a:rPr>
              <a:t> Education Edition 2010-2011.</a:t>
            </a:r>
            <a:endParaRPr lang="en-US" dirty="0"/>
          </a:p>
        </p:txBody>
      </p:sp>
      <p:sp>
        <p:nvSpPr>
          <p:cNvPr id="4" name="Slide Number Placeholder 3"/>
          <p:cNvSpPr>
            <a:spLocks noGrp="1"/>
          </p:cNvSpPr>
          <p:nvPr>
            <p:ph type="sldNum" sz="quarter" idx="10"/>
          </p:nvPr>
        </p:nvSpPr>
        <p:spPr/>
        <p:txBody>
          <a:bodyPr/>
          <a:lstStyle/>
          <a:p>
            <a:fld id="{C8CC70A7-31AA-3140-B44D-6FDFCDA22D0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12780"/>
            <a:ext cx="7772400" cy="533400"/>
          </a:xfrm>
        </p:spPr>
        <p:txBody>
          <a:bodyPr/>
          <a:lstStyle>
            <a:lvl1pPr algn="r">
              <a:defRPr>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14600" y="2209800"/>
            <a:ext cx="6400800" cy="381000"/>
          </a:xfrm>
        </p:spPr>
        <p:txBody>
          <a:bodyPr>
            <a:normAutofit/>
          </a:bodyPr>
          <a:lstStyle>
            <a:lvl1pPr marL="0" indent="0" algn="r">
              <a:buNone/>
              <a:defRPr sz="1800" b="0">
                <a:solidFill>
                  <a:srgbClr val="28288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81800" y="2661824"/>
            <a:ext cx="2133600" cy="233776"/>
          </a:xfrm>
          <a:prstGeom prst="rect">
            <a:avLst/>
          </a:prstGeom>
        </p:spPr>
        <p:txBody>
          <a:bodyPr/>
          <a:lstStyle>
            <a:lvl1pPr>
              <a:defRPr sz="1000"/>
            </a:lvl1pPr>
          </a:lstStyle>
          <a:p>
            <a:fld id="{F0CCA2AF-898B-4969-BA97-6AF8C52733E7}" type="datetimeFigureOut">
              <a:rPr lang="en-US" smtClean="0"/>
              <a:pPr/>
              <a:t>12/3/2019</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0580517-B526-4FE4-BD6A-600BAD1886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51241"/>
            <a:ext cx="2057400" cy="526855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51242"/>
            <a:ext cx="6019800" cy="52599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F0580517-B526-4FE4-BD6A-600BAD1886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64112"/>
            <a:ext cx="8458200" cy="457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F0580517-B526-4FE4-BD6A-600BAD1886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F0580517-B526-4FE4-BD6A-600BAD1886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0580517-B526-4FE4-BD6A-600BAD1886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0580517-B526-4FE4-BD6A-600BAD1886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410200" y="6553200"/>
            <a:ext cx="675448" cy="224898"/>
          </a:xfrm>
          <a:prstGeom prst="rect">
            <a:avLst/>
          </a:prstGeom>
        </p:spPr>
        <p:txBody>
          <a:bodyPr/>
          <a:lstStyle/>
          <a:p>
            <a:fld id="{F0CCA2AF-898B-4969-BA97-6AF8C52733E7}" type="datetimeFigureOut">
              <a:rPr lang="en-US" smtClean="0"/>
              <a:pPr/>
              <a:t>12/3/2019</a:t>
            </a:fld>
            <a:endParaRPr lang="en-US"/>
          </a:p>
        </p:txBody>
      </p:sp>
      <p:sp>
        <p:nvSpPr>
          <p:cNvPr id="5" name="Slide Number Placeholder 4"/>
          <p:cNvSpPr>
            <a:spLocks noGrp="1"/>
          </p:cNvSpPr>
          <p:nvPr>
            <p:ph type="sldNum" sz="quarter" idx="12"/>
          </p:nvPr>
        </p:nvSpPr>
        <p:spPr/>
        <p:txBody>
          <a:bodyPr/>
          <a:lstStyle/>
          <a:p>
            <a:fld id="{F0580517-B526-4FE4-BD6A-600BAD1886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580517-B526-4FE4-BD6A-600BAD1886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848"/>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62000"/>
            <a:ext cx="51117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0580517-B526-4FE4-BD6A-600BAD1886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0580517-B526-4FE4-BD6A-600BAD1886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48584"/>
            <a:ext cx="8458200" cy="45867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8028" y="12813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096000" y="6576132"/>
            <a:ext cx="474956" cy="201966"/>
          </a:xfrm>
          <a:prstGeom prst="rect">
            <a:avLst/>
          </a:prstGeom>
        </p:spPr>
        <p:txBody>
          <a:bodyPr vert="horz" lIns="91440" tIns="45720" rIns="91440" bIns="45720" rtlCol="0" anchor="ctr"/>
          <a:lstStyle>
            <a:lvl1pPr algn="r">
              <a:defRPr sz="800">
                <a:solidFill>
                  <a:schemeClr val="tx1">
                    <a:tint val="75000"/>
                  </a:schemeClr>
                </a:solidFill>
              </a:defRPr>
            </a:lvl1pPr>
          </a:lstStyle>
          <a:p>
            <a:fld id="{F0580517-B526-4FE4-BD6A-600BAD18868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b="1" kern="1200">
          <a:solidFill>
            <a:srgbClr val="28288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SzPct val="70000"/>
        <a:buFontTx/>
        <a:buBlip>
          <a:blip r:embed="rId14"/>
        </a:buBlip>
        <a:defRPr sz="2400" b="1" kern="1200">
          <a:solidFill>
            <a:srgbClr val="28288A"/>
          </a:solidFill>
          <a:latin typeface="Arial" pitchFamily="34" charset="0"/>
          <a:ea typeface="+mn-ea"/>
          <a:cs typeface="Arial" pitchFamily="34" charset="0"/>
        </a:defRPr>
      </a:lvl1pPr>
      <a:lvl2pPr marL="742950" indent="-285750" algn="l" defTabSz="914400" rtl="0" eaLnBrk="1" latinLnBrk="0" hangingPunct="1">
        <a:spcBef>
          <a:spcPct val="20000"/>
        </a:spcBef>
        <a:buSzPct val="70000"/>
        <a:buFontTx/>
        <a:buBlip>
          <a:blip r:embed="rId15"/>
        </a:buBlip>
        <a:defRPr sz="2000" kern="1200">
          <a:solidFill>
            <a:srgbClr val="28288A"/>
          </a:solidFill>
          <a:latin typeface="Arial" pitchFamily="34" charset="0"/>
          <a:ea typeface="+mn-ea"/>
          <a:cs typeface="Arial" pitchFamily="34" charset="0"/>
        </a:defRPr>
      </a:lvl2pPr>
      <a:lvl3pPr marL="1143000" indent="-228600" algn="l" defTabSz="914400" rtl="0" eaLnBrk="1" latinLnBrk="0" hangingPunct="1">
        <a:spcBef>
          <a:spcPct val="20000"/>
        </a:spcBef>
        <a:buSzPct val="70000"/>
        <a:buFontTx/>
        <a:buBlip>
          <a:blip r:embed="rId16"/>
        </a:buBlip>
        <a:defRPr sz="1800" kern="1200">
          <a:solidFill>
            <a:srgbClr val="28288A"/>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28288A"/>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600" kern="1200">
          <a:solidFill>
            <a:srgbClr val="28288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e-international.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epa.gov/nrmrl/lcaccess/" TargetMode="External"/><Relationship Id="rId4" Type="http://schemas.openxmlformats.org/officeDocument/2006/relationships/hyperlink" Target="http://www.iso.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SolidWorks</a:t>
            </a:r>
            <a:r>
              <a:rPr lang="en-US" dirty="0" smtClean="0"/>
              <a:t> Sustainability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Water </a:t>
            </a:r>
            <a:r>
              <a:rPr lang="en-US" dirty="0" err="1" smtClean="0"/>
              <a:t>Eutrophication</a:t>
            </a:r>
            <a:r>
              <a:rPr lang="en-US" dirty="0" smtClean="0"/>
              <a:t>?</a:t>
            </a:r>
            <a:endParaRPr lang="en-US" dirty="0"/>
          </a:p>
        </p:txBody>
      </p:sp>
      <p:sp>
        <p:nvSpPr>
          <p:cNvPr id="3" name="Content Placeholder 2"/>
          <p:cNvSpPr>
            <a:spLocks noGrp="1"/>
          </p:cNvSpPr>
          <p:nvPr>
            <p:ph idx="1"/>
          </p:nvPr>
        </p:nvSpPr>
        <p:spPr/>
        <p:txBody>
          <a:bodyPr/>
          <a:lstStyle/>
          <a:p>
            <a:r>
              <a:rPr lang="en-US" dirty="0" smtClean="0"/>
              <a:t>Over abundance of nutrients added to a water ecosystem.  </a:t>
            </a:r>
          </a:p>
          <a:p>
            <a:r>
              <a:rPr lang="en-US" dirty="0" smtClean="0"/>
              <a:t>Nitrogen (N) and Phosphorous (PO</a:t>
            </a:r>
            <a:r>
              <a:rPr lang="en-US" baseline="-25000" dirty="0" smtClean="0"/>
              <a:t>4</a:t>
            </a:r>
            <a:r>
              <a:rPr lang="en-US" dirty="0" smtClean="0"/>
              <a:t>) from waste water and agricultural fertilizers cause an overabundance of algae to bloom, which depletes the water of oxygen and results in the death of plant and animal life.  </a:t>
            </a:r>
          </a:p>
          <a:p>
            <a:r>
              <a:rPr lang="en-US" dirty="0" smtClean="0"/>
              <a:t>Measured in kilograms Phosphate equivalent (PO</a:t>
            </a:r>
            <a:r>
              <a:rPr lang="en-US" baseline="-25000" dirty="0" smtClean="0"/>
              <a:t>4</a:t>
            </a:r>
            <a:r>
              <a:rPr lang="en-US" dirty="0" smtClean="0"/>
              <a:t>e).</a:t>
            </a:r>
            <a:endParaRPr lang="en-US" dirty="0"/>
          </a:p>
        </p:txBody>
      </p:sp>
      <p:pic>
        <p:nvPicPr>
          <p:cNvPr id="4" name="Picture 3"/>
          <p:cNvPicPr>
            <a:picLocks noChangeAspect="1"/>
          </p:cNvPicPr>
          <p:nvPr/>
        </p:nvPicPr>
        <p:blipFill>
          <a:blip r:embed="rId3" cstate="print"/>
          <a:srcRect l="14285" r="11429"/>
          <a:stretch>
            <a:fillRect/>
          </a:stretch>
        </p:blipFill>
        <p:spPr>
          <a:xfrm>
            <a:off x="838200" y="5105400"/>
            <a:ext cx="1524000" cy="1524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638800" y="990600"/>
            <a:ext cx="3352800" cy="4953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References   </a:t>
            </a:r>
            <a:endParaRPr lang="en-US" dirty="0"/>
          </a:p>
        </p:txBody>
      </p:sp>
      <p:sp>
        <p:nvSpPr>
          <p:cNvPr id="3" name="Content Placeholder 2"/>
          <p:cNvSpPr>
            <a:spLocks noGrp="1"/>
          </p:cNvSpPr>
          <p:nvPr>
            <p:ph idx="1"/>
          </p:nvPr>
        </p:nvSpPr>
        <p:spPr>
          <a:xfrm>
            <a:off x="688028" y="1281347"/>
            <a:ext cx="4645972" cy="3290654"/>
          </a:xfrm>
        </p:spPr>
        <p:txBody>
          <a:bodyPr>
            <a:normAutofit fontScale="77500" lnSpcReduction="20000"/>
          </a:bodyPr>
          <a:lstStyle/>
          <a:p>
            <a:r>
              <a:rPr lang="en-US" dirty="0" smtClean="0"/>
              <a:t>Underlying LCA Technology: PE International </a:t>
            </a:r>
          </a:p>
          <a:p>
            <a:pPr lvl="1"/>
            <a:r>
              <a:rPr lang="en-US" dirty="0" smtClean="0"/>
              <a:t>20 years of LCA experience</a:t>
            </a:r>
          </a:p>
          <a:p>
            <a:pPr lvl="1"/>
            <a:r>
              <a:rPr lang="en-US" dirty="0" smtClean="0"/>
              <a:t>LCA international database  </a:t>
            </a:r>
          </a:p>
          <a:p>
            <a:pPr lvl="1"/>
            <a:r>
              <a:rPr lang="en-US" dirty="0" err="1" smtClean="0"/>
              <a:t>GaBi</a:t>
            </a:r>
            <a:r>
              <a:rPr lang="en-US" dirty="0" smtClean="0"/>
              <a:t> 4 - leading software application for product sustainability</a:t>
            </a:r>
          </a:p>
          <a:p>
            <a:pPr lvl="1"/>
            <a:r>
              <a:rPr lang="en-US" dirty="0" smtClean="0">
                <a:hlinkClick r:id="rId3"/>
              </a:rPr>
              <a:t>www.pe-international.com</a:t>
            </a:r>
            <a:r>
              <a:rPr lang="en-US" dirty="0" smtClean="0"/>
              <a:t> </a:t>
            </a:r>
          </a:p>
          <a:p>
            <a:r>
              <a:rPr lang="en-US" dirty="0" smtClean="0"/>
              <a:t>International LCA Standards</a:t>
            </a:r>
          </a:p>
          <a:p>
            <a:pPr lvl="1"/>
            <a:r>
              <a:rPr lang="en-US" dirty="0" smtClean="0"/>
              <a:t>Environmental Management Life Cycle Assessment Principles and Framework ISO 14040/44  </a:t>
            </a:r>
            <a:r>
              <a:rPr lang="en-US" dirty="0" smtClean="0">
                <a:hlinkClick r:id="rId4"/>
              </a:rPr>
              <a:t>www.iso.org</a:t>
            </a:r>
            <a:r>
              <a:rPr lang="en-US" dirty="0" smtClean="0"/>
              <a:t> </a:t>
            </a:r>
            <a:endParaRPr lang="en-US" b="1" dirty="0" smtClean="0"/>
          </a:p>
          <a:p>
            <a:r>
              <a:rPr lang="en-US" dirty="0" smtClean="0"/>
              <a:t>US EPA LCA Resources</a:t>
            </a:r>
          </a:p>
          <a:p>
            <a:pPr lvl="1"/>
            <a:r>
              <a:rPr lang="en-US" dirty="0" smtClean="0">
                <a:hlinkClick r:id="rId5"/>
              </a:rPr>
              <a:t>http://www.epa.gov/nrmrl/lcaccess/</a:t>
            </a:r>
            <a:r>
              <a:rPr lang="en-US" dirty="0" smtClean="0"/>
              <a:t>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grpSp>
        <p:nvGrpSpPr>
          <p:cNvPr id="5" name="Group 4"/>
          <p:cNvGrpSpPr/>
          <p:nvPr/>
        </p:nvGrpSpPr>
        <p:grpSpPr>
          <a:xfrm>
            <a:off x="5791200" y="1193800"/>
            <a:ext cx="1828800" cy="3936999"/>
            <a:chOff x="6477000" y="1193800"/>
            <a:chExt cx="1828800" cy="3936999"/>
          </a:xfrm>
        </p:grpSpPr>
        <p:sp>
          <p:nvSpPr>
            <p:cNvPr id="6" name="Freeform 5"/>
            <p:cNvSpPr/>
            <p:nvPr/>
          </p:nvSpPr>
          <p:spPr>
            <a:xfrm>
              <a:off x="6477000" y="1193800"/>
              <a:ext cx="1828800" cy="1016000"/>
            </a:xfrm>
            <a:custGeom>
              <a:avLst/>
              <a:gdLst>
                <a:gd name="connsiteX0" fmla="*/ 0 w 1828800"/>
                <a:gd name="connsiteY0" fmla="*/ 101600 h 1016000"/>
                <a:gd name="connsiteX1" fmla="*/ 29758 w 1828800"/>
                <a:gd name="connsiteY1" fmla="*/ 29758 h 1016000"/>
                <a:gd name="connsiteX2" fmla="*/ 101600 w 1828800"/>
                <a:gd name="connsiteY2" fmla="*/ 0 h 1016000"/>
                <a:gd name="connsiteX3" fmla="*/ 1727200 w 1828800"/>
                <a:gd name="connsiteY3" fmla="*/ 0 h 1016000"/>
                <a:gd name="connsiteX4" fmla="*/ 1799042 w 1828800"/>
                <a:gd name="connsiteY4" fmla="*/ 29758 h 1016000"/>
                <a:gd name="connsiteX5" fmla="*/ 1828800 w 1828800"/>
                <a:gd name="connsiteY5" fmla="*/ 101600 h 1016000"/>
                <a:gd name="connsiteX6" fmla="*/ 1828800 w 1828800"/>
                <a:gd name="connsiteY6" fmla="*/ 914400 h 1016000"/>
                <a:gd name="connsiteX7" fmla="*/ 1799042 w 1828800"/>
                <a:gd name="connsiteY7" fmla="*/ 986242 h 1016000"/>
                <a:gd name="connsiteX8" fmla="*/ 1727200 w 1828800"/>
                <a:gd name="connsiteY8" fmla="*/ 1016000 h 1016000"/>
                <a:gd name="connsiteX9" fmla="*/ 101600 w 1828800"/>
                <a:gd name="connsiteY9" fmla="*/ 1016000 h 1016000"/>
                <a:gd name="connsiteX10" fmla="*/ 29758 w 1828800"/>
                <a:gd name="connsiteY10" fmla="*/ 986242 h 1016000"/>
                <a:gd name="connsiteX11" fmla="*/ 0 w 1828800"/>
                <a:gd name="connsiteY11" fmla="*/ 914400 h 1016000"/>
                <a:gd name="connsiteX12" fmla="*/ 0 w 1828800"/>
                <a:gd name="connsiteY12"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1016000">
                  <a:moveTo>
                    <a:pt x="0" y="101600"/>
                  </a:moveTo>
                  <a:cubicBezTo>
                    <a:pt x="0" y="74654"/>
                    <a:pt x="10704" y="48812"/>
                    <a:pt x="29758" y="29758"/>
                  </a:cubicBezTo>
                  <a:cubicBezTo>
                    <a:pt x="48812" y="10704"/>
                    <a:pt x="74654" y="0"/>
                    <a:pt x="101600" y="0"/>
                  </a:cubicBezTo>
                  <a:lnTo>
                    <a:pt x="1727200" y="0"/>
                  </a:lnTo>
                  <a:cubicBezTo>
                    <a:pt x="1754146" y="0"/>
                    <a:pt x="1779988" y="10704"/>
                    <a:pt x="1799042" y="29758"/>
                  </a:cubicBezTo>
                  <a:cubicBezTo>
                    <a:pt x="1818096" y="48812"/>
                    <a:pt x="1828800" y="74654"/>
                    <a:pt x="1828800" y="101600"/>
                  </a:cubicBezTo>
                  <a:lnTo>
                    <a:pt x="1828800" y="914400"/>
                  </a:lnTo>
                  <a:cubicBezTo>
                    <a:pt x="1828800" y="941346"/>
                    <a:pt x="1818096" y="967188"/>
                    <a:pt x="1799042" y="986242"/>
                  </a:cubicBezTo>
                  <a:cubicBezTo>
                    <a:pt x="1779988" y="1005296"/>
                    <a:pt x="1754146" y="1016000"/>
                    <a:pt x="1727200" y="1016000"/>
                  </a:cubicBezTo>
                  <a:lnTo>
                    <a:pt x="101600" y="1016000"/>
                  </a:lnTo>
                  <a:cubicBezTo>
                    <a:pt x="74654" y="1016000"/>
                    <a:pt x="48812" y="1005296"/>
                    <a:pt x="29758" y="986242"/>
                  </a:cubicBezTo>
                  <a:cubicBezTo>
                    <a:pt x="10704" y="967188"/>
                    <a:pt x="0" y="941346"/>
                    <a:pt x="0" y="914400"/>
                  </a:cubicBezTo>
                  <a:lnTo>
                    <a:pt x="0" y="10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008" tIns="125008" rIns="125008" bIns="125008" numCol="1" spcCol="1270" anchor="ctr" anchorCtr="0">
              <a:noAutofit/>
            </a:bodyPr>
            <a:lstStyle/>
            <a:p>
              <a:pPr lvl="0" algn="ctr" defTabSz="1111250">
                <a:lnSpc>
                  <a:spcPct val="90000"/>
                </a:lnSpc>
                <a:spcBef>
                  <a:spcPct val="0"/>
                </a:spcBef>
                <a:spcAft>
                  <a:spcPct val="35000"/>
                </a:spcAft>
              </a:pPr>
              <a:r>
                <a:rPr lang="en-US" sz="2500" kern="1200" dirty="0" smtClean="0"/>
                <a:t>Goal &amp; Scope</a:t>
              </a:r>
              <a:endParaRPr lang="en-US" sz="2500" kern="1200" dirty="0"/>
            </a:p>
          </p:txBody>
        </p:sp>
        <p:sp>
          <p:nvSpPr>
            <p:cNvPr id="8" name="Freeform 7"/>
            <p:cNvSpPr/>
            <p:nvPr/>
          </p:nvSpPr>
          <p:spPr>
            <a:xfrm>
              <a:off x="6477000" y="2717800"/>
              <a:ext cx="1828800" cy="1016000"/>
            </a:xfrm>
            <a:custGeom>
              <a:avLst/>
              <a:gdLst>
                <a:gd name="connsiteX0" fmla="*/ 0 w 1828800"/>
                <a:gd name="connsiteY0" fmla="*/ 101600 h 1016000"/>
                <a:gd name="connsiteX1" fmla="*/ 29758 w 1828800"/>
                <a:gd name="connsiteY1" fmla="*/ 29758 h 1016000"/>
                <a:gd name="connsiteX2" fmla="*/ 101600 w 1828800"/>
                <a:gd name="connsiteY2" fmla="*/ 0 h 1016000"/>
                <a:gd name="connsiteX3" fmla="*/ 1727200 w 1828800"/>
                <a:gd name="connsiteY3" fmla="*/ 0 h 1016000"/>
                <a:gd name="connsiteX4" fmla="*/ 1799042 w 1828800"/>
                <a:gd name="connsiteY4" fmla="*/ 29758 h 1016000"/>
                <a:gd name="connsiteX5" fmla="*/ 1828800 w 1828800"/>
                <a:gd name="connsiteY5" fmla="*/ 101600 h 1016000"/>
                <a:gd name="connsiteX6" fmla="*/ 1828800 w 1828800"/>
                <a:gd name="connsiteY6" fmla="*/ 914400 h 1016000"/>
                <a:gd name="connsiteX7" fmla="*/ 1799042 w 1828800"/>
                <a:gd name="connsiteY7" fmla="*/ 986242 h 1016000"/>
                <a:gd name="connsiteX8" fmla="*/ 1727200 w 1828800"/>
                <a:gd name="connsiteY8" fmla="*/ 1016000 h 1016000"/>
                <a:gd name="connsiteX9" fmla="*/ 101600 w 1828800"/>
                <a:gd name="connsiteY9" fmla="*/ 1016000 h 1016000"/>
                <a:gd name="connsiteX10" fmla="*/ 29758 w 1828800"/>
                <a:gd name="connsiteY10" fmla="*/ 986242 h 1016000"/>
                <a:gd name="connsiteX11" fmla="*/ 0 w 1828800"/>
                <a:gd name="connsiteY11" fmla="*/ 914400 h 1016000"/>
                <a:gd name="connsiteX12" fmla="*/ 0 w 1828800"/>
                <a:gd name="connsiteY12"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1016000">
                  <a:moveTo>
                    <a:pt x="0" y="101600"/>
                  </a:moveTo>
                  <a:cubicBezTo>
                    <a:pt x="0" y="74654"/>
                    <a:pt x="10704" y="48812"/>
                    <a:pt x="29758" y="29758"/>
                  </a:cubicBezTo>
                  <a:cubicBezTo>
                    <a:pt x="48812" y="10704"/>
                    <a:pt x="74654" y="0"/>
                    <a:pt x="101600" y="0"/>
                  </a:cubicBezTo>
                  <a:lnTo>
                    <a:pt x="1727200" y="0"/>
                  </a:lnTo>
                  <a:cubicBezTo>
                    <a:pt x="1754146" y="0"/>
                    <a:pt x="1779988" y="10704"/>
                    <a:pt x="1799042" y="29758"/>
                  </a:cubicBezTo>
                  <a:cubicBezTo>
                    <a:pt x="1818096" y="48812"/>
                    <a:pt x="1828800" y="74654"/>
                    <a:pt x="1828800" y="101600"/>
                  </a:cubicBezTo>
                  <a:lnTo>
                    <a:pt x="1828800" y="914400"/>
                  </a:lnTo>
                  <a:cubicBezTo>
                    <a:pt x="1828800" y="941346"/>
                    <a:pt x="1818096" y="967188"/>
                    <a:pt x="1799042" y="986242"/>
                  </a:cubicBezTo>
                  <a:cubicBezTo>
                    <a:pt x="1779988" y="1005296"/>
                    <a:pt x="1754146" y="1016000"/>
                    <a:pt x="1727200" y="1016000"/>
                  </a:cubicBezTo>
                  <a:lnTo>
                    <a:pt x="101600" y="1016000"/>
                  </a:lnTo>
                  <a:cubicBezTo>
                    <a:pt x="74654" y="1016000"/>
                    <a:pt x="48812" y="1005296"/>
                    <a:pt x="29758" y="986242"/>
                  </a:cubicBezTo>
                  <a:cubicBezTo>
                    <a:pt x="10704" y="967188"/>
                    <a:pt x="0" y="941346"/>
                    <a:pt x="0" y="914400"/>
                  </a:cubicBezTo>
                  <a:lnTo>
                    <a:pt x="0" y="10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008" tIns="125008" rIns="125008" bIns="125008" numCol="1" spcCol="1270" anchor="ctr" anchorCtr="0">
              <a:noAutofit/>
            </a:bodyPr>
            <a:lstStyle/>
            <a:p>
              <a:pPr lvl="0" algn="ctr" defTabSz="1111250">
                <a:lnSpc>
                  <a:spcPct val="90000"/>
                </a:lnSpc>
                <a:spcBef>
                  <a:spcPct val="0"/>
                </a:spcBef>
                <a:spcAft>
                  <a:spcPct val="35000"/>
                </a:spcAft>
              </a:pPr>
              <a:r>
                <a:rPr lang="en-US" sz="2500" kern="1200" dirty="0" smtClean="0"/>
                <a:t>Inventory Analysis</a:t>
              </a:r>
              <a:endParaRPr lang="en-US" sz="2500" kern="1200" dirty="0"/>
            </a:p>
          </p:txBody>
        </p:sp>
        <p:sp>
          <p:nvSpPr>
            <p:cNvPr id="10" name="Freeform 9"/>
            <p:cNvSpPr/>
            <p:nvPr/>
          </p:nvSpPr>
          <p:spPr>
            <a:xfrm>
              <a:off x="6477000" y="4114799"/>
              <a:ext cx="1828800" cy="1016000"/>
            </a:xfrm>
            <a:custGeom>
              <a:avLst/>
              <a:gdLst>
                <a:gd name="connsiteX0" fmla="*/ 0 w 1828800"/>
                <a:gd name="connsiteY0" fmla="*/ 101600 h 1016000"/>
                <a:gd name="connsiteX1" fmla="*/ 29758 w 1828800"/>
                <a:gd name="connsiteY1" fmla="*/ 29758 h 1016000"/>
                <a:gd name="connsiteX2" fmla="*/ 101600 w 1828800"/>
                <a:gd name="connsiteY2" fmla="*/ 0 h 1016000"/>
                <a:gd name="connsiteX3" fmla="*/ 1727200 w 1828800"/>
                <a:gd name="connsiteY3" fmla="*/ 0 h 1016000"/>
                <a:gd name="connsiteX4" fmla="*/ 1799042 w 1828800"/>
                <a:gd name="connsiteY4" fmla="*/ 29758 h 1016000"/>
                <a:gd name="connsiteX5" fmla="*/ 1828800 w 1828800"/>
                <a:gd name="connsiteY5" fmla="*/ 101600 h 1016000"/>
                <a:gd name="connsiteX6" fmla="*/ 1828800 w 1828800"/>
                <a:gd name="connsiteY6" fmla="*/ 914400 h 1016000"/>
                <a:gd name="connsiteX7" fmla="*/ 1799042 w 1828800"/>
                <a:gd name="connsiteY7" fmla="*/ 986242 h 1016000"/>
                <a:gd name="connsiteX8" fmla="*/ 1727200 w 1828800"/>
                <a:gd name="connsiteY8" fmla="*/ 1016000 h 1016000"/>
                <a:gd name="connsiteX9" fmla="*/ 101600 w 1828800"/>
                <a:gd name="connsiteY9" fmla="*/ 1016000 h 1016000"/>
                <a:gd name="connsiteX10" fmla="*/ 29758 w 1828800"/>
                <a:gd name="connsiteY10" fmla="*/ 986242 h 1016000"/>
                <a:gd name="connsiteX11" fmla="*/ 0 w 1828800"/>
                <a:gd name="connsiteY11" fmla="*/ 914400 h 1016000"/>
                <a:gd name="connsiteX12" fmla="*/ 0 w 1828800"/>
                <a:gd name="connsiteY12"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1016000">
                  <a:moveTo>
                    <a:pt x="0" y="101600"/>
                  </a:moveTo>
                  <a:cubicBezTo>
                    <a:pt x="0" y="74654"/>
                    <a:pt x="10704" y="48812"/>
                    <a:pt x="29758" y="29758"/>
                  </a:cubicBezTo>
                  <a:cubicBezTo>
                    <a:pt x="48812" y="10704"/>
                    <a:pt x="74654" y="0"/>
                    <a:pt x="101600" y="0"/>
                  </a:cubicBezTo>
                  <a:lnTo>
                    <a:pt x="1727200" y="0"/>
                  </a:lnTo>
                  <a:cubicBezTo>
                    <a:pt x="1754146" y="0"/>
                    <a:pt x="1779988" y="10704"/>
                    <a:pt x="1799042" y="29758"/>
                  </a:cubicBezTo>
                  <a:cubicBezTo>
                    <a:pt x="1818096" y="48812"/>
                    <a:pt x="1828800" y="74654"/>
                    <a:pt x="1828800" y="101600"/>
                  </a:cubicBezTo>
                  <a:lnTo>
                    <a:pt x="1828800" y="914400"/>
                  </a:lnTo>
                  <a:cubicBezTo>
                    <a:pt x="1828800" y="941346"/>
                    <a:pt x="1818096" y="967188"/>
                    <a:pt x="1799042" y="986242"/>
                  </a:cubicBezTo>
                  <a:cubicBezTo>
                    <a:pt x="1779988" y="1005296"/>
                    <a:pt x="1754146" y="1016000"/>
                    <a:pt x="1727200" y="1016000"/>
                  </a:cubicBezTo>
                  <a:lnTo>
                    <a:pt x="101600" y="1016000"/>
                  </a:lnTo>
                  <a:cubicBezTo>
                    <a:pt x="74654" y="1016000"/>
                    <a:pt x="48812" y="1005296"/>
                    <a:pt x="29758" y="986242"/>
                  </a:cubicBezTo>
                  <a:cubicBezTo>
                    <a:pt x="10704" y="967188"/>
                    <a:pt x="0" y="941346"/>
                    <a:pt x="0" y="914400"/>
                  </a:cubicBezTo>
                  <a:lnTo>
                    <a:pt x="0" y="10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008" tIns="125008" rIns="125008" bIns="125008" numCol="1" spcCol="1270" anchor="ctr" anchorCtr="0">
              <a:noAutofit/>
            </a:bodyPr>
            <a:lstStyle/>
            <a:p>
              <a:pPr lvl="0" algn="ctr" defTabSz="1111250">
                <a:lnSpc>
                  <a:spcPct val="90000"/>
                </a:lnSpc>
                <a:spcBef>
                  <a:spcPct val="0"/>
                </a:spcBef>
                <a:spcAft>
                  <a:spcPct val="35000"/>
                </a:spcAft>
              </a:pPr>
              <a:r>
                <a:rPr lang="en-US" sz="2500" kern="1200" dirty="0" smtClean="0"/>
                <a:t>Impact Assessment</a:t>
              </a:r>
              <a:endParaRPr lang="en-US" sz="2500" kern="1200" dirty="0"/>
            </a:p>
          </p:txBody>
        </p:sp>
      </p:grpSp>
      <p:sp>
        <p:nvSpPr>
          <p:cNvPr id="11" name="Freeform 10"/>
          <p:cNvSpPr/>
          <p:nvPr/>
        </p:nvSpPr>
        <p:spPr>
          <a:xfrm>
            <a:off x="8077200" y="1295400"/>
            <a:ext cx="609600" cy="3810000"/>
          </a:xfrm>
          <a:custGeom>
            <a:avLst/>
            <a:gdLst>
              <a:gd name="connsiteX0" fmla="*/ 0 w 1828800"/>
              <a:gd name="connsiteY0" fmla="*/ 101600 h 1016000"/>
              <a:gd name="connsiteX1" fmla="*/ 29758 w 1828800"/>
              <a:gd name="connsiteY1" fmla="*/ 29758 h 1016000"/>
              <a:gd name="connsiteX2" fmla="*/ 101600 w 1828800"/>
              <a:gd name="connsiteY2" fmla="*/ 0 h 1016000"/>
              <a:gd name="connsiteX3" fmla="*/ 1727200 w 1828800"/>
              <a:gd name="connsiteY3" fmla="*/ 0 h 1016000"/>
              <a:gd name="connsiteX4" fmla="*/ 1799042 w 1828800"/>
              <a:gd name="connsiteY4" fmla="*/ 29758 h 1016000"/>
              <a:gd name="connsiteX5" fmla="*/ 1828800 w 1828800"/>
              <a:gd name="connsiteY5" fmla="*/ 101600 h 1016000"/>
              <a:gd name="connsiteX6" fmla="*/ 1828800 w 1828800"/>
              <a:gd name="connsiteY6" fmla="*/ 914400 h 1016000"/>
              <a:gd name="connsiteX7" fmla="*/ 1799042 w 1828800"/>
              <a:gd name="connsiteY7" fmla="*/ 986242 h 1016000"/>
              <a:gd name="connsiteX8" fmla="*/ 1727200 w 1828800"/>
              <a:gd name="connsiteY8" fmla="*/ 1016000 h 1016000"/>
              <a:gd name="connsiteX9" fmla="*/ 101600 w 1828800"/>
              <a:gd name="connsiteY9" fmla="*/ 1016000 h 1016000"/>
              <a:gd name="connsiteX10" fmla="*/ 29758 w 1828800"/>
              <a:gd name="connsiteY10" fmla="*/ 986242 h 1016000"/>
              <a:gd name="connsiteX11" fmla="*/ 0 w 1828800"/>
              <a:gd name="connsiteY11" fmla="*/ 914400 h 1016000"/>
              <a:gd name="connsiteX12" fmla="*/ 0 w 1828800"/>
              <a:gd name="connsiteY12"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1016000">
                <a:moveTo>
                  <a:pt x="0" y="101600"/>
                </a:moveTo>
                <a:cubicBezTo>
                  <a:pt x="0" y="74654"/>
                  <a:pt x="10704" y="48812"/>
                  <a:pt x="29758" y="29758"/>
                </a:cubicBezTo>
                <a:cubicBezTo>
                  <a:pt x="48812" y="10704"/>
                  <a:pt x="74654" y="0"/>
                  <a:pt x="101600" y="0"/>
                </a:cubicBezTo>
                <a:lnTo>
                  <a:pt x="1727200" y="0"/>
                </a:lnTo>
                <a:cubicBezTo>
                  <a:pt x="1754146" y="0"/>
                  <a:pt x="1779988" y="10704"/>
                  <a:pt x="1799042" y="29758"/>
                </a:cubicBezTo>
                <a:cubicBezTo>
                  <a:pt x="1818096" y="48812"/>
                  <a:pt x="1828800" y="74654"/>
                  <a:pt x="1828800" y="101600"/>
                </a:cubicBezTo>
                <a:lnTo>
                  <a:pt x="1828800" y="914400"/>
                </a:lnTo>
                <a:cubicBezTo>
                  <a:pt x="1828800" y="941346"/>
                  <a:pt x="1818096" y="967188"/>
                  <a:pt x="1799042" y="986242"/>
                </a:cubicBezTo>
                <a:cubicBezTo>
                  <a:pt x="1779988" y="1005296"/>
                  <a:pt x="1754146" y="1016000"/>
                  <a:pt x="1727200" y="1016000"/>
                </a:cubicBezTo>
                <a:lnTo>
                  <a:pt x="101600" y="1016000"/>
                </a:lnTo>
                <a:cubicBezTo>
                  <a:pt x="74654" y="1016000"/>
                  <a:pt x="48812" y="1005296"/>
                  <a:pt x="29758" y="986242"/>
                </a:cubicBezTo>
                <a:cubicBezTo>
                  <a:pt x="10704" y="967188"/>
                  <a:pt x="0" y="941346"/>
                  <a:pt x="0" y="914400"/>
                </a:cubicBezTo>
                <a:lnTo>
                  <a:pt x="0" y="10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25008" tIns="125008" rIns="125008" bIns="125008" numCol="1" spcCol="1270" anchor="ctr" anchorCtr="0">
            <a:noAutofit/>
          </a:bodyPr>
          <a:lstStyle/>
          <a:p>
            <a:pPr lvl="0" algn="ctr" defTabSz="1111250">
              <a:lnSpc>
                <a:spcPct val="90000"/>
              </a:lnSpc>
              <a:spcBef>
                <a:spcPct val="0"/>
              </a:spcBef>
              <a:spcAft>
                <a:spcPct val="35000"/>
              </a:spcAft>
            </a:pPr>
            <a:r>
              <a:rPr lang="en-US" sz="2500" kern="1200" dirty="0" smtClean="0"/>
              <a:t>Interpretation</a:t>
            </a:r>
            <a:endParaRPr lang="en-US" sz="2500" kern="1200" dirty="0"/>
          </a:p>
        </p:txBody>
      </p:sp>
      <p:cxnSp>
        <p:nvCxnSpPr>
          <p:cNvPr id="13" name="Straight Arrow Connector 12"/>
          <p:cNvCxnSpPr/>
          <p:nvPr/>
        </p:nvCxnSpPr>
        <p:spPr>
          <a:xfrm rot="5400000">
            <a:off x="6515894" y="2475706"/>
            <a:ext cx="381000" cy="1588"/>
          </a:xfrm>
          <a:prstGeom prst="straightConnector1">
            <a:avLst/>
          </a:prstGeom>
          <a:ln w="34925" cmpd="sng">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515894" y="3923506"/>
            <a:ext cx="381000" cy="1588"/>
          </a:xfrm>
          <a:prstGeom prst="straightConnector1">
            <a:avLst/>
          </a:prstGeom>
          <a:ln w="34925" cmpd="sng">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00" y="1600200"/>
            <a:ext cx="379412" cy="1588"/>
          </a:xfrm>
          <a:prstGeom prst="straightConnector1">
            <a:avLst/>
          </a:prstGeom>
          <a:ln w="34925" cmpd="sng">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620000" y="3048000"/>
            <a:ext cx="379412" cy="1588"/>
          </a:xfrm>
          <a:prstGeom prst="straightConnector1">
            <a:avLst/>
          </a:prstGeom>
          <a:ln w="34925" cmpd="sng">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20000" y="4572000"/>
            <a:ext cx="379412" cy="1588"/>
          </a:xfrm>
          <a:prstGeom prst="straightConnector1">
            <a:avLst/>
          </a:prstGeom>
          <a:ln w="34925" cmpd="sng">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43600" y="5334000"/>
            <a:ext cx="2895600" cy="369332"/>
          </a:xfrm>
          <a:prstGeom prst="rect">
            <a:avLst/>
          </a:prstGeom>
          <a:noFill/>
        </p:spPr>
        <p:txBody>
          <a:bodyPr wrap="square" rtlCol="0">
            <a:spAutoFit/>
          </a:bodyPr>
          <a:lstStyle/>
          <a:p>
            <a:r>
              <a:rPr lang="en-US" dirty="0" smtClean="0"/>
              <a:t>LCA Framework  ISO 14044</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t>
            </a:r>
            <a:r>
              <a:rPr lang="en-US" dirty="0" err="1" smtClean="0"/>
              <a:t>SolidWorks</a:t>
            </a:r>
            <a:r>
              <a:rPr lang="en-US" dirty="0" smtClean="0"/>
              <a:t> Sustainability?</a:t>
            </a:r>
            <a:endParaRPr lang="en-US" dirty="0"/>
          </a:p>
        </p:txBody>
      </p:sp>
      <p:sp>
        <p:nvSpPr>
          <p:cNvPr id="3" name="Content Placeholder 2"/>
          <p:cNvSpPr>
            <a:spLocks noGrp="1"/>
          </p:cNvSpPr>
          <p:nvPr>
            <p:ph idx="1"/>
          </p:nvPr>
        </p:nvSpPr>
        <p:spPr>
          <a:xfrm>
            <a:off x="688028" y="914400"/>
            <a:ext cx="8229600" cy="5410200"/>
          </a:xfrm>
        </p:spPr>
        <p:txBody>
          <a:bodyPr>
            <a:normAutofit/>
          </a:bodyPr>
          <a:lstStyle/>
          <a:p>
            <a:pPr>
              <a:buNone/>
            </a:pPr>
            <a:r>
              <a:rPr lang="en-US" dirty="0" smtClean="0"/>
              <a:t>Soon all design will be Sustainable Design</a:t>
            </a:r>
          </a:p>
          <a:p>
            <a:pPr>
              <a:buNone/>
            </a:pPr>
            <a:endParaRPr lang="en-US" dirty="0" smtClean="0"/>
          </a:p>
          <a:p>
            <a:r>
              <a:rPr lang="en-US" dirty="0" smtClean="0"/>
              <a:t>More consumers want “greener” products</a:t>
            </a:r>
          </a:p>
          <a:p>
            <a:r>
              <a:rPr lang="en-US" dirty="0" smtClean="0"/>
              <a:t>New and unfamiliar challenge for businesses </a:t>
            </a:r>
          </a:p>
          <a:p>
            <a:r>
              <a:rPr lang="en-US" dirty="0" smtClean="0"/>
              <a:t>Sustainable design is a strategy for success </a:t>
            </a:r>
          </a:p>
          <a:p>
            <a:r>
              <a:rPr lang="en-US" dirty="0" err="1" smtClean="0"/>
              <a:t>SolidWorks</a:t>
            </a:r>
            <a:r>
              <a:rPr lang="en-US" dirty="0" smtClean="0"/>
              <a:t> Sustainability</a:t>
            </a:r>
          </a:p>
          <a:p>
            <a:pPr lvl="1"/>
            <a:r>
              <a:rPr lang="en-US" dirty="0" smtClean="0"/>
              <a:t>Easy to use and to understand</a:t>
            </a:r>
          </a:p>
          <a:p>
            <a:pPr lvl="1"/>
            <a:r>
              <a:rPr lang="en-US" dirty="0" smtClean="0"/>
              <a:t>Reduces the environmental impact of product designs</a:t>
            </a:r>
          </a:p>
          <a:p>
            <a:pPr lvl="1"/>
            <a:r>
              <a:rPr lang="en-US" dirty="0" smtClean="0"/>
              <a:t>Communicates effectively through reports and graphic display</a:t>
            </a:r>
          </a:p>
          <a:p>
            <a:pPr lvl="1"/>
            <a:r>
              <a:rPr lang="en-US" dirty="0" err="1" smtClean="0"/>
              <a:t>SolidWorks</a:t>
            </a:r>
            <a:r>
              <a:rPr lang="en-US" dirty="0" smtClean="0"/>
              <a:t> SustainabilityXpress</a:t>
            </a:r>
            <a:r>
              <a:rPr lang="en-US" baseline="30000" dirty="0" smtClean="0"/>
              <a:t>1 </a:t>
            </a:r>
            <a:r>
              <a:rPr lang="en-US" dirty="0" smtClean="0"/>
              <a:t>is available to EVERY </a:t>
            </a:r>
            <a:r>
              <a:rPr lang="en-US" dirty="0" err="1" smtClean="0"/>
              <a:t>SolidWorks</a:t>
            </a:r>
            <a:r>
              <a:rPr lang="en-US" dirty="0" smtClean="0"/>
              <a:t> user at no cost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3525"/>
            <a:ext cx="8458200" cy="457200"/>
          </a:xfrm>
        </p:spPr>
        <p:txBody>
          <a:bodyPr rtlCol="0">
            <a:normAutofit fontScale="90000"/>
          </a:bodyPr>
          <a:lstStyle/>
          <a:p>
            <a:pPr fontAlgn="auto">
              <a:spcAft>
                <a:spcPts val="0"/>
              </a:spcAft>
              <a:defRPr/>
            </a:pPr>
            <a:r>
              <a:rPr lang="en-US" dirty="0" smtClean="0"/>
              <a:t>Why </a:t>
            </a:r>
            <a:r>
              <a:rPr lang="en-US" dirty="0" err="1" smtClean="0"/>
              <a:t>SolidWorks</a:t>
            </a:r>
            <a:r>
              <a:rPr lang="en-US" dirty="0" smtClean="0"/>
              <a:t> Sustainability in the classroom?</a:t>
            </a:r>
            <a:endParaRPr lang="en-US" dirty="0"/>
          </a:p>
        </p:txBody>
      </p:sp>
      <p:sp>
        <p:nvSpPr>
          <p:cNvPr id="14339" name="Content Placeholder 2"/>
          <p:cNvSpPr>
            <a:spLocks noGrp="1"/>
          </p:cNvSpPr>
          <p:nvPr>
            <p:ph idx="1"/>
          </p:nvPr>
        </p:nvSpPr>
        <p:spPr>
          <a:xfrm>
            <a:off x="687388" y="1447800"/>
            <a:ext cx="8229600" cy="5410200"/>
          </a:xfrm>
        </p:spPr>
        <p:txBody>
          <a:bodyPr/>
          <a:lstStyle/>
          <a:p>
            <a:endParaRPr lang="en-US" smtClean="0">
              <a:latin typeface="Arial" charset="0"/>
              <a:cs typeface="Arial" charset="0"/>
            </a:endParaRPr>
          </a:p>
          <a:p>
            <a:pPr>
              <a:buFontTx/>
              <a:buNone/>
            </a:pPr>
            <a:endParaRPr lang="en-US" smtClean="0">
              <a:latin typeface="Arial" charset="0"/>
              <a:cs typeface="Arial" charset="0"/>
            </a:endParaRPr>
          </a:p>
          <a:p>
            <a:pPr>
              <a:buFontTx/>
              <a:buNone/>
            </a:pPr>
            <a:endParaRPr lang="en-US" smtClean="0">
              <a:latin typeface="Arial" charset="0"/>
              <a:cs typeface="Arial" charset="0"/>
            </a:endParaRPr>
          </a:p>
          <a:p>
            <a:pPr>
              <a:buFontTx/>
              <a:buNone/>
            </a:pPr>
            <a:endParaRPr lang="en-US" smtClean="0">
              <a:latin typeface="Arial" charset="0"/>
              <a:cs typeface="Arial" charset="0"/>
            </a:endParaRPr>
          </a:p>
        </p:txBody>
      </p:sp>
      <p:pic>
        <p:nvPicPr>
          <p:cNvPr id="14340" name="Picture 2"/>
          <p:cNvPicPr>
            <a:picLocks noChangeAspect="1" noChangeArrowheads="1"/>
          </p:cNvPicPr>
          <p:nvPr/>
        </p:nvPicPr>
        <p:blipFill>
          <a:blip r:embed="rId3" cstate="print"/>
          <a:srcRect/>
          <a:stretch>
            <a:fillRect/>
          </a:stretch>
        </p:blipFill>
        <p:spPr bwMode="auto">
          <a:xfrm>
            <a:off x="1295400" y="914400"/>
            <a:ext cx="6742113" cy="5021262"/>
          </a:xfrm>
          <a:prstGeom prst="rect">
            <a:avLst/>
          </a:prstGeom>
          <a:noFill/>
          <a:ln w="9525">
            <a:noFill/>
            <a:miter lim="800000"/>
            <a:headEnd/>
            <a:tailEnd/>
          </a:ln>
        </p:spPr>
      </p:pic>
      <p:sp>
        <p:nvSpPr>
          <p:cNvPr id="5" name="Rectangle 4"/>
          <p:cNvSpPr/>
          <p:nvPr/>
        </p:nvSpPr>
        <p:spPr>
          <a:xfrm>
            <a:off x="1295400" y="6096000"/>
            <a:ext cx="6248400" cy="646331"/>
          </a:xfrm>
          <a:prstGeom prst="rect">
            <a:avLst/>
          </a:prstGeom>
        </p:spPr>
        <p:txBody>
          <a:bodyPr wrap="square">
            <a:spAutoFit/>
          </a:bodyPr>
          <a:lstStyle/>
          <a:p>
            <a:r>
              <a:rPr lang="en-US" dirty="0" smtClean="0"/>
              <a:t>Available on </a:t>
            </a:r>
            <a:r>
              <a:rPr lang="en-US" dirty="0" err="1" smtClean="0"/>
              <a:t>SolidWorks</a:t>
            </a:r>
            <a:r>
              <a:rPr lang="en-US" dirty="0" smtClean="0"/>
              <a:t> Labs for </a:t>
            </a:r>
            <a:r>
              <a:rPr lang="en-US" dirty="0" err="1" smtClean="0"/>
              <a:t>SolidWorks</a:t>
            </a:r>
            <a:r>
              <a:rPr lang="en-US" dirty="0" smtClean="0"/>
              <a:t> 2009 http://labs.solidworks.com</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2000" b="-2000"/>
          </a:stretch>
        </a:blipFill>
        <a:effectLst/>
      </p:bgPr>
    </p:bg>
    <p:spTree>
      <p:nvGrpSpPr>
        <p:cNvPr id="1" name=""/>
        <p:cNvGrpSpPr/>
        <p:nvPr/>
      </p:nvGrpSpPr>
      <p:grpSpPr>
        <a:xfrm>
          <a:off x="0" y="0"/>
          <a:ext cx="0" cy="0"/>
          <a:chOff x="0" y="0"/>
          <a:chExt cx="0" cy="0"/>
        </a:xfrm>
      </p:grpSpPr>
      <p:graphicFrame>
        <p:nvGraphicFramePr>
          <p:cNvPr id="19" name="Diagram 18"/>
          <p:cNvGraphicFramePr/>
          <p:nvPr/>
        </p:nvGraphicFramePr>
        <p:xfrm>
          <a:off x="1066800" y="762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p:nvPr>
        </p:nvSpPr>
        <p:spPr/>
        <p:txBody>
          <a:bodyPr>
            <a:normAutofit fontScale="90000"/>
          </a:bodyPr>
          <a:lstStyle/>
          <a:p>
            <a:r>
              <a:rPr lang="en-US" dirty="0" smtClean="0"/>
              <a:t>SolidWorks Sustainability Methodology  </a:t>
            </a:r>
            <a:endParaRPr lang="en-US" dirty="0"/>
          </a:p>
        </p:txBody>
      </p:sp>
      <p:sp>
        <p:nvSpPr>
          <p:cNvPr id="3" name="Content Placeholder 2"/>
          <p:cNvSpPr>
            <a:spLocks noGrp="1"/>
          </p:cNvSpPr>
          <p:nvPr>
            <p:ph idx="1"/>
          </p:nvPr>
        </p:nvSpPr>
        <p:spPr>
          <a:xfrm>
            <a:off x="533400" y="990600"/>
            <a:ext cx="6931972" cy="4525963"/>
          </a:xfrm>
        </p:spPr>
        <p:txBody>
          <a:bodyPr>
            <a:normAutofit/>
          </a:bodyPr>
          <a:lstStyle/>
          <a:p>
            <a:pPr>
              <a:buNone/>
            </a:pPr>
            <a:endParaRPr lang="en-US" dirty="0" smtClean="0"/>
          </a:p>
          <a:p>
            <a:pPr>
              <a:buNone/>
            </a:pPr>
            <a:endParaRPr lang="en-US" dirty="0" smtClean="0"/>
          </a:p>
        </p:txBody>
      </p:sp>
      <p:grpSp>
        <p:nvGrpSpPr>
          <p:cNvPr id="20" name="Group 19"/>
          <p:cNvGrpSpPr/>
          <p:nvPr/>
        </p:nvGrpSpPr>
        <p:grpSpPr>
          <a:xfrm>
            <a:off x="228600" y="2209800"/>
            <a:ext cx="7162800" cy="4190878"/>
            <a:chOff x="762000" y="2209800"/>
            <a:chExt cx="6349919" cy="4190878"/>
          </a:xfrm>
        </p:grpSpPr>
        <p:sp>
          <p:nvSpPr>
            <p:cNvPr id="21" name="Freeform 20"/>
            <p:cNvSpPr/>
            <p:nvPr/>
          </p:nvSpPr>
          <p:spPr>
            <a:xfrm>
              <a:off x="762000" y="2209800"/>
              <a:ext cx="1396919" cy="698459"/>
            </a:xfrm>
            <a:custGeom>
              <a:avLst/>
              <a:gdLst>
                <a:gd name="connsiteX0" fmla="*/ 0 w 1396919"/>
                <a:gd name="connsiteY0" fmla="*/ 69846 h 698459"/>
                <a:gd name="connsiteX1" fmla="*/ 20457 w 1396919"/>
                <a:gd name="connsiteY1" fmla="*/ 20457 h 698459"/>
                <a:gd name="connsiteX2" fmla="*/ 69846 w 1396919"/>
                <a:gd name="connsiteY2" fmla="*/ 0 h 698459"/>
                <a:gd name="connsiteX3" fmla="*/ 1327073 w 1396919"/>
                <a:gd name="connsiteY3" fmla="*/ 0 h 698459"/>
                <a:gd name="connsiteX4" fmla="*/ 1376462 w 1396919"/>
                <a:gd name="connsiteY4" fmla="*/ 20457 h 698459"/>
                <a:gd name="connsiteX5" fmla="*/ 1396919 w 1396919"/>
                <a:gd name="connsiteY5" fmla="*/ 69846 h 698459"/>
                <a:gd name="connsiteX6" fmla="*/ 1396919 w 1396919"/>
                <a:gd name="connsiteY6" fmla="*/ 628613 h 698459"/>
                <a:gd name="connsiteX7" fmla="*/ 1376462 w 1396919"/>
                <a:gd name="connsiteY7" fmla="*/ 678002 h 698459"/>
                <a:gd name="connsiteX8" fmla="*/ 1327073 w 1396919"/>
                <a:gd name="connsiteY8" fmla="*/ 698459 h 698459"/>
                <a:gd name="connsiteX9" fmla="*/ 69846 w 1396919"/>
                <a:gd name="connsiteY9" fmla="*/ 698459 h 698459"/>
                <a:gd name="connsiteX10" fmla="*/ 20457 w 1396919"/>
                <a:gd name="connsiteY10" fmla="*/ 678002 h 698459"/>
                <a:gd name="connsiteX11" fmla="*/ 0 w 1396919"/>
                <a:gd name="connsiteY11" fmla="*/ 628613 h 698459"/>
                <a:gd name="connsiteX12" fmla="*/ 0 w 1396919"/>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6919" h="698459">
                  <a:moveTo>
                    <a:pt x="0" y="69846"/>
                  </a:moveTo>
                  <a:cubicBezTo>
                    <a:pt x="0" y="51322"/>
                    <a:pt x="7359" y="33556"/>
                    <a:pt x="20457" y="20457"/>
                  </a:cubicBezTo>
                  <a:cubicBezTo>
                    <a:pt x="33556" y="7358"/>
                    <a:pt x="51321" y="0"/>
                    <a:pt x="69846" y="0"/>
                  </a:cubicBezTo>
                  <a:lnTo>
                    <a:pt x="1327073" y="0"/>
                  </a:lnTo>
                  <a:cubicBezTo>
                    <a:pt x="1345597" y="0"/>
                    <a:pt x="1363363" y="7359"/>
                    <a:pt x="1376462" y="20457"/>
                  </a:cubicBezTo>
                  <a:cubicBezTo>
                    <a:pt x="1389561" y="33556"/>
                    <a:pt x="1396919" y="51321"/>
                    <a:pt x="1396919" y="69846"/>
                  </a:cubicBezTo>
                  <a:lnTo>
                    <a:pt x="1396919" y="628613"/>
                  </a:lnTo>
                  <a:cubicBezTo>
                    <a:pt x="1396919" y="647137"/>
                    <a:pt x="1389560" y="664903"/>
                    <a:pt x="1376462" y="678002"/>
                  </a:cubicBezTo>
                  <a:cubicBezTo>
                    <a:pt x="1363363" y="691101"/>
                    <a:pt x="1345598" y="698459"/>
                    <a:pt x="1327073"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702" tIns="57287" rIns="75702" bIns="57287" numCol="1" spcCol="1270" anchor="ctr" anchorCtr="0">
              <a:noAutofit/>
            </a:bodyPr>
            <a:lstStyle/>
            <a:p>
              <a:pPr lvl="0" algn="ctr" defTabSz="1289050">
                <a:lnSpc>
                  <a:spcPct val="90000"/>
                </a:lnSpc>
                <a:spcBef>
                  <a:spcPct val="0"/>
                </a:spcBef>
                <a:spcAft>
                  <a:spcPct val="35000"/>
                </a:spcAft>
              </a:pPr>
              <a:r>
                <a:rPr lang="en-US" sz="2900" kern="1200" dirty="0" smtClean="0"/>
                <a:t>Input</a:t>
              </a:r>
              <a:endParaRPr lang="en-US" sz="2900" kern="1200" dirty="0"/>
            </a:p>
          </p:txBody>
        </p:sp>
        <p:sp>
          <p:nvSpPr>
            <p:cNvPr id="22" name="Freeform 21"/>
            <p:cNvSpPr/>
            <p:nvPr/>
          </p:nvSpPr>
          <p:spPr>
            <a:xfrm>
              <a:off x="1358898" y="2908261"/>
              <a:ext cx="99868" cy="548563"/>
            </a:xfrm>
            <a:custGeom>
              <a:avLst/>
              <a:gdLst/>
              <a:ahLst/>
              <a:cxnLst/>
              <a:rect l="0" t="0" r="0" b="0"/>
              <a:pathLst>
                <a:path>
                  <a:moveTo>
                    <a:pt x="0" y="0"/>
                  </a:moveTo>
                  <a:lnTo>
                    <a:pt x="0" y="548563"/>
                  </a:lnTo>
                  <a:lnTo>
                    <a:pt x="99868" y="5485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1458766" y="3107595"/>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Material</a:t>
              </a:r>
            </a:p>
          </p:txBody>
        </p:sp>
        <p:sp>
          <p:nvSpPr>
            <p:cNvPr id="24" name="Freeform 23"/>
            <p:cNvSpPr/>
            <p:nvPr/>
          </p:nvSpPr>
          <p:spPr>
            <a:xfrm>
              <a:off x="1358898" y="2908261"/>
              <a:ext cx="99868" cy="1446845"/>
            </a:xfrm>
            <a:custGeom>
              <a:avLst/>
              <a:gdLst/>
              <a:ahLst/>
              <a:cxnLst/>
              <a:rect l="0" t="0" r="0" b="0"/>
              <a:pathLst>
                <a:path>
                  <a:moveTo>
                    <a:pt x="0" y="0"/>
                  </a:moveTo>
                  <a:lnTo>
                    <a:pt x="0" y="1446845"/>
                  </a:lnTo>
                  <a:lnTo>
                    <a:pt x="99868" y="144684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24"/>
            <p:cNvSpPr/>
            <p:nvPr/>
          </p:nvSpPr>
          <p:spPr>
            <a:xfrm>
              <a:off x="1458766" y="4005877"/>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Manufacturing Process</a:t>
              </a:r>
              <a:endParaRPr lang="en-US" sz="1300" kern="1200" dirty="0"/>
            </a:p>
          </p:txBody>
        </p:sp>
        <p:sp>
          <p:nvSpPr>
            <p:cNvPr id="26" name="Freeform 25"/>
            <p:cNvSpPr/>
            <p:nvPr/>
          </p:nvSpPr>
          <p:spPr>
            <a:xfrm>
              <a:off x="1358898" y="2908261"/>
              <a:ext cx="99868" cy="2225348"/>
            </a:xfrm>
            <a:custGeom>
              <a:avLst/>
              <a:gdLst/>
              <a:ahLst/>
              <a:cxnLst/>
              <a:rect l="0" t="0" r="0" b="0"/>
              <a:pathLst>
                <a:path>
                  <a:moveTo>
                    <a:pt x="0" y="0"/>
                  </a:moveTo>
                  <a:lnTo>
                    <a:pt x="0" y="2225348"/>
                  </a:lnTo>
                  <a:lnTo>
                    <a:pt x="99868" y="222534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1458766" y="4784380"/>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Manufacturing Region</a:t>
              </a:r>
              <a:endParaRPr lang="en-US" sz="1300" kern="1200" dirty="0"/>
            </a:p>
          </p:txBody>
        </p:sp>
        <p:sp>
          <p:nvSpPr>
            <p:cNvPr id="28" name="Freeform 27"/>
            <p:cNvSpPr/>
            <p:nvPr/>
          </p:nvSpPr>
          <p:spPr>
            <a:xfrm>
              <a:off x="1358898" y="2908261"/>
              <a:ext cx="99868" cy="3063737"/>
            </a:xfrm>
            <a:custGeom>
              <a:avLst/>
              <a:gdLst/>
              <a:ahLst/>
              <a:cxnLst/>
              <a:rect l="0" t="0" r="0" b="0"/>
              <a:pathLst>
                <a:path>
                  <a:moveTo>
                    <a:pt x="0" y="0"/>
                  </a:moveTo>
                  <a:lnTo>
                    <a:pt x="0" y="3063737"/>
                  </a:lnTo>
                  <a:lnTo>
                    <a:pt x="99868" y="306373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28"/>
            <p:cNvSpPr/>
            <p:nvPr/>
          </p:nvSpPr>
          <p:spPr>
            <a:xfrm>
              <a:off x="1458766" y="5622769"/>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Transportation &amp; Use</a:t>
              </a:r>
            </a:p>
          </p:txBody>
        </p:sp>
        <p:sp>
          <p:nvSpPr>
            <p:cNvPr id="30" name="Freeform 29"/>
            <p:cNvSpPr/>
            <p:nvPr/>
          </p:nvSpPr>
          <p:spPr>
            <a:xfrm>
              <a:off x="5715000" y="2209920"/>
              <a:ext cx="1396919" cy="698459"/>
            </a:xfrm>
            <a:custGeom>
              <a:avLst/>
              <a:gdLst>
                <a:gd name="connsiteX0" fmla="*/ 0 w 1396919"/>
                <a:gd name="connsiteY0" fmla="*/ 69846 h 698459"/>
                <a:gd name="connsiteX1" fmla="*/ 20457 w 1396919"/>
                <a:gd name="connsiteY1" fmla="*/ 20457 h 698459"/>
                <a:gd name="connsiteX2" fmla="*/ 69846 w 1396919"/>
                <a:gd name="connsiteY2" fmla="*/ 0 h 698459"/>
                <a:gd name="connsiteX3" fmla="*/ 1327073 w 1396919"/>
                <a:gd name="connsiteY3" fmla="*/ 0 h 698459"/>
                <a:gd name="connsiteX4" fmla="*/ 1376462 w 1396919"/>
                <a:gd name="connsiteY4" fmla="*/ 20457 h 698459"/>
                <a:gd name="connsiteX5" fmla="*/ 1396919 w 1396919"/>
                <a:gd name="connsiteY5" fmla="*/ 69846 h 698459"/>
                <a:gd name="connsiteX6" fmla="*/ 1396919 w 1396919"/>
                <a:gd name="connsiteY6" fmla="*/ 628613 h 698459"/>
                <a:gd name="connsiteX7" fmla="*/ 1376462 w 1396919"/>
                <a:gd name="connsiteY7" fmla="*/ 678002 h 698459"/>
                <a:gd name="connsiteX8" fmla="*/ 1327073 w 1396919"/>
                <a:gd name="connsiteY8" fmla="*/ 698459 h 698459"/>
                <a:gd name="connsiteX9" fmla="*/ 69846 w 1396919"/>
                <a:gd name="connsiteY9" fmla="*/ 698459 h 698459"/>
                <a:gd name="connsiteX10" fmla="*/ 20457 w 1396919"/>
                <a:gd name="connsiteY10" fmla="*/ 678002 h 698459"/>
                <a:gd name="connsiteX11" fmla="*/ 0 w 1396919"/>
                <a:gd name="connsiteY11" fmla="*/ 628613 h 698459"/>
                <a:gd name="connsiteX12" fmla="*/ 0 w 1396919"/>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6919" h="698459">
                  <a:moveTo>
                    <a:pt x="0" y="69846"/>
                  </a:moveTo>
                  <a:cubicBezTo>
                    <a:pt x="0" y="51322"/>
                    <a:pt x="7359" y="33556"/>
                    <a:pt x="20457" y="20457"/>
                  </a:cubicBezTo>
                  <a:cubicBezTo>
                    <a:pt x="33556" y="7358"/>
                    <a:pt x="51321" y="0"/>
                    <a:pt x="69846" y="0"/>
                  </a:cubicBezTo>
                  <a:lnTo>
                    <a:pt x="1327073" y="0"/>
                  </a:lnTo>
                  <a:cubicBezTo>
                    <a:pt x="1345597" y="0"/>
                    <a:pt x="1363363" y="7359"/>
                    <a:pt x="1376462" y="20457"/>
                  </a:cubicBezTo>
                  <a:cubicBezTo>
                    <a:pt x="1389561" y="33556"/>
                    <a:pt x="1396919" y="51321"/>
                    <a:pt x="1396919" y="69846"/>
                  </a:cubicBezTo>
                  <a:lnTo>
                    <a:pt x="1396919" y="628613"/>
                  </a:lnTo>
                  <a:cubicBezTo>
                    <a:pt x="1396919" y="647137"/>
                    <a:pt x="1389560" y="664903"/>
                    <a:pt x="1376462" y="678002"/>
                  </a:cubicBezTo>
                  <a:cubicBezTo>
                    <a:pt x="1363363" y="691101"/>
                    <a:pt x="1345598" y="698459"/>
                    <a:pt x="1327073"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702" tIns="57287" rIns="75702" bIns="57287" numCol="1" spcCol="1270" anchor="ctr" anchorCtr="0">
              <a:noAutofit/>
            </a:bodyPr>
            <a:lstStyle/>
            <a:p>
              <a:pPr lvl="0" algn="ctr" defTabSz="1289050">
                <a:lnSpc>
                  <a:spcPct val="90000"/>
                </a:lnSpc>
                <a:spcBef>
                  <a:spcPct val="0"/>
                </a:spcBef>
                <a:spcAft>
                  <a:spcPct val="35000"/>
                </a:spcAft>
              </a:pPr>
              <a:r>
                <a:rPr lang="en-US" sz="2900" kern="1200" dirty="0" smtClean="0"/>
                <a:t>Output</a:t>
              </a:r>
              <a:endParaRPr lang="en-US" sz="2900" kern="1200" dirty="0"/>
            </a:p>
          </p:txBody>
        </p:sp>
        <p:sp>
          <p:nvSpPr>
            <p:cNvPr id="31" name="Freeform 30"/>
            <p:cNvSpPr/>
            <p:nvPr/>
          </p:nvSpPr>
          <p:spPr>
            <a:xfrm>
              <a:off x="5787789" y="2908380"/>
              <a:ext cx="139711" cy="523844"/>
            </a:xfrm>
            <a:custGeom>
              <a:avLst/>
              <a:gdLst/>
              <a:ahLst/>
              <a:cxnLst/>
              <a:rect l="0" t="0" r="0" b="0"/>
              <a:pathLst>
                <a:path>
                  <a:moveTo>
                    <a:pt x="0" y="0"/>
                  </a:moveTo>
                  <a:lnTo>
                    <a:pt x="0" y="523844"/>
                  </a:lnTo>
                  <a:lnTo>
                    <a:pt x="139711" y="52384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5927500" y="3082995"/>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Carbon</a:t>
              </a:r>
              <a:endParaRPr lang="en-US" sz="1300" kern="1200" dirty="0"/>
            </a:p>
          </p:txBody>
        </p:sp>
        <p:sp>
          <p:nvSpPr>
            <p:cNvPr id="33" name="Freeform 32"/>
            <p:cNvSpPr/>
            <p:nvPr/>
          </p:nvSpPr>
          <p:spPr>
            <a:xfrm>
              <a:off x="5787789" y="2908380"/>
              <a:ext cx="139711" cy="1396919"/>
            </a:xfrm>
            <a:custGeom>
              <a:avLst/>
              <a:gdLst/>
              <a:ahLst/>
              <a:cxnLst/>
              <a:rect l="0" t="0" r="0" b="0"/>
              <a:pathLst>
                <a:path>
                  <a:moveTo>
                    <a:pt x="0" y="0"/>
                  </a:moveTo>
                  <a:lnTo>
                    <a:pt x="0" y="1396919"/>
                  </a:lnTo>
                  <a:lnTo>
                    <a:pt x="139711" y="13969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33"/>
            <p:cNvSpPr/>
            <p:nvPr/>
          </p:nvSpPr>
          <p:spPr>
            <a:xfrm>
              <a:off x="5927500" y="3956070"/>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Energy</a:t>
              </a:r>
              <a:endParaRPr lang="en-US" sz="1300" kern="1200" dirty="0"/>
            </a:p>
          </p:txBody>
        </p:sp>
        <p:sp>
          <p:nvSpPr>
            <p:cNvPr id="35" name="Freeform 34"/>
            <p:cNvSpPr/>
            <p:nvPr/>
          </p:nvSpPr>
          <p:spPr>
            <a:xfrm>
              <a:off x="5787789" y="2908380"/>
              <a:ext cx="139711" cy="2269994"/>
            </a:xfrm>
            <a:custGeom>
              <a:avLst/>
              <a:gdLst/>
              <a:ahLst/>
              <a:cxnLst/>
              <a:rect l="0" t="0" r="0" b="0"/>
              <a:pathLst>
                <a:path>
                  <a:moveTo>
                    <a:pt x="0" y="0"/>
                  </a:moveTo>
                  <a:lnTo>
                    <a:pt x="0" y="2269994"/>
                  </a:lnTo>
                  <a:lnTo>
                    <a:pt x="139711" y="22699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Freeform 35"/>
            <p:cNvSpPr/>
            <p:nvPr/>
          </p:nvSpPr>
          <p:spPr>
            <a:xfrm>
              <a:off x="5927500" y="4829144"/>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Air</a:t>
              </a:r>
              <a:endParaRPr lang="en-US" sz="1300" kern="1200" dirty="0"/>
            </a:p>
          </p:txBody>
        </p:sp>
        <p:sp>
          <p:nvSpPr>
            <p:cNvPr id="37" name="Freeform 36"/>
            <p:cNvSpPr/>
            <p:nvPr/>
          </p:nvSpPr>
          <p:spPr>
            <a:xfrm>
              <a:off x="5787789" y="2908380"/>
              <a:ext cx="139711" cy="3143068"/>
            </a:xfrm>
            <a:custGeom>
              <a:avLst/>
              <a:gdLst/>
              <a:ahLst/>
              <a:cxnLst/>
              <a:rect l="0" t="0" r="0" b="0"/>
              <a:pathLst>
                <a:path>
                  <a:moveTo>
                    <a:pt x="0" y="0"/>
                  </a:moveTo>
                  <a:lnTo>
                    <a:pt x="0" y="3143068"/>
                  </a:lnTo>
                  <a:lnTo>
                    <a:pt x="139711" y="314306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Freeform 37"/>
            <p:cNvSpPr/>
            <p:nvPr/>
          </p:nvSpPr>
          <p:spPr>
            <a:xfrm>
              <a:off x="5927500" y="5702219"/>
              <a:ext cx="1117535" cy="698459"/>
            </a:xfrm>
            <a:custGeom>
              <a:avLst/>
              <a:gdLst>
                <a:gd name="connsiteX0" fmla="*/ 0 w 1117535"/>
                <a:gd name="connsiteY0" fmla="*/ 69846 h 698459"/>
                <a:gd name="connsiteX1" fmla="*/ 20457 w 1117535"/>
                <a:gd name="connsiteY1" fmla="*/ 20457 h 698459"/>
                <a:gd name="connsiteX2" fmla="*/ 69846 w 1117535"/>
                <a:gd name="connsiteY2" fmla="*/ 0 h 698459"/>
                <a:gd name="connsiteX3" fmla="*/ 1047689 w 1117535"/>
                <a:gd name="connsiteY3" fmla="*/ 0 h 698459"/>
                <a:gd name="connsiteX4" fmla="*/ 1097078 w 1117535"/>
                <a:gd name="connsiteY4" fmla="*/ 20457 h 698459"/>
                <a:gd name="connsiteX5" fmla="*/ 1117535 w 1117535"/>
                <a:gd name="connsiteY5" fmla="*/ 69846 h 698459"/>
                <a:gd name="connsiteX6" fmla="*/ 1117535 w 1117535"/>
                <a:gd name="connsiteY6" fmla="*/ 628613 h 698459"/>
                <a:gd name="connsiteX7" fmla="*/ 1097078 w 1117535"/>
                <a:gd name="connsiteY7" fmla="*/ 678002 h 698459"/>
                <a:gd name="connsiteX8" fmla="*/ 1047689 w 1117535"/>
                <a:gd name="connsiteY8" fmla="*/ 698459 h 698459"/>
                <a:gd name="connsiteX9" fmla="*/ 69846 w 1117535"/>
                <a:gd name="connsiteY9" fmla="*/ 698459 h 698459"/>
                <a:gd name="connsiteX10" fmla="*/ 20457 w 1117535"/>
                <a:gd name="connsiteY10" fmla="*/ 678002 h 698459"/>
                <a:gd name="connsiteX11" fmla="*/ 0 w 1117535"/>
                <a:gd name="connsiteY11" fmla="*/ 628613 h 698459"/>
                <a:gd name="connsiteX12" fmla="*/ 0 w 1117535"/>
                <a:gd name="connsiteY12" fmla="*/ 69846 h 69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535" h="698459">
                  <a:moveTo>
                    <a:pt x="0" y="69846"/>
                  </a:moveTo>
                  <a:cubicBezTo>
                    <a:pt x="0" y="51322"/>
                    <a:pt x="7359" y="33556"/>
                    <a:pt x="20457" y="20457"/>
                  </a:cubicBezTo>
                  <a:cubicBezTo>
                    <a:pt x="33556" y="7358"/>
                    <a:pt x="51321" y="0"/>
                    <a:pt x="69846" y="0"/>
                  </a:cubicBezTo>
                  <a:lnTo>
                    <a:pt x="1047689" y="0"/>
                  </a:lnTo>
                  <a:cubicBezTo>
                    <a:pt x="1066213" y="0"/>
                    <a:pt x="1083979" y="7359"/>
                    <a:pt x="1097078" y="20457"/>
                  </a:cubicBezTo>
                  <a:cubicBezTo>
                    <a:pt x="1110177" y="33556"/>
                    <a:pt x="1117535" y="51321"/>
                    <a:pt x="1117535" y="69846"/>
                  </a:cubicBezTo>
                  <a:lnTo>
                    <a:pt x="1117535" y="628613"/>
                  </a:lnTo>
                  <a:cubicBezTo>
                    <a:pt x="1117535" y="647137"/>
                    <a:pt x="1110176" y="664903"/>
                    <a:pt x="1097078" y="678002"/>
                  </a:cubicBezTo>
                  <a:cubicBezTo>
                    <a:pt x="1083979" y="691101"/>
                    <a:pt x="1066214" y="698459"/>
                    <a:pt x="1047689" y="698459"/>
                  </a:cubicBezTo>
                  <a:lnTo>
                    <a:pt x="69846" y="698459"/>
                  </a:lnTo>
                  <a:cubicBezTo>
                    <a:pt x="51322" y="698459"/>
                    <a:pt x="33556" y="691100"/>
                    <a:pt x="20457" y="678002"/>
                  </a:cubicBezTo>
                  <a:cubicBezTo>
                    <a:pt x="7358" y="664903"/>
                    <a:pt x="0" y="647138"/>
                    <a:pt x="0" y="628613"/>
                  </a:cubicBezTo>
                  <a:lnTo>
                    <a:pt x="0" y="698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222" tIns="36967" rIns="45222" bIns="36967" numCol="1" spcCol="1270" anchor="ctr" anchorCtr="0">
              <a:noAutofit/>
            </a:bodyPr>
            <a:lstStyle/>
            <a:p>
              <a:pPr lvl="0" algn="ctr" defTabSz="577850">
                <a:lnSpc>
                  <a:spcPct val="90000"/>
                </a:lnSpc>
                <a:spcBef>
                  <a:spcPct val="0"/>
                </a:spcBef>
                <a:spcAft>
                  <a:spcPct val="35000"/>
                </a:spcAft>
              </a:pPr>
              <a:r>
                <a:rPr lang="en-US" sz="1300" kern="1200" dirty="0" smtClean="0"/>
                <a:t>Water</a:t>
              </a:r>
              <a:endParaRPr lang="en-US" sz="1300" kern="1200" dirty="0"/>
            </a:p>
          </p:txBody>
        </p:sp>
      </p:grpSp>
      <p:sp>
        <p:nvSpPr>
          <p:cNvPr id="6" name="Right Brace 5"/>
          <p:cNvSpPr/>
          <p:nvPr/>
        </p:nvSpPr>
        <p:spPr>
          <a:xfrm>
            <a:off x="7391400" y="3048000"/>
            <a:ext cx="685800" cy="34290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le 9"/>
          <p:cNvSpPr/>
          <p:nvPr/>
        </p:nvSpPr>
        <p:spPr>
          <a:xfrm>
            <a:off x="7848600" y="3352800"/>
            <a:ext cx="11430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848600" y="3505200"/>
            <a:ext cx="1219200" cy="369332"/>
          </a:xfrm>
          <a:prstGeom prst="rect">
            <a:avLst/>
          </a:prstGeom>
          <a:noFill/>
        </p:spPr>
        <p:txBody>
          <a:bodyPr wrap="square" rtlCol="0">
            <a:spAutoFit/>
          </a:bodyPr>
          <a:lstStyle/>
          <a:p>
            <a:pPr algn="ctr"/>
            <a:r>
              <a:rPr lang="en-US" dirty="0" smtClean="0"/>
              <a:t>Dashboard</a:t>
            </a:r>
            <a:endParaRPr lang="en-US" dirty="0"/>
          </a:p>
        </p:txBody>
      </p:sp>
      <p:sp>
        <p:nvSpPr>
          <p:cNvPr id="12" name="Rounded Rectangle 11"/>
          <p:cNvSpPr/>
          <p:nvPr/>
        </p:nvSpPr>
        <p:spPr>
          <a:xfrm>
            <a:off x="7848600" y="4953000"/>
            <a:ext cx="11430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924800" y="5105400"/>
            <a:ext cx="990600" cy="369332"/>
          </a:xfrm>
          <a:prstGeom prst="rect">
            <a:avLst/>
          </a:prstGeom>
          <a:noFill/>
        </p:spPr>
        <p:txBody>
          <a:bodyPr wrap="square" rtlCol="0">
            <a:spAutoFit/>
          </a:bodyPr>
          <a:lstStyle/>
          <a:p>
            <a:pPr algn="ctr"/>
            <a:r>
              <a:rPr lang="en-US" dirty="0" smtClean="0"/>
              <a:t>Report</a:t>
            </a:r>
            <a:endParaRPr lang="en-US" dirty="0"/>
          </a:p>
        </p:txBody>
      </p:sp>
      <p:cxnSp>
        <p:nvCxnSpPr>
          <p:cNvPr id="15" name="Straight Connector 14"/>
          <p:cNvCxnSpPr/>
          <p:nvPr/>
        </p:nvCxnSpPr>
        <p:spPr>
          <a:xfrm rot="5400000">
            <a:off x="7962900" y="4533900"/>
            <a:ext cx="838200" cy="0"/>
          </a:xfrm>
          <a:prstGeom prst="line">
            <a:avLst/>
          </a:pr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51" name="Straight Connector 50"/>
          <p:cNvCxnSpPr/>
          <p:nvPr/>
        </p:nvCxnSpPr>
        <p:spPr>
          <a:xfrm>
            <a:off x="1752600" y="2590800"/>
            <a:ext cx="914400" cy="15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562600" y="2514600"/>
            <a:ext cx="304800" cy="1588"/>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Input Material Class and Material Name</a:t>
            </a:r>
            <a:endParaRPr lang="en-US" dirty="0"/>
          </a:p>
        </p:txBody>
      </p:sp>
      <p:sp>
        <p:nvSpPr>
          <p:cNvPr id="3" name="Content Placeholder 2"/>
          <p:cNvSpPr>
            <a:spLocks noGrp="1"/>
          </p:cNvSpPr>
          <p:nvPr>
            <p:ph idx="1"/>
          </p:nvPr>
        </p:nvSpPr>
        <p:spPr>
          <a:xfrm>
            <a:off x="838200" y="990600"/>
            <a:ext cx="7924800" cy="4525963"/>
          </a:xfrm>
        </p:spPr>
        <p:txBody>
          <a:bodyPr>
            <a:normAutofit/>
          </a:bodyPr>
          <a:lstStyle/>
          <a:p>
            <a:r>
              <a:rPr lang="en-US" dirty="0" smtClean="0"/>
              <a:t>Material Class and Name Hierarchy</a:t>
            </a:r>
          </a:p>
          <a:p>
            <a:endParaRPr lang="en-US" dirty="0" smtClean="0"/>
          </a:p>
          <a:p>
            <a:pPr>
              <a:buNone/>
            </a:pPr>
            <a:endParaRPr lang="en-US" dirty="0" smtClean="0"/>
          </a:p>
        </p:txBody>
      </p:sp>
      <p:graphicFrame>
        <p:nvGraphicFramePr>
          <p:cNvPr id="6" name="Table 5"/>
          <p:cNvGraphicFramePr>
            <a:graphicFrameLocks noGrp="1"/>
          </p:cNvGraphicFramePr>
          <p:nvPr/>
        </p:nvGraphicFramePr>
        <p:xfrm>
          <a:off x="838200" y="1457960"/>
          <a:ext cx="8077200" cy="52374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751840">
                <a:tc gridSpan="2">
                  <a:txBody>
                    <a:bodyPr/>
                    <a:lstStyle/>
                    <a:p>
                      <a:r>
                        <a:rPr lang="en-US" dirty="0" smtClean="0"/>
                        <a:t>Material</a:t>
                      </a:r>
                      <a:r>
                        <a:rPr lang="en-US" baseline="0" dirty="0" smtClean="0"/>
                        <a:t> Class</a:t>
                      </a:r>
                      <a:endParaRPr lang="en-US" dirty="0"/>
                    </a:p>
                  </a:txBody>
                  <a:tcPr>
                    <a:lnR w="12700" cap="flat" cmpd="sng" algn="ctr">
                      <a:solidFill>
                        <a:scrgbClr r="0" g="0" b="0"/>
                      </a:solidFill>
                      <a:prstDash val="solid"/>
                      <a:round/>
                      <a:headEnd type="none" w="med" len="med"/>
                      <a:tailEnd type="none" w="med" len="med"/>
                    </a:lnR>
                  </a:tcPr>
                </a:tc>
                <a:tc hMerge="1">
                  <a:txBody>
                    <a:bodyPr/>
                    <a:lstStyle/>
                    <a:p>
                      <a:endParaRPr lang="en-US"/>
                    </a:p>
                  </a:txBody>
                  <a:tcPr/>
                </a:tc>
                <a:tc gridSpan="3">
                  <a:txBody>
                    <a:bodyPr/>
                    <a:lstStyle/>
                    <a:p>
                      <a:r>
                        <a:rPr lang="en-US" dirty="0" smtClean="0"/>
                        <a:t>Material  Name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Material</a:t>
                      </a:r>
                      <a:r>
                        <a:rPr lang="en-US" baseline="0" dirty="0" smtClean="0"/>
                        <a:t> Class: </a:t>
                      </a:r>
                      <a:r>
                        <a:rPr lang="en-US" baseline="0" dirty="0" smtClean="0">
                          <a:solidFill>
                            <a:srgbClr val="FFFF00"/>
                          </a:solidFill>
                        </a:rPr>
                        <a:t>Plastics</a:t>
                      </a:r>
                      <a:r>
                        <a:rPr lang="en-US" dirty="0" smtClean="0"/>
                        <a:t> </a:t>
                      </a:r>
                      <a:endParaRPr lang="en-US" dirty="0"/>
                    </a:p>
                  </a:txBody>
                  <a:tcPr>
                    <a:lnL w="12700" cap="flat" cmpd="sng" algn="ctr">
                      <a:solidFill>
                        <a:scrgbClr r="0" g="0" b="0"/>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smtClean="0"/>
                        <a:t>Steel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Plastics</a:t>
                      </a:r>
                      <a:endParaRPr lang="en-US" dirty="0"/>
                    </a:p>
                  </a:txBody>
                  <a:tcPr>
                    <a:lnR w="12700" cap="flat" cmpd="sng" algn="ctr">
                      <a:solidFill>
                        <a:scrgbClr r="0" g="0" b="0"/>
                      </a:solidFill>
                      <a:prstDash val="solid"/>
                      <a:round/>
                      <a:headEnd type="none" w="med" len="med"/>
                      <a:tailEnd type="none" w="med" len="med"/>
                    </a:lnR>
                    <a:solidFill>
                      <a:srgbClr val="FFFF00"/>
                    </a:solidFill>
                  </a:tcPr>
                </a:tc>
                <a:tc>
                  <a:txBody>
                    <a:bodyPr/>
                    <a:lstStyle/>
                    <a:p>
                      <a:r>
                        <a:rPr lang="en-US" dirty="0" smtClean="0"/>
                        <a:t>ABS  PC</a:t>
                      </a:r>
                      <a:endParaRPr lang="en-US" dirty="0"/>
                    </a:p>
                  </a:txBody>
                  <a:tcPr>
                    <a:lnL w="12700" cap="flat" cmpd="sng" algn="ctr">
                      <a:solidFill>
                        <a:scrgbClr r="0" g="0" b="0"/>
                      </a:solidFill>
                      <a:prstDash val="solid"/>
                      <a:round/>
                      <a:headEnd type="none" w="med" len="med"/>
                      <a:tailEnd type="none" w="med" len="med"/>
                    </a:lnL>
                    <a:solidFill>
                      <a:srgbClr val="FFCC66"/>
                    </a:solidFill>
                  </a:tcPr>
                </a:tc>
                <a:tc gridSpan="2">
                  <a:txBody>
                    <a:bodyPr/>
                    <a:lstStyle/>
                    <a:p>
                      <a:r>
                        <a:rPr lang="en-US" sz="1800" b="0" kern="1200" dirty="0" err="1" smtClean="0">
                          <a:solidFill>
                            <a:schemeClr val="dk1"/>
                          </a:solidFill>
                          <a:latin typeface="+mn-lt"/>
                          <a:ea typeface="+mn-ea"/>
                          <a:cs typeface="+mn-cs"/>
                        </a:rPr>
                        <a:t>Acrylonitrile</a:t>
                      </a:r>
                      <a:r>
                        <a:rPr lang="en-US" sz="1800" b="0" kern="1200" dirty="0" smtClean="0">
                          <a:solidFill>
                            <a:schemeClr val="dk1"/>
                          </a:solidFill>
                          <a:latin typeface="+mn-lt"/>
                          <a:ea typeface="+mn-ea"/>
                          <a:cs typeface="+mn-cs"/>
                        </a:rPr>
                        <a:t> Butadiene Styrene Polycarbonate</a:t>
                      </a:r>
                      <a:endParaRPr lang="en-US" b="0" dirty="0"/>
                    </a:p>
                  </a:txBody>
                  <a:tcPr>
                    <a:solidFill>
                      <a:srgbClr val="FFCC66"/>
                    </a:solidFill>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smtClean="0"/>
                        <a:t>Iron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Metals</a:t>
                      </a:r>
                      <a:endParaRPr lang="en-US" dirty="0"/>
                    </a:p>
                  </a:txBody>
                  <a:tcPr>
                    <a:lnR w="12700" cap="flat" cmpd="sng" algn="ctr">
                      <a:solidFill>
                        <a:scrgbClr r="0" g="0" b="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Acrylic</a:t>
                      </a:r>
                    </a:p>
                    <a:p>
                      <a:endParaRPr lang="en-US" dirty="0"/>
                    </a:p>
                  </a:txBody>
                  <a:tcPr>
                    <a:lnL w="12700" cap="flat" cmpd="sng" algn="ctr">
                      <a:solidFill>
                        <a:scrgbClr r="0" g="0" b="0"/>
                      </a:solidFill>
                      <a:prstDash val="solid"/>
                      <a:round/>
                      <a:headEnd type="none" w="med" len="med"/>
                      <a:tailEnd type="none" w="med" len="med"/>
                    </a:lnL>
                    <a:solidFill>
                      <a:srgbClr val="FFFF66"/>
                    </a:solidFill>
                  </a:tcPr>
                </a:tc>
                <a:tc gridSpan="2">
                  <a:txBody>
                    <a:bodyPr/>
                    <a:lstStyle/>
                    <a:p>
                      <a:r>
                        <a:rPr lang="en-US" dirty="0" smtClean="0"/>
                        <a:t> </a:t>
                      </a:r>
                      <a:endParaRPr lang="en-US" dirty="0"/>
                    </a:p>
                    <a:p>
                      <a:r>
                        <a:rPr lang="en-US" dirty="0" smtClean="0"/>
                        <a:t> </a:t>
                      </a:r>
                      <a:endParaRPr lang="en-US" dirty="0"/>
                    </a:p>
                  </a:txBody>
                  <a:tcPr>
                    <a:solidFill>
                      <a:srgbClr val="FFFF66"/>
                    </a:solidFill>
                  </a:tcPr>
                </a:tc>
                <a:tc hMerge="1">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smtClean="0"/>
                        <a:t>Aluminum Alloys</a:t>
                      </a:r>
                      <a:endParaRPr lang="en-US" dirty="0"/>
                    </a:p>
                  </a:txBody>
                  <a:tcPr/>
                </a:tc>
                <a:tc>
                  <a:txBody>
                    <a:bodyPr/>
                    <a:lstStyle/>
                    <a:p>
                      <a:r>
                        <a:rPr lang="en-US" dirty="0" smtClean="0"/>
                        <a:t>Other non-metals</a:t>
                      </a:r>
                      <a:endParaRPr lang="en-US" dirty="0"/>
                    </a:p>
                  </a:txBody>
                  <a:tcPr>
                    <a:lnR w="12700" cap="flat" cmpd="sng" algn="ctr">
                      <a:solidFill>
                        <a:scrgbClr r="0" g="0" b="0"/>
                      </a:solidFill>
                      <a:prstDash val="solid"/>
                      <a:round/>
                      <a:headEnd type="none" w="med" len="med"/>
                      <a:tailEnd type="none" w="med" len="med"/>
                    </a:lnR>
                  </a:tcPr>
                </a:tc>
                <a:tc>
                  <a:txBody>
                    <a:bodyPr/>
                    <a:lstStyle/>
                    <a:p>
                      <a:r>
                        <a:rPr lang="en-US" dirty="0" err="1" smtClean="0"/>
                        <a:t>Delrin</a:t>
                      </a:r>
                      <a:r>
                        <a:rPr lang="en-US" dirty="0" smtClean="0"/>
                        <a:t>®</a:t>
                      </a:r>
                      <a:r>
                        <a:rPr lang="en-US" baseline="0" dirty="0" smtClean="0"/>
                        <a:t> 2700 NC010</a:t>
                      </a:r>
                      <a:endParaRPr lang="en-US" dirty="0"/>
                    </a:p>
                  </a:txBody>
                  <a:tcPr>
                    <a:lnL w="12700" cap="flat" cmpd="sng" algn="ctr">
                      <a:solidFill>
                        <a:scrgbClr r="0" g="0" b="0"/>
                      </a:solidFill>
                      <a:prstDash val="solid"/>
                      <a:round/>
                      <a:headEnd type="none" w="med" len="med"/>
                      <a:tailEnd type="none" w="med" len="med"/>
                    </a:lnL>
                    <a:solidFill>
                      <a:srgbClr val="FFCC66"/>
                    </a:solidFill>
                  </a:tcPr>
                </a:tc>
                <a:tc gridSpan="2">
                  <a:txBody>
                    <a:bodyPr/>
                    <a:lstStyle/>
                    <a:p>
                      <a:r>
                        <a:rPr lang="en-US" dirty="0" smtClean="0"/>
                        <a:t> </a:t>
                      </a:r>
                      <a:r>
                        <a:rPr lang="en-US" b="1" dirty="0" err="1" smtClean="0"/>
                        <a:t>Polyoxymethylene</a:t>
                      </a:r>
                      <a:r>
                        <a:rPr lang="en-US" dirty="0" smtClean="0"/>
                        <a:t> (POM, </a:t>
                      </a:r>
                      <a:r>
                        <a:rPr lang="en-US" dirty="0" err="1" smtClean="0"/>
                        <a:t>polyacetal</a:t>
                      </a:r>
                      <a:r>
                        <a:rPr lang="en-US" dirty="0" smtClean="0"/>
                        <a:t> or </a:t>
                      </a:r>
                      <a:r>
                        <a:rPr lang="en-US" dirty="0" err="1" smtClean="0"/>
                        <a:t>polyformaldehyde</a:t>
                      </a:r>
                      <a:r>
                        <a:rPr lang="en-US" dirty="0" smtClean="0"/>
                        <a:t>) mfg by </a:t>
                      </a:r>
                      <a:r>
                        <a:rPr lang="en-US" dirty="0" err="1" smtClean="0"/>
                        <a:t>Dupont</a:t>
                      </a:r>
                      <a:endParaRPr lang="en-US" dirty="0"/>
                    </a:p>
                    <a:p>
                      <a:r>
                        <a:rPr lang="en-US" dirty="0" smtClean="0"/>
                        <a:t> </a:t>
                      </a:r>
                      <a:endParaRPr lang="en-US" dirty="0"/>
                    </a:p>
                  </a:txBody>
                  <a:tcPr>
                    <a:solidFill>
                      <a:srgbClr val="FFCC66"/>
                    </a:solidFill>
                  </a:tcPr>
                </a:tc>
                <a:tc hMerge="1">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smtClean="0"/>
                        <a:t>Copper Alloys</a:t>
                      </a:r>
                      <a:endParaRPr lang="en-US" dirty="0"/>
                    </a:p>
                  </a:txBody>
                  <a:tcPr/>
                </a:tc>
                <a:tc>
                  <a:txBody>
                    <a:bodyPr/>
                    <a:lstStyle/>
                    <a:p>
                      <a:r>
                        <a:rPr lang="en-US" dirty="0" smtClean="0"/>
                        <a:t>Generic Glass Fibers</a:t>
                      </a:r>
                      <a:endParaRPr lang="en-US" dirty="0"/>
                    </a:p>
                  </a:txBody>
                  <a:tcPr>
                    <a:lnR w="12700" cap="flat" cmpd="sng" algn="ctr">
                      <a:solidFill>
                        <a:scrgbClr r="0" g="0" b="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Nylon 101</a:t>
                      </a:r>
                    </a:p>
                    <a:p>
                      <a:endParaRPr lang="en-US" dirty="0"/>
                    </a:p>
                  </a:txBody>
                  <a:tcPr>
                    <a:lnL w="12700" cap="flat" cmpd="sng" algn="ctr">
                      <a:solidFill>
                        <a:scrgbClr r="0" g="0" b="0"/>
                      </a:solidFill>
                      <a:prstDash val="solid"/>
                      <a:round/>
                      <a:headEnd type="none" w="med" len="med"/>
                      <a:tailEnd type="none" w="med" len="med"/>
                    </a:lnL>
                    <a:solidFill>
                      <a:srgbClr val="FFFF66"/>
                    </a:solidFill>
                  </a:tcPr>
                </a:tc>
                <a:tc gridSpan="2">
                  <a:txBody>
                    <a:bodyPr/>
                    <a:lstStyle/>
                    <a:p>
                      <a:r>
                        <a:rPr lang="en-US" dirty="0" smtClean="0"/>
                        <a:t> </a:t>
                      </a:r>
                      <a:endParaRPr lang="en-US" dirty="0"/>
                    </a:p>
                    <a:p>
                      <a:r>
                        <a:rPr lang="en-US" dirty="0" smtClean="0"/>
                        <a:t> </a:t>
                      </a:r>
                      <a:endParaRPr lang="en-US" dirty="0"/>
                    </a:p>
                  </a:txBody>
                  <a:tcPr>
                    <a:solidFill>
                      <a:srgbClr val="FFFF66"/>
                    </a:solidFill>
                  </a:tcPr>
                </a:tc>
                <a:tc hMerge="1">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smtClean="0"/>
                        <a:t>Titanium</a:t>
                      </a:r>
                      <a:r>
                        <a:rPr lang="en-US" baseline="0" dirty="0" smtClean="0"/>
                        <a:t> Alloys</a:t>
                      </a:r>
                      <a:endParaRPr lang="en-US" dirty="0"/>
                    </a:p>
                  </a:txBody>
                  <a:tcPr/>
                </a:tc>
                <a:tc>
                  <a:txBody>
                    <a:bodyPr/>
                    <a:lstStyle/>
                    <a:p>
                      <a:r>
                        <a:rPr lang="en-US" dirty="0" smtClean="0"/>
                        <a:t>Carbon Fibers</a:t>
                      </a:r>
                      <a:endParaRPr lang="en-US" dirty="0"/>
                    </a:p>
                  </a:txBody>
                  <a:tcPr>
                    <a:lnR w="12700" cap="flat" cmpd="sng" algn="ctr">
                      <a:solidFill>
                        <a:scrgbClr r="0" g="0" b="0"/>
                      </a:solidFill>
                      <a:prstDash val="solid"/>
                      <a:round/>
                      <a:headEnd type="none" w="med" len="med"/>
                      <a:tailEnd type="none" w="med" len="med"/>
                    </a:lnR>
                  </a:tcPr>
                </a:tc>
                <a:tc>
                  <a:txBody>
                    <a:bodyPr/>
                    <a:lstStyle/>
                    <a:p>
                      <a:r>
                        <a:rPr lang="en-US" dirty="0" smtClean="0"/>
                        <a:t>PE High Density</a:t>
                      </a:r>
                      <a:endParaRPr lang="en-US" dirty="0"/>
                    </a:p>
                  </a:txBody>
                  <a:tcPr>
                    <a:lnL w="12700" cap="flat" cmpd="sng" algn="ctr">
                      <a:solidFill>
                        <a:scrgbClr r="0" g="0" b="0"/>
                      </a:solidFill>
                      <a:prstDash val="solid"/>
                      <a:round/>
                      <a:headEnd type="none" w="med" len="med"/>
                      <a:tailEnd type="none" w="med" len="med"/>
                    </a:lnL>
                    <a:solidFill>
                      <a:srgbClr val="FFCC66"/>
                    </a:solidFill>
                  </a:tcPr>
                </a:tc>
                <a:tc gridSpan="2">
                  <a:txBody>
                    <a:bodyPr/>
                    <a:lstStyle/>
                    <a:p>
                      <a:r>
                        <a:rPr lang="en-US" dirty="0" smtClean="0"/>
                        <a:t> Polyethylene</a:t>
                      </a:r>
                    </a:p>
                    <a:p>
                      <a:r>
                        <a:rPr lang="en-US" dirty="0" smtClean="0"/>
                        <a:t> </a:t>
                      </a:r>
                      <a:endParaRPr lang="en-US" dirty="0"/>
                    </a:p>
                  </a:txBody>
                  <a:tcPr>
                    <a:solidFill>
                      <a:srgbClr val="FFCC66"/>
                    </a:solidFill>
                  </a:tcPr>
                </a:tc>
                <a:tc hMerge="1">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smtClean="0"/>
                        <a:t>Zinc Alloys</a:t>
                      </a:r>
                      <a:endParaRPr lang="en-US" dirty="0"/>
                    </a:p>
                  </a:txBody>
                  <a:tcPr/>
                </a:tc>
                <a:tc>
                  <a:txBody>
                    <a:bodyPr/>
                    <a:lstStyle/>
                    <a:p>
                      <a:r>
                        <a:rPr lang="en-US" dirty="0" err="1" smtClean="0"/>
                        <a:t>Silicons</a:t>
                      </a:r>
                      <a:endParaRPr lang="en-US" dirty="0"/>
                    </a:p>
                  </a:txBody>
                  <a:tcPr>
                    <a:lnR w="12700" cap="flat" cmpd="sng" algn="ctr">
                      <a:solidFill>
                        <a:scrgbClr r="0" g="0" b="0"/>
                      </a:solidFill>
                      <a:prstDash val="solid"/>
                      <a:round/>
                      <a:headEnd type="none" w="med" len="med"/>
                      <a:tailEnd type="none" w="med" len="med"/>
                    </a:lnR>
                  </a:tcPr>
                </a:tc>
                <a:tc>
                  <a:txBody>
                    <a:bodyPr/>
                    <a:lstStyle/>
                    <a:p>
                      <a:r>
                        <a:rPr lang="en-US" dirty="0" smtClean="0"/>
                        <a:t>PVC Rigid</a:t>
                      </a:r>
                      <a:endParaRPr lang="en-US" dirty="0"/>
                    </a:p>
                  </a:txBody>
                  <a:tcPr>
                    <a:lnL w="12700" cap="flat" cmpd="sng" algn="ctr">
                      <a:solidFill>
                        <a:scrgbClr r="0" g="0" b="0"/>
                      </a:solidFill>
                      <a:prstDash val="solid"/>
                      <a:round/>
                      <a:headEnd type="none" w="med" len="med"/>
                      <a:tailEnd type="none" w="med" len="med"/>
                    </a:lnL>
                    <a:solidFill>
                      <a:srgbClr val="FFFF66"/>
                    </a:solidFill>
                  </a:tcPr>
                </a:tc>
                <a:tc>
                  <a:txBody>
                    <a:bodyPr/>
                    <a:lstStyle/>
                    <a:p>
                      <a:r>
                        <a:rPr lang="en-US" dirty="0" smtClean="0"/>
                        <a:t> Polyvinyl</a:t>
                      </a:r>
                      <a:r>
                        <a:rPr lang="en-US" baseline="0" dirty="0" smtClean="0"/>
                        <a:t> Chloride</a:t>
                      </a:r>
                      <a:endParaRPr lang="en-US" dirty="0"/>
                    </a:p>
                  </a:txBody>
                  <a:tcPr>
                    <a:solidFill>
                      <a:srgbClr val="FFFF66"/>
                    </a:solidFill>
                  </a:tcPr>
                </a:tc>
                <a:tc>
                  <a:txBody>
                    <a:bodyPr/>
                    <a:lstStyle/>
                    <a:p>
                      <a:r>
                        <a:rPr lang="en-US" dirty="0" smtClean="0"/>
                        <a:t> </a:t>
                      </a:r>
                      <a:endParaRPr lang="en-US" dirty="0"/>
                    </a:p>
                  </a:txBody>
                  <a:tcPr>
                    <a:solidFill>
                      <a:srgbClr val="FFFF66"/>
                    </a:solidFill>
                  </a:tcPr>
                </a:tc>
                <a:extLst>
                  <a:ext uri="{0D108BD9-81ED-4DB2-BD59-A6C34878D82A}">
                    <a16:rowId xmlns:a16="http://schemas.microsoft.com/office/drawing/2014/main" val="10006"/>
                  </a:ext>
                </a:extLst>
              </a:tr>
              <a:tr h="574040">
                <a:tc>
                  <a:txBody>
                    <a:bodyPr/>
                    <a:lstStyle/>
                    <a:p>
                      <a:r>
                        <a:rPr lang="en-US" dirty="0" smtClean="0"/>
                        <a:t>Other</a:t>
                      </a:r>
                      <a:r>
                        <a:rPr lang="en-US" baseline="0" dirty="0" smtClean="0"/>
                        <a:t> Alloys</a:t>
                      </a:r>
                      <a:endParaRPr lang="en-US" dirty="0"/>
                    </a:p>
                  </a:txBody>
                  <a:tcPr/>
                </a:tc>
                <a:tc>
                  <a:txBody>
                    <a:bodyPr/>
                    <a:lstStyle/>
                    <a:p>
                      <a:r>
                        <a:rPr lang="en-US" dirty="0" smtClean="0"/>
                        <a:t>Woods</a:t>
                      </a:r>
                      <a:endParaRPr lang="en-US" dirty="0"/>
                    </a:p>
                  </a:txBody>
                  <a:tcPr>
                    <a:lnR w="12700" cap="flat" cmpd="sng" algn="ctr">
                      <a:solidFill>
                        <a:scrgbClr r="0" g="0" b="0"/>
                      </a:solidFill>
                      <a:prstDash val="solid"/>
                      <a:round/>
                      <a:headEnd type="none" w="med" len="med"/>
                      <a:tailEnd type="none" w="med" len="med"/>
                    </a:lnR>
                  </a:tcPr>
                </a:tc>
                <a:tc gridSpan="3">
                  <a:txBody>
                    <a:bodyPr/>
                    <a:lstStyle/>
                    <a:p>
                      <a:r>
                        <a:rPr lang="en-US" dirty="0" smtClean="0"/>
                        <a:t>And many more</a:t>
                      </a:r>
                      <a:endParaRPr lang="en-US" dirty="0"/>
                    </a:p>
                    <a:p>
                      <a:r>
                        <a:rPr lang="en-US" dirty="0" smtClean="0"/>
                        <a:t> </a:t>
                      </a:r>
                      <a:endParaRPr lang="en-US" dirty="0"/>
                    </a:p>
                  </a:txBody>
                  <a:tcPr>
                    <a:lnL w="12700" cap="flat" cmpd="sng" algn="ctr">
                      <a:solidFill>
                        <a:scrgbClr r="0" g="0" b="0"/>
                      </a:solidFill>
                      <a:prstDash val="solid"/>
                      <a:round/>
                      <a:headEnd type="none" w="med" len="med"/>
                      <a:tailEnd type="none" w="med" len="med"/>
                    </a:lnL>
                    <a:solidFill>
                      <a:srgbClr val="FFCC66"/>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Input Manufacturing Process</a:t>
            </a:r>
            <a:endParaRPr lang="en-US" dirty="0"/>
          </a:p>
        </p:txBody>
      </p:sp>
      <p:sp>
        <p:nvSpPr>
          <p:cNvPr id="3" name="Content Placeholder 2"/>
          <p:cNvSpPr>
            <a:spLocks noGrp="1"/>
          </p:cNvSpPr>
          <p:nvPr>
            <p:ph idx="1"/>
          </p:nvPr>
        </p:nvSpPr>
        <p:spPr>
          <a:xfrm>
            <a:off x="838200" y="990600"/>
            <a:ext cx="7848600" cy="4525963"/>
          </a:xfrm>
        </p:spPr>
        <p:txBody>
          <a:bodyPr>
            <a:normAutofit/>
          </a:bodyPr>
          <a:lstStyle/>
          <a:p>
            <a:pPr>
              <a:buNone/>
            </a:pPr>
            <a:r>
              <a:rPr lang="en-US" dirty="0" smtClean="0"/>
              <a:t>Available manufacturing depends on material class</a:t>
            </a:r>
          </a:p>
          <a:p>
            <a:pPr>
              <a:buNone/>
            </a:pPr>
            <a:endParaRPr lang="en-US" dirty="0" smtClean="0"/>
          </a:p>
        </p:txBody>
      </p:sp>
      <p:graphicFrame>
        <p:nvGraphicFramePr>
          <p:cNvPr id="6" name="Table 5"/>
          <p:cNvGraphicFramePr>
            <a:graphicFrameLocks noGrp="1"/>
          </p:cNvGraphicFramePr>
          <p:nvPr/>
        </p:nvGraphicFramePr>
        <p:xfrm>
          <a:off x="1066800" y="1676400"/>
          <a:ext cx="7576399" cy="4343399"/>
        </p:xfrm>
        <a:graphic>
          <a:graphicData uri="http://schemas.openxmlformats.org/drawingml/2006/table">
            <a:tbl>
              <a:tblPr firstRow="1" bandRow="1">
                <a:tableStyleId>{5C22544A-7EE6-4342-B048-85BDC9FD1C3A}</a:tableStyleId>
              </a:tblPr>
              <a:tblGrid>
                <a:gridCol w="603504">
                  <a:extLst>
                    <a:ext uri="{9D8B030D-6E8A-4147-A177-3AD203B41FA5}">
                      <a16:colId xmlns:a16="http://schemas.microsoft.com/office/drawing/2014/main" val="20000"/>
                    </a:ext>
                  </a:extLst>
                </a:gridCol>
                <a:gridCol w="1448410">
                  <a:extLst>
                    <a:ext uri="{9D8B030D-6E8A-4147-A177-3AD203B41FA5}">
                      <a16:colId xmlns:a16="http://schemas.microsoft.com/office/drawing/2014/main" val="20001"/>
                    </a:ext>
                  </a:extLst>
                </a:gridCol>
                <a:gridCol w="1750162">
                  <a:extLst>
                    <a:ext uri="{9D8B030D-6E8A-4147-A177-3AD203B41FA5}">
                      <a16:colId xmlns:a16="http://schemas.microsoft.com/office/drawing/2014/main" val="20002"/>
                    </a:ext>
                  </a:extLst>
                </a:gridCol>
                <a:gridCol w="236524">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2851999">
                  <a:extLst>
                    <a:ext uri="{9D8B030D-6E8A-4147-A177-3AD203B41FA5}">
                      <a16:colId xmlns:a16="http://schemas.microsoft.com/office/drawing/2014/main" val="20005"/>
                    </a:ext>
                  </a:extLst>
                </a:gridCol>
              </a:tblGrid>
              <a:tr h="1173799">
                <a:tc>
                  <a:txBody>
                    <a:bodyPr/>
                    <a:lstStyle/>
                    <a:p>
                      <a:endParaRPr lang="en-US" dirty="0"/>
                    </a:p>
                  </a:txBody>
                  <a:tcPr/>
                </a:tc>
                <a:tc gridSpan="2">
                  <a:txBody>
                    <a:bodyPr/>
                    <a:lstStyle/>
                    <a:p>
                      <a:r>
                        <a:rPr lang="en-US" sz="2000" dirty="0" smtClean="0"/>
                        <a:t>Class:</a:t>
                      </a:r>
                      <a:r>
                        <a:rPr lang="en-US" sz="2000" baseline="0" dirty="0" smtClean="0"/>
                        <a:t> Aluminum Alloys</a:t>
                      </a:r>
                    </a:p>
                    <a:p>
                      <a:r>
                        <a:rPr lang="en-US" sz="2000" baseline="0" dirty="0" smtClean="0"/>
                        <a:t> </a:t>
                      </a:r>
                      <a:endParaRPr lang="en-US" sz="2000" dirty="0"/>
                    </a:p>
                  </a:txBody>
                  <a:tcPr>
                    <a:lnR w="12700" cmpd="sng">
                      <a:noFill/>
                    </a:lnR>
                  </a:tcPr>
                </a:tc>
                <a:tc hMerge="1">
                  <a:txBody>
                    <a:bodyPr/>
                    <a:lstStyle/>
                    <a:p>
                      <a:endParaRPr lang="en-US"/>
                    </a:p>
                  </a:txBody>
                  <a:tcPr/>
                </a:tc>
                <a:tc>
                  <a:txBody>
                    <a:bodyPr/>
                    <a:lstStyle/>
                    <a:p>
                      <a:endParaRPr lang="en-US" dirty="0"/>
                    </a:p>
                  </a:txBody>
                  <a:tcP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w="9525" cap="flat" cmpd="sng" algn="ctr">
                      <a:noFill/>
                      <a:prstDash val="solid"/>
                      <a:round/>
                      <a:headEnd type="none" w="med" len="med"/>
                      <a:tailEnd type="none" w="med" len="med"/>
                    </a:lnL>
                  </a:tcPr>
                </a:tc>
                <a:tc>
                  <a:txBody>
                    <a:bodyPr/>
                    <a:lstStyle/>
                    <a:p>
                      <a:r>
                        <a:rPr lang="en-US" sz="2400" dirty="0" smtClean="0"/>
                        <a:t>Class: Plastics</a:t>
                      </a:r>
                    </a:p>
                    <a:p>
                      <a:r>
                        <a:rPr lang="en-US" sz="2400" dirty="0" smtClean="0"/>
                        <a:t> </a:t>
                      </a:r>
                      <a:endParaRPr lang="en-US" sz="2400" dirty="0"/>
                    </a:p>
                  </a:txBody>
                  <a:tcPr/>
                </a:tc>
                <a:extLst>
                  <a:ext uri="{0D108BD9-81ED-4DB2-BD59-A6C34878D82A}">
                    <a16:rowId xmlns:a16="http://schemas.microsoft.com/office/drawing/2014/main" val="10000"/>
                  </a:ext>
                </a:extLst>
              </a:tr>
              <a:tr h="586899">
                <a:tc rowSpan="4">
                  <a:txBody>
                    <a:bodyPr/>
                    <a:lstStyle/>
                    <a:p>
                      <a:r>
                        <a:rPr lang="en-US" dirty="0" smtClean="0"/>
                        <a:t>Manufacturing Process</a:t>
                      </a:r>
                      <a:endParaRPr lang="en-US" dirty="0"/>
                    </a:p>
                  </a:txBody>
                  <a:tcPr vert="vert270"/>
                </a:tc>
                <a:tc>
                  <a:txBody>
                    <a:bodyPr/>
                    <a:lstStyle/>
                    <a:p>
                      <a:r>
                        <a:rPr lang="en-US" dirty="0" smtClean="0"/>
                        <a:t>Die Casted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Sand Casted</a:t>
                      </a:r>
                      <a:endParaRPr lang="en-US" dirty="0"/>
                    </a:p>
                  </a:txBody>
                  <a:tcPr>
                    <a:lnR w="12700" cmpd="sng">
                      <a:noFill/>
                    </a:lnR>
                  </a:tcPr>
                </a:tc>
                <a:tc rowSpan="4">
                  <a:txBody>
                    <a:bodyPr/>
                    <a:lstStyle/>
                    <a:p>
                      <a:endParaRPr lang="en-US" dirty="0"/>
                    </a:p>
                  </a:txBody>
                  <a:tcPr vert="vert270">
                    <a:lnL w="12700" cmpd="sng">
                      <a:noFill/>
                    </a:lnL>
                    <a:lnR w="952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Manufacturing Process</a:t>
                      </a:r>
                    </a:p>
                  </a:txBody>
                  <a:tcPr vert="vert270">
                    <a:lnL w="9525" cap="flat" cmpd="sng" algn="ctr">
                      <a:noFill/>
                      <a:prstDash val="solid"/>
                      <a:round/>
                      <a:headEnd type="none" w="med" len="med"/>
                      <a:tailEnd type="none" w="med" len="med"/>
                    </a:lnL>
                  </a:tcPr>
                </a:tc>
                <a:tc>
                  <a:txBody>
                    <a:bodyPr/>
                    <a:lstStyle/>
                    <a:p>
                      <a:r>
                        <a:rPr lang="en-US" dirty="0" smtClean="0"/>
                        <a:t>Injection</a:t>
                      </a:r>
                      <a:r>
                        <a:rPr lang="en-US" baseline="0" dirty="0" smtClean="0"/>
                        <a:t> Molded</a:t>
                      </a:r>
                      <a:endParaRPr lang="en-US" dirty="0"/>
                    </a:p>
                  </a:txBody>
                  <a:tcPr/>
                </a:tc>
                <a:extLst>
                  <a:ext uri="{0D108BD9-81ED-4DB2-BD59-A6C34878D82A}">
                    <a16:rowId xmlns:a16="http://schemas.microsoft.com/office/drawing/2014/main" val="10001"/>
                  </a:ext>
                </a:extLst>
              </a:tr>
              <a:tr h="1089956">
                <a:tc vMerge="1">
                  <a:txBody>
                    <a:bodyPr/>
                    <a:lstStyle/>
                    <a:p>
                      <a:endParaRPr lang="en-US" dirty="0"/>
                    </a:p>
                  </a:txBody>
                  <a:tcPr/>
                </a:tc>
                <a:tc>
                  <a:txBody>
                    <a:bodyPr/>
                    <a:lstStyle/>
                    <a:p>
                      <a:r>
                        <a:rPr lang="en-US" dirty="0" smtClean="0"/>
                        <a:t>Extrusion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Stamped/ Formed  Sheet Metal</a:t>
                      </a:r>
                      <a:endParaRPr lang="en-US" dirty="0"/>
                    </a:p>
                  </a:txBody>
                  <a:tcPr>
                    <a:lnR w="12700" cmpd="sng">
                      <a:noFill/>
                    </a:lnR>
                  </a:tcPr>
                </a:tc>
                <a:tc vMerge="1">
                  <a:txBody>
                    <a:bodyPr/>
                    <a:lstStyle/>
                    <a:p>
                      <a:endParaRPr lang="en-US" dirty="0"/>
                    </a:p>
                  </a:txBody>
                  <a:tcPr/>
                </a:tc>
                <a:tc vMerge="1">
                  <a:txBody>
                    <a:bodyPr/>
                    <a:lstStyle/>
                    <a:p>
                      <a:endParaRPr lang="en-US"/>
                    </a:p>
                  </a:txBody>
                  <a:tcPr/>
                </a:tc>
                <a:tc>
                  <a:txBody>
                    <a:bodyPr/>
                    <a:lstStyle/>
                    <a:p>
                      <a:r>
                        <a:rPr lang="en-US" dirty="0" smtClean="0"/>
                        <a:t>Extrusion</a:t>
                      </a:r>
                      <a:endParaRPr lang="en-US" dirty="0"/>
                    </a:p>
                  </a:txBody>
                  <a:tcPr/>
                </a:tc>
                <a:extLst>
                  <a:ext uri="{0D108BD9-81ED-4DB2-BD59-A6C34878D82A}">
                    <a16:rowId xmlns:a16="http://schemas.microsoft.com/office/drawing/2014/main" val="10002"/>
                  </a:ext>
                </a:extLst>
              </a:tr>
              <a:tr h="922270">
                <a:tc vMerge="1">
                  <a:txBody>
                    <a:bodyPr/>
                    <a:lstStyle/>
                    <a:p>
                      <a:endParaRPr lang="en-US" dirty="0"/>
                    </a:p>
                  </a:txBody>
                  <a:tcPr/>
                </a:tc>
                <a:tc>
                  <a:txBody>
                    <a:bodyPr/>
                    <a:lstStyle/>
                    <a:p>
                      <a:r>
                        <a:rPr lang="en-US" dirty="0" smtClean="0"/>
                        <a:t>Forged</a:t>
                      </a:r>
                      <a:endParaRPr lang="en-US" dirty="0"/>
                    </a:p>
                  </a:txBody>
                  <a:tcPr/>
                </a:tc>
                <a:tc>
                  <a:txBody>
                    <a:bodyPr/>
                    <a:lstStyle/>
                    <a:p>
                      <a:r>
                        <a:rPr lang="en-US" dirty="0" smtClean="0"/>
                        <a:t>Machined Sand Casted</a:t>
                      </a:r>
                      <a:endParaRPr lang="en-US" dirty="0"/>
                    </a:p>
                  </a:txBody>
                  <a:tcPr>
                    <a:lnR w="12700" cmpd="sng">
                      <a:noFill/>
                    </a:lnR>
                  </a:tcPr>
                </a:tc>
                <a:tc vMerge="1">
                  <a:txBody>
                    <a:bodyPr/>
                    <a:lstStyle/>
                    <a:p>
                      <a:endParaRPr lang="en-US" dirty="0"/>
                    </a:p>
                  </a:txBody>
                  <a:tcPr/>
                </a:tc>
                <a:tc vMerge="1">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570475">
                <a:tc vMerge="1">
                  <a:txBody>
                    <a:bodyPr/>
                    <a:lstStyle/>
                    <a:p>
                      <a:endParaRPr lang="en-US" dirty="0"/>
                    </a:p>
                  </a:txBody>
                  <a:tcPr/>
                </a:tc>
                <a:tc>
                  <a:txBody>
                    <a:bodyPr/>
                    <a:lstStyle/>
                    <a:p>
                      <a:r>
                        <a:rPr lang="en-US" dirty="0" smtClean="0"/>
                        <a:t>Milled</a:t>
                      </a:r>
                      <a:endParaRPr lang="en-US" dirty="0"/>
                    </a:p>
                  </a:txBody>
                  <a:tcPr/>
                </a:tc>
                <a:tc>
                  <a:txBody>
                    <a:bodyPr/>
                    <a:lstStyle/>
                    <a:p>
                      <a:r>
                        <a:rPr lang="en-US" dirty="0" smtClean="0"/>
                        <a:t>Turned</a:t>
                      </a:r>
                      <a:endParaRPr lang="en-US" dirty="0"/>
                    </a:p>
                  </a:txBody>
                  <a:tcPr>
                    <a:lnR w="12700" cmpd="sng">
                      <a:noFill/>
                    </a:lnR>
                  </a:tcPr>
                </a:tc>
                <a:tc vMerge="1">
                  <a:txBody>
                    <a:bodyPr/>
                    <a:lstStyle/>
                    <a:p>
                      <a:endParaRPr lang="en-US" dirty="0"/>
                    </a:p>
                  </a:txBody>
                  <a:tcPr/>
                </a:tc>
                <a:tc vMerge="1">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Input Manufacturing Region</a:t>
            </a:r>
            <a:endParaRPr lang="en-US" dirty="0"/>
          </a:p>
        </p:txBody>
      </p:sp>
      <p:sp>
        <p:nvSpPr>
          <p:cNvPr id="3" name="Content Placeholder 2"/>
          <p:cNvSpPr>
            <a:spLocks noGrp="1"/>
          </p:cNvSpPr>
          <p:nvPr>
            <p:ph idx="1"/>
          </p:nvPr>
        </p:nvSpPr>
        <p:spPr>
          <a:xfrm>
            <a:off x="688028" y="1281346"/>
            <a:ext cx="6017572" cy="4525963"/>
          </a:xfrm>
        </p:spPr>
        <p:txBody>
          <a:bodyPr>
            <a:normAutofit fontScale="92500" lnSpcReduction="20000"/>
          </a:bodyPr>
          <a:lstStyle/>
          <a:p>
            <a:r>
              <a:rPr lang="en-US" dirty="0" smtClean="0"/>
              <a:t>Each region produces energy by different method combinations.  Impact of a kWh is different for each region. Example methods include:</a:t>
            </a:r>
          </a:p>
          <a:p>
            <a:pPr lvl="1"/>
            <a:r>
              <a:rPr lang="en-US" dirty="0" smtClean="0"/>
              <a:t>Fossil Fuels</a:t>
            </a:r>
          </a:p>
          <a:p>
            <a:pPr lvl="1"/>
            <a:r>
              <a:rPr lang="en-US" dirty="0" smtClean="0"/>
              <a:t>Nuclear</a:t>
            </a:r>
          </a:p>
          <a:p>
            <a:pPr lvl="1"/>
            <a:r>
              <a:rPr lang="en-US" dirty="0" smtClean="0"/>
              <a:t>Hydro-electric</a:t>
            </a:r>
          </a:p>
          <a:p>
            <a:r>
              <a:rPr lang="en-US" dirty="0" smtClean="0"/>
              <a:t>Determines the resources consumed by manufacturing processes in that region</a:t>
            </a:r>
          </a:p>
          <a:p>
            <a:r>
              <a:rPr lang="en-US" dirty="0" smtClean="0"/>
              <a:t>Region Choices</a:t>
            </a:r>
          </a:p>
          <a:p>
            <a:pPr lvl="1"/>
            <a:r>
              <a:rPr lang="en-US" dirty="0" smtClean="0"/>
              <a:t>Asia</a:t>
            </a:r>
          </a:p>
          <a:p>
            <a:pPr lvl="1"/>
            <a:r>
              <a:rPr lang="en-US" dirty="0" smtClean="0"/>
              <a:t>Europe</a:t>
            </a:r>
          </a:p>
          <a:p>
            <a:pPr lvl="1"/>
            <a:r>
              <a:rPr lang="en-US" dirty="0" smtClean="0"/>
              <a:t>North America</a:t>
            </a:r>
          </a:p>
          <a:p>
            <a:pPr lvl="1"/>
            <a:r>
              <a:rPr lang="en-US" dirty="0" smtClean="0"/>
              <a:t>Japan</a:t>
            </a:r>
          </a:p>
          <a:p>
            <a:endParaRPr lang="en-US" b="0" dirty="0"/>
          </a:p>
        </p:txBody>
      </p:sp>
      <p:pic>
        <p:nvPicPr>
          <p:cNvPr id="5123" name="Picture 3"/>
          <p:cNvPicPr>
            <a:picLocks noChangeAspect="1" noChangeArrowheads="1"/>
          </p:cNvPicPr>
          <p:nvPr/>
        </p:nvPicPr>
        <p:blipFill>
          <a:blip r:embed="rId3" cstate="print"/>
          <a:srcRect/>
          <a:stretch>
            <a:fillRect/>
          </a:stretch>
        </p:blipFill>
        <p:spPr bwMode="auto">
          <a:xfrm>
            <a:off x="6934200" y="1371600"/>
            <a:ext cx="1501775" cy="3330575"/>
          </a:xfrm>
          <a:prstGeom prst="rect">
            <a:avLst/>
          </a:prstGeom>
          <a:noFill/>
          <a:ln w="9525">
            <a:solidFill>
              <a:schemeClr val="accent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Input Transportation and Use Region</a:t>
            </a:r>
            <a:endParaRPr lang="en-US" dirty="0"/>
          </a:p>
        </p:txBody>
      </p:sp>
      <p:sp>
        <p:nvSpPr>
          <p:cNvPr id="3" name="Content Placeholder 2"/>
          <p:cNvSpPr>
            <a:spLocks noGrp="1"/>
          </p:cNvSpPr>
          <p:nvPr>
            <p:ph idx="1"/>
          </p:nvPr>
        </p:nvSpPr>
        <p:spPr>
          <a:xfrm>
            <a:off x="688028" y="1281346"/>
            <a:ext cx="6017572" cy="4525963"/>
          </a:xfrm>
        </p:spPr>
        <p:txBody>
          <a:bodyPr>
            <a:normAutofit lnSpcReduction="10000"/>
          </a:bodyPr>
          <a:lstStyle/>
          <a:p>
            <a:r>
              <a:rPr lang="en-US" dirty="0" smtClean="0"/>
              <a:t>Determines the energy sources consumed during the product’s use phase (if applicable) and the destination for the product at its end-of-life.  </a:t>
            </a:r>
          </a:p>
          <a:p>
            <a:pPr lvl="1"/>
            <a:r>
              <a:rPr lang="en-US" dirty="0" smtClean="0"/>
              <a:t>Asia</a:t>
            </a:r>
          </a:p>
          <a:p>
            <a:pPr lvl="1"/>
            <a:r>
              <a:rPr lang="en-US" dirty="0" smtClean="0"/>
              <a:t>Europe</a:t>
            </a:r>
          </a:p>
          <a:p>
            <a:pPr lvl="1"/>
            <a:r>
              <a:rPr lang="en-US" dirty="0" smtClean="0"/>
              <a:t>North America</a:t>
            </a:r>
          </a:p>
          <a:p>
            <a:pPr lvl="1"/>
            <a:r>
              <a:rPr lang="en-US" dirty="0" smtClean="0"/>
              <a:t>Japan</a:t>
            </a:r>
          </a:p>
          <a:p>
            <a:r>
              <a:rPr lang="en-US" dirty="0" smtClean="0"/>
              <a:t>Estimates the environmental impacts associated with transporting the product from its manufacturing location to its use location.</a:t>
            </a:r>
          </a:p>
          <a:p>
            <a:endParaRPr lang="en-US" b="0" dirty="0"/>
          </a:p>
        </p:txBody>
      </p:sp>
      <p:pic>
        <p:nvPicPr>
          <p:cNvPr id="5123" name="Picture 3"/>
          <p:cNvPicPr>
            <a:picLocks noChangeAspect="1" noChangeArrowheads="1"/>
          </p:cNvPicPr>
          <p:nvPr/>
        </p:nvPicPr>
        <p:blipFill>
          <a:blip r:embed="rId3" cstate="print"/>
          <a:srcRect/>
          <a:stretch>
            <a:fillRect/>
          </a:stretch>
        </p:blipFill>
        <p:spPr bwMode="auto">
          <a:xfrm>
            <a:off x="6934200" y="1371600"/>
            <a:ext cx="1501775" cy="3330575"/>
          </a:xfrm>
          <a:prstGeom prst="rect">
            <a:avLst/>
          </a:prstGeom>
          <a:noFill/>
          <a:ln w="9525">
            <a:solidFill>
              <a:schemeClr val="accent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SolidWorks</a:t>
            </a:r>
            <a:r>
              <a:rPr lang="en-US" dirty="0" smtClean="0"/>
              <a:t> Calculates Environmental Impact</a:t>
            </a:r>
            <a:endParaRPr lang="en-US" dirty="0"/>
          </a:p>
        </p:txBody>
      </p:sp>
      <p:sp>
        <p:nvSpPr>
          <p:cNvPr id="3" name="Content Placeholder 2"/>
          <p:cNvSpPr>
            <a:spLocks noGrp="1"/>
          </p:cNvSpPr>
          <p:nvPr>
            <p:ph idx="1"/>
          </p:nvPr>
        </p:nvSpPr>
        <p:spPr>
          <a:xfrm>
            <a:off x="688028" y="1281346"/>
            <a:ext cx="3579172" cy="4525963"/>
          </a:xfrm>
        </p:spPr>
        <p:txBody>
          <a:bodyPr/>
          <a:lstStyle/>
          <a:p>
            <a:r>
              <a:rPr lang="en-US" dirty="0" smtClean="0"/>
              <a:t>Parameters</a:t>
            </a:r>
          </a:p>
          <a:p>
            <a:pPr lvl="1"/>
            <a:r>
              <a:rPr lang="en-US" b="1" dirty="0" smtClean="0"/>
              <a:t>Carbon </a:t>
            </a:r>
            <a:r>
              <a:rPr lang="en-US" dirty="0" smtClean="0"/>
              <a:t>Footprint</a:t>
            </a:r>
          </a:p>
          <a:p>
            <a:pPr lvl="1"/>
            <a:r>
              <a:rPr lang="en-US" b="1" dirty="0" smtClean="0"/>
              <a:t>Air </a:t>
            </a:r>
            <a:r>
              <a:rPr lang="en-US" dirty="0" smtClean="0"/>
              <a:t>Acidification</a:t>
            </a:r>
          </a:p>
          <a:p>
            <a:pPr lvl="1"/>
            <a:r>
              <a:rPr lang="en-US" b="1" dirty="0" smtClean="0"/>
              <a:t>Water </a:t>
            </a:r>
            <a:r>
              <a:rPr lang="en-US" dirty="0" err="1" smtClean="0"/>
              <a:t>Eutrophication</a:t>
            </a:r>
            <a:endParaRPr lang="en-US" dirty="0" smtClean="0"/>
          </a:p>
          <a:p>
            <a:pPr lvl="1"/>
            <a:r>
              <a:rPr lang="en-US" b="1" dirty="0" smtClean="0"/>
              <a:t>Energy </a:t>
            </a:r>
            <a:r>
              <a:rPr lang="en-US" dirty="0" smtClean="0"/>
              <a:t>Consumed</a:t>
            </a:r>
          </a:p>
          <a:p>
            <a:r>
              <a:rPr lang="en-US" dirty="0" smtClean="0"/>
              <a:t>Factor Percentage</a:t>
            </a:r>
          </a:p>
          <a:p>
            <a:pPr lvl="1"/>
            <a:r>
              <a:rPr lang="en-US" dirty="0" smtClean="0"/>
              <a:t>Material</a:t>
            </a:r>
          </a:p>
          <a:p>
            <a:pPr lvl="1"/>
            <a:r>
              <a:rPr lang="en-US" dirty="0" smtClean="0"/>
              <a:t>Manufacturing</a:t>
            </a:r>
          </a:p>
          <a:p>
            <a:pPr lvl="1"/>
            <a:r>
              <a:rPr lang="en-US" dirty="0" smtClean="0"/>
              <a:t>Use Regions</a:t>
            </a:r>
          </a:p>
          <a:p>
            <a:pPr lvl="1"/>
            <a:r>
              <a:rPr lang="en-US" dirty="0" smtClean="0"/>
              <a:t>End of Life </a:t>
            </a:r>
          </a:p>
          <a:p>
            <a:r>
              <a:rPr lang="en-US" dirty="0" smtClean="0"/>
              <a:t>Set Baseline</a:t>
            </a:r>
            <a:endParaRPr lang="en-US" dirty="0"/>
          </a:p>
        </p:txBody>
      </p:sp>
      <p:pic>
        <p:nvPicPr>
          <p:cNvPr id="8" name="Picture 7" descr="SustainabilityXpress-Dashboard.tif"/>
          <p:cNvPicPr>
            <a:picLocks noChangeAspect="1"/>
          </p:cNvPicPr>
          <p:nvPr/>
        </p:nvPicPr>
        <p:blipFill>
          <a:blip r:embed="rId3" cstate="print"/>
          <a:stretch>
            <a:fillRect/>
          </a:stretch>
        </p:blipFill>
        <p:spPr>
          <a:xfrm>
            <a:off x="4724400" y="1447800"/>
            <a:ext cx="3581400" cy="4191000"/>
          </a:xfrm>
          <a:prstGeom prst="rect">
            <a:avLst/>
          </a:prstGeom>
        </p:spPr>
      </p:pic>
      <p:sp>
        <p:nvSpPr>
          <p:cNvPr id="9" name="Rectangle 8"/>
          <p:cNvSpPr/>
          <p:nvPr/>
        </p:nvSpPr>
        <p:spPr>
          <a:xfrm>
            <a:off x="7162800" y="5181600"/>
            <a:ext cx="381000" cy="4572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3525"/>
            <a:ext cx="8458200" cy="457200"/>
          </a:xfrm>
        </p:spPr>
        <p:txBody>
          <a:bodyPr rtlCol="0">
            <a:normAutofit fontScale="90000"/>
          </a:bodyPr>
          <a:lstStyle/>
          <a:p>
            <a:pPr fontAlgn="auto">
              <a:spcAft>
                <a:spcPts val="0"/>
              </a:spcAft>
              <a:defRPr/>
            </a:pPr>
            <a:r>
              <a:rPr lang="en-US" dirty="0" smtClean="0"/>
              <a:t>What is Sustainable</a:t>
            </a:r>
            <a:r>
              <a:rPr lang="en-US" dirty="0" smtClean="0">
                <a:solidFill>
                  <a:schemeClr val="accent4">
                    <a:lumMod val="50000"/>
                  </a:schemeClr>
                </a:solidFill>
              </a:rPr>
              <a:t> </a:t>
            </a:r>
            <a:r>
              <a:rPr lang="en-US" dirty="0" smtClean="0"/>
              <a:t>Engineering?</a:t>
            </a:r>
            <a:endParaRPr lang="en-US" dirty="0"/>
          </a:p>
        </p:txBody>
      </p:sp>
      <p:sp>
        <p:nvSpPr>
          <p:cNvPr id="3" name="Content Placeholder 2"/>
          <p:cNvSpPr>
            <a:spLocks noGrp="1"/>
          </p:cNvSpPr>
          <p:nvPr>
            <p:ph idx="1"/>
          </p:nvPr>
        </p:nvSpPr>
        <p:spPr>
          <a:xfrm>
            <a:off x="688028" y="1281346"/>
            <a:ext cx="7922572" cy="4525963"/>
          </a:xfrm>
        </p:spPr>
        <p:txBody>
          <a:bodyPr rtlCol="0">
            <a:normAutofit/>
          </a:bodyPr>
          <a:lstStyle/>
          <a:p>
            <a:pPr fontAlgn="auto">
              <a:spcAft>
                <a:spcPts val="0"/>
              </a:spcAft>
              <a:defRPr/>
            </a:pPr>
            <a:r>
              <a:rPr lang="en-US" sz="2800" kern="1200" dirty="0" smtClean="0">
                <a:solidFill>
                  <a:srgbClr val="006600"/>
                </a:solidFill>
                <a:latin typeface="Arial Rounded MT Bold" pitchFamily="34" charset="0"/>
              </a:rPr>
              <a:t>Sustainable</a:t>
            </a:r>
            <a:r>
              <a:rPr lang="en-US" dirty="0" smtClean="0"/>
              <a:t> </a:t>
            </a:r>
            <a:r>
              <a:rPr lang="en-US" sz="2800" kern="1200" dirty="0" smtClean="0">
                <a:solidFill>
                  <a:srgbClr val="006600"/>
                </a:solidFill>
                <a:latin typeface="Arial Rounded MT Bold" pitchFamily="34" charset="0"/>
              </a:rPr>
              <a:t>engineering</a:t>
            </a:r>
            <a:r>
              <a:rPr lang="en-US" dirty="0" smtClean="0"/>
              <a:t> is the integration of </a:t>
            </a:r>
            <a:r>
              <a:rPr lang="en-US" dirty="0" smtClean="0">
                <a:solidFill>
                  <a:schemeClr val="accent4"/>
                </a:solidFill>
              </a:rPr>
              <a:t>social</a:t>
            </a:r>
            <a:r>
              <a:rPr lang="en-US" dirty="0" smtClean="0"/>
              <a:t>, </a:t>
            </a:r>
            <a:r>
              <a:rPr lang="en-US" dirty="0" smtClean="0">
                <a:solidFill>
                  <a:schemeClr val="accent4"/>
                </a:solidFill>
              </a:rPr>
              <a:t>environmental</a:t>
            </a:r>
            <a:r>
              <a:rPr lang="en-US" dirty="0" smtClean="0"/>
              <a:t>, and </a:t>
            </a:r>
            <a:r>
              <a:rPr lang="en-US" dirty="0" smtClean="0">
                <a:solidFill>
                  <a:schemeClr val="accent4"/>
                </a:solidFill>
              </a:rPr>
              <a:t>economic</a:t>
            </a:r>
            <a:r>
              <a:rPr lang="en-US" dirty="0" smtClean="0"/>
              <a:t> conditions into a product or process</a:t>
            </a:r>
          </a:p>
          <a:p>
            <a:pPr fontAlgn="auto">
              <a:spcAft>
                <a:spcPts val="0"/>
              </a:spcAft>
              <a:defRPr/>
            </a:pPr>
            <a:r>
              <a:rPr lang="en-US" dirty="0" smtClean="0"/>
              <a:t>Soon all design will be </a:t>
            </a:r>
            <a:r>
              <a:rPr lang="en-US" sz="2800" kern="1200" dirty="0" smtClean="0">
                <a:solidFill>
                  <a:srgbClr val="006600"/>
                </a:solidFill>
                <a:latin typeface="Arial Rounded MT Bold" pitchFamily="34" charset="0"/>
              </a:rPr>
              <a:t>Sustainable</a:t>
            </a:r>
            <a:r>
              <a:rPr lang="en-US" dirty="0" smtClean="0">
                <a:solidFill>
                  <a:schemeClr val="accent4"/>
                </a:solidFill>
              </a:rPr>
              <a:t> </a:t>
            </a:r>
            <a:r>
              <a:rPr lang="en-US" sz="2800" kern="1200" dirty="0" smtClean="0">
                <a:solidFill>
                  <a:srgbClr val="006600"/>
                </a:solidFill>
                <a:latin typeface="Arial Rounded MT Bold" pitchFamily="34" charset="0"/>
              </a:rPr>
              <a:t>Design</a:t>
            </a:r>
          </a:p>
          <a:p>
            <a:pPr fontAlgn="auto">
              <a:spcAft>
                <a:spcPts val="0"/>
              </a:spcAft>
              <a:defRPr/>
            </a:pPr>
            <a:r>
              <a:rPr lang="en-US" sz="2800" kern="1200" dirty="0" smtClean="0">
                <a:solidFill>
                  <a:srgbClr val="006600"/>
                </a:solidFill>
                <a:latin typeface="Arial Rounded MT Bold" pitchFamily="34" charset="0"/>
              </a:rPr>
              <a:t>SolidWorks</a:t>
            </a:r>
            <a:r>
              <a:rPr lang="en-US" dirty="0" smtClean="0">
                <a:solidFill>
                  <a:srgbClr val="74B31F"/>
                </a:solidFill>
              </a:rPr>
              <a:t> </a:t>
            </a:r>
            <a:r>
              <a:rPr lang="en-US" sz="2800" kern="1200" dirty="0" smtClean="0">
                <a:solidFill>
                  <a:srgbClr val="006600"/>
                </a:solidFill>
                <a:latin typeface="Arial Rounded MT Bold" pitchFamily="34" charset="0"/>
              </a:rPr>
              <a:t>Sustainability</a:t>
            </a:r>
            <a:r>
              <a:rPr lang="en-US" dirty="0" smtClean="0">
                <a:solidFill>
                  <a:srgbClr val="74B31F"/>
                </a:solidFill>
              </a:rPr>
              <a:t> </a:t>
            </a:r>
            <a:r>
              <a:rPr lang="en-US" dirty="0" smtClean="0"/>
              <a:t>allows students to be environmentally conscious about their designs </a:t>
            </a:r>
            <a:endParaRPr lang="en-US" dirty="0" smtClean="0">
              <a:solidFill>
                <a:schemeClr val="accent4"/>
              </a:solidFill>
            </a:endParaRPr>
          </a:p>
          <a:p>
            <a:pPr fontAlgn="auto">
              <a:spcAft>
                <a:spcPts val="0"/>
              </a:spcAft>
              <a:defRPr/>
            </a:pPr>
            <a:r>
              <a:rPr lang="en-US" dirty="0" smtClean="0"/>
              <a:t>Successful products are developed by integrating </a:t>
            </a:r>
            <a:r>
              <a:rPr lang="en-US" sz="2800" kern="1200" dirty="0" smtClean="0">
                <a:solidFill>
                  <a:srgbClr val="006600"/>
                </a:solidFill>
                <a:latin typeface="Arial Rounded MT Bold" pitchFamily="34" charset="0"/>
              </a:rPr>
              <a:t>Life</a:t>
            </a:r>
            <a:r>
              <a:rPr lang="en-US" dirty="0" smtClean="0">
                <a:solidFill>
                  <a:srgbClr val="74B31F"/>
                </a:solidFill>
              </a:rPr>
              <a:t> </a:t>
            </a:r>
            <a:r>
              <a:rPr lang="en-US" sz="2800" kern="1200" dirty="0" smtClean="0">
                <a:solidFill>
                  <a:srgbClr val="006600"/>
                </a:solidFill>
                <a:latin typeface="Arial Rounded MT Bold" pitchFamily="34" charset="0"/>
              </a:rPr>
              <a:t>Cycle</a:t>
            </a:r>
            <a:r>
              <a:rPr lang="en-US" dirty="0" smtClean="0">
                <a:solidFill>
                  <a:srgbClr val="74B31F"/>
                </a:solidFill>
              </a:rPr>
              <a:t> </a:t>
            </a:r>
            <a:r>
              <a:rPr lang="en-US" sz="2800" kern="1200" dirty="0" smtClean="0">
                <a:solidFill>
                  <a:srgbClr val="006600"/>
                </a:solidFill>
                <a:latin typeface="Arial Rounded MT Bold" pitchFamily="34" charset="0"/>
              </a:rPr>
              <a:t>Assessment</a:t>
            </a:r>
            <a:r>
              <a:rPr lang="en-US" dirty="0" smtClean="0">
                <a:solidFill>
                  <a:srgbClr val="74B31F"/>
                </a:solidFill>
              </a:rPr>
              <a:t> </a:t>
            </a:r>
            <a:r>
              <a:rPr lang="en-US" dirty="0" smtClean="0"/>
              <a:t>(</a:t>
            </a:r>
            <a:r>
              <a:rPr lang="en-US" sz="2800" kern="1200" dirty="0" smtClean="0">
                <a:solidFill>
                  <a:srgbClr val="006600"/>
                </a:solidFill>
                <a:latin typeface="Arial Rounded MT Bold" pitchFamily="34" charset="0"/>
              </a:rPr>
              <a:t>LCA</a:t>
            </a:r>
            <a:r>
              <a:rPr lang="en-US" dirty="0" smtClean="0"/>
              <a:t>) directly into engineering design process</a:t>
            </a:r>
          </a:p>
          <a:p>
            <a:pPr fontAlgn="auto">
              <a:spcAft>
                <a:spcPts val="0"/>
              </a:spcAft>
              <a:buFontTx/>
              <a:buNone/>
              <a:defRPr/>
            </a:pP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 Similar Materials based on Material Properties</a:t>
            </a:r>
            <a:endParaRPr lang="en-US" dirty="0"/>
          </a:p>
        </p:txBody>
      </p:sp>
      <p:sp>
        <p:nvSpPr>
          <p:cNvPr id="3" name="Content Placeholder 2"/>
          <p:cNvSpPr>
            <a:spLocks noGrp="1"/>
          </p:cNvSpPr>
          <p:nvPr>
            <p:ph idx="1"/>
          </p:nvPr>
        </p:nvSpPr>
        <p:spPr>
          <a:xfrm>
            <a:off x="688028" y="1281346"/>
            <a:ext cx="5026972" cy="4525963"/>
          </a:xfrm>
        </p:spPr>
        <p:txBody>
          <a:bodyPr>
            <a:normAutofit/>
          </a:bodyPr>
          <a:lstStyle/>
          <a:p>
            <a:r>
              <a:rPr lang="en-US" dirty="0" smtClean="0"/>
              <a:t>Thermal Expansion</a:t>
            </a:r>
          </a:p>
          <a:p>
            <a:r>
              <a:rPr lang="en-US" dirty="0" smtClean="0"/>
              <a:t>Specific Heat</a:t>
            </a:r>
          </a:p>
          <a:p>
            <a:r>
              <a:rPr lang="en-US" dirty="0" smtClean="0"/>
              <a:t>Density</a:t>
            </a:r>
          </a:p>
          <a:p>
            <a:r>
              <a:rPr lang="en-US" dirty="0" smtClean="0"/>
              <a:t>Elastic Modulus</a:t>
            </a:r>
          </a:p>
          <a:p>
            <a:r>
              <a:rPr lang="en-US" dirty="0" smtClean="0"/>
              <a:t>Shear Modulus</a:t>
            </a:r>
          </a:p>
          <a:p>
            <a:r>
              <a:rPr lang="en-US" dirty="0" smtClean="0"/>
              <a:t>Thermal Conductivity</a:t>
            </a:r>
          </a:p>
          <a:p>
            <a:r>
              <a:rPr lang="en-US" dirty="0" smtClean="0"/>
              <a:t>Poisson’s Ratio</a:t>
            </a:r>
          </a:p>
          <a:p>
            <a:r>
              <a:rPr lang="en-US" dirty="0" smtClean="0"/>
              <a:t>Tensile Strength</a:t>
            </a:r>
          </a:p>
          <a:p>
            <a:r>
              <a:rPr lang="en-US" dirty="0" smtClean="0"/>
              <a:t>Yield Strength</a:t>
            </a:r>
          </a:p>
        </p:txBody>
      </p:sp>
      <p:pic>
        <p:nvPicPr>
          <p:cNvPr id="1027" name="Picture 3"/>
          <p:cNvPicPr>
            <a:picLocks noChangeAspect="1" noChangeArrowheads="1"/>
          </p:cNvPicPr>
          <p:nvPr/>
        </p:nvPicPr>
        <p:blipFill>
          <a:blip r:embed="rId2" cstate="print"/>
          <a:srcRect l="1639" t="5796" r="1639"/>
          <a:stretch>
            <a:fillRect/>
          </a:stretch>
        </p:blipFill>
        <p:spPr bwMode="auto">
          <a:xfrm>
            <a:off x="4632874" y="1447801"/>
            <a:ext cx="4358726" cy="3200400"/>
          </a:xfrm>
          <a:prstGeom prst="rect">
            <a:avLst/>
          </a:prstGeom>
          <a:noFill/>
          <a:ln w="9525">
            <a:solidFill>
              <a:schemeClr val="accent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 of Material Properties </a:t>
            </a:r>
            <a:endParaRPr lang="en-US" dirty="0"/>
          </a:p>
        </p:txBody>
      </p:sp>
      <p:sp>
        <p:nvSpPr>
          <p:cNvPr id="3" name="Content Placeholder 2"/>
          <p:cNvSpPr>
            <a:spLocks noGrp="1"/>
          </p:cNvSpPr>
          <p:nvPr>
            <p:ph idx="1"/>
          </p:nvPr>
        </p:nvSpPr>
        <p:spPr>
          <a:xfrm>
            <a:off x="688028" y="1281346"/>
            <a:ext cx="7846372" cy="4525963"/>
          </a:xfrm>
        </p:spPr>
        <p:txBody>
          <a:bodyPr>
            <a:normAutofit fontScale="47500" lnSpcReduction="20000"/>
          </a:bodyPr>
          <a:lstStyle/>
          <a:p>
            <a:r>
              <a:rPr lang="en-US" dirty="0" smtClean="0"/>
              <a:t>Thermal Expansion </a:t>
            </a:r>
            <a:r>
              <a:rPr lang="en-US" b="0" dirty="0" smtClean="0"/>
              <a:t>-  the change in length per unit length per one degree change in temperature (change in normal strain per unit temperature) (K)</a:t>
            </a:r>
          </a:p>
          <a:p>
            <a:endParaRPr lang="en-US" b="0" dirty="0" smtClean="0"/>
          </a:p>
          <a:p>
            <a:r>
              <a:rPr lang="en-US" dirty="0" smtClean="0"/>
              <a:t>Specific Heat </a:t>
            </a:r>
            <a:r>
              <a:rPr lang="en-US" b="0" dirty="0" smtClean="0"/>
              <a:t>-  quantity of heat needed to raise the temperature of a unit mass of the material by one degree of temperature.  (J/kg  K)</a:t>
            </a:r>
          </a:p>
          <a:p>
            <a:endParaRPr lang="en-US" b="0" dirty="0" smtClean="0"/>
          </a:p>
          <a:p>
            <a:r>
              <a:rPr lang="en-US" dirty="0" smtClean="0"/>
              <a:t>Density</a:t>
            </a:r>
            <a:r>
              <a:rPr lang="en-US" b="0" dirty="0" smtClean="0"/>
              <a:t> - Mass per unit volume. (kg/m</a:t>
            </a:r>
            <a:r>
              <a:rPr lang="en-US" b="0" baseline="30000" dirty="0" smtClean="0"/>
              <a:t>3</a:t>
            </a:r>
            <a:r>
              <a:rPr lang="en-US" b="0" dirty="0" smtClean="0"/>
              <a:t> ) </a:t>
            </a:r>
          </a:p>
          <a:p>
            <a:pPr>
              <a:buNone/>
            </a:pPr>
            <a:endParaRPr lang="en-US" b="0" dirty="0" smtClean="0"/>
          </a:p>
          <a:p>
            <a:r>
              <a:rPr lang="en-US" dirty="0" smtClean="0"/>
              <a:t>Elastic Modulus </a:t>
            </a:r>
            <a:r>
              <a:rPr lang="en-US" b="0" dirty="0" smtClean="0"/>
              <a:t>(Young’s Modulus)  - ratio between the stress and the associated strain in a specified direction (N/m</a:t>
            </a:r>
            <a:r>
              <a:rPr lang="en-US" b="0" baseline="30000" dirty="0" smtClean="0"/>
              <a:t>2</a:t>
            </a:r>
            <a:r>
              <a:rPr lang="en-US" b="0" dirty="0" smtClean="0"/>
              <a:t>)</a:t>
            </a:r>
          </a:p>
          <a:p>
            <a:pPr>
              <a:buNone/>
            </a:pPr>
            <a:endParaRPr lang="en-US" b="0" dirty="0" smtClean="0"/>
          </a:p>
          <a:p>
            <a:r>
              <a:rPr lang="en-US" dirty="0" smtClean="0"/>
              <a:t>Shear Modulus </a:t>
            </a:r>
            <a:r>
              <a:rPr lang="en-US" b="0" dirty="0" smtClean="0"/>
              <a:t>(Modulus of Rigidity) -  the ratio between the shearing stress in a plane divided by the associated shearing strain (N/m</a:t>
            </a:r>
            <a:r>
              <a:rPr lang="en-US" b="0" baseline="30000" dirty="0" smtClean="0"/>
              <a:t>2</a:t>
            </a:r>
            <a:r>
              <a:rPr lang="en-US" b="0" dirty="0" smtClean="0"/>
              <a:t>)</a:t>
            </a:r>
          </a:p>
          <a:p>
            <a:endParaRPr lang="en-US" b="0" dirty="0" smtClean="0"/>
          </a:p>
          <a:p>
            <a:r>
              <a:rPr lang="en-US" dirty="0" smtClean="0"/>
              <a:t>Thermal Conductivity </a:t>
            </a:r>
            <a:r>
              <a:rPr lang="en-US" b="0" dirty="0" smtClean="0"/>
              <a:t>- rate of heat transfer through a unit thickness of the material per unit temperature difference. (W/m K)</a:t>
            </a:r>
          </a:p>
          <a:p>
            <a:endParaRPr lang="en-US" b="0" dirty="0" smtClean="0"/>
          </a:p>
          <a:p>
            <a:r>
              <a:rPr lang="en-US" dirty="0" smtClean="0"/>
              <a:t>Poisson’s Ratio </a:t>
            </a:r>
            <a:r>
              <a:rPr lang="en-US" b="0" dirty="0" smtClean="0"/>
              <a:t>-  ratio between the contraction (traverse strain), normal to the applied load to the extension (axial strain), in the direction of the applied load.  Poisson’s ratio is a dimensionless quantity.  </a:t>
            </a:r>
          </a:p>
          <a:p>
            <a:endParaRPr lang="en-US" b="0" dirty="0" smtClean="0"/>
          </a:p>
          <a:p>
            <a:r>
              <a:rPr lang="en-US" dirty="0" smtClean="0"/>
              <a:t>Tensile Strength </a:t>
            </a:r>
            <a:r>
              <a:rPr lang="en-US" b="0" dirty="0" smtClean="0"/>
              <a:t>–the maximum amount of tensile stress that a material can be subjected to before failure (N/m</a:t>
            </a:r>
            <a:r>
              <a:rPr lang="en-US" b="0" baseline="30000" dirty="0" smtClean="0"/>
              <a:t>2</a:t>
            </a:r>
            <a:r>
              <a:rPr lang="en-US" b="0" dirty="0" smtClean="0"/>
              <a:t>)</a:t>
            </a:r>
          </a:p>
          <a:p>
            <a:endParaRPr lang="en-US" b="0" dirty="0" smtClean="0"/>
          </a:p>
          <a:p>
            <a:r>
              <a:rPr lang="en-US" dirty="0" smtClean="0"/>
              <a:t>Yield Strength </a:t>
            </a:r>
            <a:r>
              <a:rPr lang="en-US" b="0" dirty="0" smtClean="0"/>
              <a:t>– Stress at which the material becomes permanently deformed (N/m</a:t>
            </a:r>
            <a:r>
              <a:rPr lang="en-US" b="0" baseline="30000" dirty="0" smtClean="0"/>
              <a:t>2</a:t>
            </a:r>
            <a:r>
              <a:rPr lang="en-US" b="0" dirty="0" smtClean="0"/>
              <a:t>)  </a:t>
            </a:r>
          </a:p>
          <a:p>
            <a:pPr>
              <a:buNone/>
            </a:pPr>
            <a:endParaRPr lang="en-US" b="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Sustainable Report</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420702" y="1143000"/>
            <a:ext cx="4837098" cy="4221163"/>
          </a:xfrm>
          <a:prstGeom prst="rect">
            <a:avLst/>
          </a:prstGeom>
          <a:noFill/>
          <a:ln w="9525">
            <a:solidFill>
              <a:schemeClr val="accent1">
                <a:shade val="50000"/>
              </a:schemeClr>
            </a:solidFill>
            <a:miter lim="800000"/>
            <a:headEnd/>
            <a:tailEnd/>
          </a:ln>
          <a:scene3d>
            <a:camera prst="isometricOffAxis1Right"/>
            <a:lightRig rig="threePt" dir="t"/>
          </a:scene3d>
        </p:spPr>
      </p:pic>
      <p:pic>
        <p:nvPicPr>
          <p:cNvPr id="7173" name="Picture 5"/>
          <p:cNvPicPr>
            <a:picLocks noChangeAspect="1" noChangeArrowheads="1"/>
          </p:cNvPicPr>
          <p:nvPr/>
        </p:nvPicPr>
        <p:blipFill>
          <a:blip r:embed="rId3" cstate="print"/>
          <a:srcRect/>
          <a:stretch>
            <a:fillRect/>
          </a:stretch>
        </p:blipFill>
        <p:spPr bwMode="auto">
          <a:xfrm>
            <a:off x="2265349" y="1371600"/>
            <a:ext cx="4821251" cy="4587875"/>
          </a:xfrm>
          <a:prstGeom prst="rect">
            <a:avLst/>
          </a:prstGeom>
          <a:noFill/>
          <a:ln w="9525">
            <a:solidFill>
              <a:schemeClr val="accent1">
                <a:shade val="50000"/>
              </a:schemeClr>
            </a:solidFill>
            <a:miter lim="800000"/>
            <a:headEnd/>
            <a:tailEnd/>
          </a:ln>
          <a:scene3d>
            <a:camera prst="isometricOffAxis1Right"/>
            <a:lightRig rig="threePt" dir="t"/>
          </a:scene3d>
        </p:spPr>
      </p:pic>
      <p:pic>
        <p:nvPicPr>
          <p:cNvPr id="7172" name="Picture 4"/>
          <p:cNvPicPr>
            <a:picLocks noChangeAspect="1" noChangeArrowheads="1"/>
          </p:cNvPicPr>
          <p:nvPr/>
        </p:nvPicPr>
        <p:blipFill>
          <a:blip r:embed="rId4" cstate="print"/>
          <a:srcRect/>
          <a:stretch>
            <a:fillRect/>
          </a:stretch>
        </p:blipFill>
        <p:spPr bwMode="auto">
          <a:xfrm>
            <a:off x="4266234" y="1828800"/>
            <a:ext cx="4877766" cy="4267200"/>
          </a:xfrm>
          <a:prstGeom prst="rect">
            <a:avLst/>
          </a:prstGeom>
          <a:noFill/>
          <a:ln w="9525">
            <a:solidFill>
              <a:schemeClr val="accent1">
                <a:shade val="50000"/>
              </a:schemeClr>
            </a:solidFill>
            <a:miter lim="800000"/>
            <a:headEnd/>
            <a:tailEnd/>
          </a:ln>
          <a:scene3d>
            <a:camera prst="isometricOffAxis1Right"/>
            <a:lightRig rig="threePt" dir="t"/>
          </a:scene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SolidWorks Sustainability  - Online Calculator</a:t>
            </a:r>
            <a:endParaRPr lang="en-US" dirty="0"/>
          </a:p>
        </p:txBody>
      </p:sp>
      <p:pic>
        <p:nvPicPr>
          <p:cNvPr id="4" name="Content Placeholder 3" descr="SustainabilityCalculator_rev2_BASELINE+.jpg"/>
          <p:cNvPicPr>
            <a:picLocks noGrp="1" noChangeAspect="1"/>
          </p:cNvPicPr>
          <p:nvPr>
            <p:ph idx="1"/>
          </p:nvPr>
        </p:nvPicPr>
        <p:blipFill>
          <a:blip r:embed="rId2" cstate="print"/>
          <a:stretch>
            <a:fillRect/>
          </a:stretch>
        </p:blipFill>
        <p:spPr>
          <a:xfrm>
            <a:off x="2133600" y="1752600"/>
            <a:ext cx="5413913" cy="4525962"/>
          </a:xfrm>
          <a:ln>
            <a:solidFill>
              <a:schemeClr val="accent1">
                <a:shade val="50000"/>
              </a:schemeClr>
            </a:solidFill>
          </a:ln>
        </p:spPr>
      </p:pic>
      <p:sp>
        <p:nvSpPr>
          <p:cNvPr id="5" name="Rectangle 4"/>
          <p:cNvSpPr/>
          <p:nvPr/>
        </p:nvSpPr>
        <p:spPr>
          <a:xfrm>
            <a:off x="1828800" y="990600"/>
            <a:ext cx="5993949" cy="646331"/>
          </a:xfrm>
          <a:prstGeom prst="rect">
            <a:avLst/>
          </a:prstGeom>
        </p:spPr>
        <p:txBody>
          <a:bodyPr wrap="none">
            <a:spAutoFit/>
          </a:bodyPr>
          <a:lstStyle/>
          <a:p>
            <a:r>
              <a:rPr lang="en-US" dirty="0" smtClean="0"/>
              <a:t>Converts environmental impacts into human scale parameters</a:t>
            </a:r>
          </a:p>
          <a:p>
            <a:r>
              <a:rPr lang="en-US" dirty="0" smtClean="0"/>
              <a:t>Example: Carbon Footprint converted into miles driven in a car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3525"/>
            <a:ext cx="8458200" cy="457200"/>
          </a:xfrm>
        </p:spPr>
        <p:txBody>
          <a:bodyPr rtlCol="0">
            <a:normAutofit fontScale="90000"/>
          </a:bodyPr>
          <a:lstStyle/>
          <a:p>
            <a:pPr fontAlgn="auto">
              <a:spcAft>
                <a:spcPts val="0"/>
              </a:spcAft>
              <a:defRPr/>
            </a:pPr>
            <a:r>
              <a:rPr lang="en-US" dirty="0" smtClean="0"/>
              <a:t>Why </a:t>
            </a:r>
            <a:r>
              <a:rPr lang="en-US" dirty="0" err="1" smtClean="0"/>
              <a:t>SolidWorks</a:t>
            </a:r>
            <a:r>
              <a:rPr lang="en-US" dirty="0" smtClean="0"/>
              <a:t> Sustainability in the classroom?</a:t>
            </a:r>
            <a:endParaRPr lang="en-US" dirty="0"/>
          </a:p>
        </p:txBody>
      </p:sp>
      <p:sp>
        <p:nvSpPr>
          <p:cNvPr id="9219" name="Content Placeholder 2"/>
          <p:cNvSpPr>
            <a:spLocks noGrp="1"/>
          </p:cNvSpPr>
          <p:nvPr>
            <p:ph idx="1"/>
          </p:nvPr>
        </p:nvSpPr>
        <p:spPr>
          <a:xfrm>
            <a:off x="687388" y="1447800"/>
            <a:ext cx="8229600" cy="5410200"/>
          </a:xfrm>
        </p:spPr>
        <p:txBody>
          <a:bodyPr/>
          <a:lstStyle/>
          <a:p>
            <a:pPr>
              <a:defRPr/>
            </a:pPr>
            <a:r>
              <a:rPr lang="en-US" sz="2800" kern="1200" dirty="0" smtClean="0">
                <a:solidFill>
                  <a:srgbClr val="006600"/>
                </a:solidFill>
                <a:latin typeface="Arial Rounded MT Bold" pitchFamily="34" charset="0"/>
              </a:rPr>
              <a:t>Students</a:t>
            </a:r>
            <a:r>
              <a:rPr lang="en-US" dirty="0" smtClean="0">
                <a:solidFill>
                  <a:srgbClr val="74B31F"/>
                </a:solidFill>
                <a:latin typeface="Arial" charset="0"/>
                <a:cs typeface="Arial" charset="0"/>
              </a:rPr>
              <a:t> </a:t>
            </a:r>
            <a:r>
              <a:rPr lang="en-US" sz="2800" kern="1200" dirty="0" smtClean="0">
                <a:solidFill>
                  <a:srgbClr val="006600"/>
                </a:solidFill>
                <a:latin typeface="Arial Rounded MT Bold" pitchFamily="34" charset="0"/>
              </a:rPr>
              <a:t>need</a:t>
            </a:r>
            <a:r>
              <a:rPr lang="en-US" dirty="0" smtClean="0">
                <a:latin typeface="Arial" charset="0"/>
                <a:cs typeface="Arial" charset="0"/>
              </a:rPr>
              <a:t> to learn, understand, improve, and communicate the environmental impact of their design</a:t>
            </a:r>
          </a:p>
          <a:p>
            <a:pPr>
              <a:defRPr/>
            </a:pPr>
            <a:r>
              <a:rPr lang="en-US" sz="2800" kern="1200" dirty="0" smtClean="0">
                <a:solidFill>
                  <a:srgbClr val="006600"/>
                </a:solidFill>
                <a:latin typeface="Arial Rounded MT Bold" pitchFamily="34" charset="0"/>
              </a:rPr>
              <a:t>Educators</a:t>
            </a:r>
            <a:r>
              <a:rPr lang="en-US" dirty="0" smtClean="0">
                <a:solidFill>
                  <a:srgbClr val="74B31F"/>
                </a:solidFill>
                <a:latin typeface="Arial" charset="0"/>
                <a:cs typeface="Arial" charset="0"/>
              </a:rPr>
              <a:t> </a:t>
            </a:r>
            <a:r>
              <a:rPr lang="en-US" sz="2800" kern="1200" dirty="0" smtClean="0">
                <a:solidFill>
                  <a:srgbClr val="006600"/>
                </a:solidFill>
                <a:latin typeface="Arial Rounded MT Bold" pitchFamily="34" charset="0"/>
              </a:rPr>
              <a:t>can</a:t>
            </a:r>
            <a:r>
              <a:rPr lang="en-US" dirty="0" smtClean="0">
                <a:solidFill>
                  <a:srgbClr val="74B31F"/>
                </a:solidFill>
                <a:latin typeface="Arial" charset="0"/>
                <a:cs typeface="Arial" charset="0"/>
              </a:rPr>
              <a:t> </a:t>
            </a:r>
            <a:r>
              <a:rPr lang="en-US" dirty="0" smtClean="0">
                <a:latin typeface="Arial" charset="0"/>
                <a:cs typeface="Arial" charset="0"/>
              </a:rPr>
              <a:t>provide insights on how choices in material and manufacturing processes affect the environment. </a:t>
            </a:r>
          </a:p>
          <a:p>
            <a:pPr>
              <a:defRPr/>
            </a:pPr>
            <a:r>
              <a:rPr lang="en-US" sz="2800" kern="1200" dirty="0" smtClean="0">
                <a:solidFill>
                  <a:srgbClr val="006600"/>
                </a:solidFill>
                <a:latin typeface="Arial Rounded MT Bold" pitchFamily="34" charset="0"/>
              </a:rPr>
              <a:t>Instruction</a:t>
            </a:r>
            <a:r>
              <a:rPr lang="en-US" dirty="0" smtClean="0">
                <a:latin typeface="Arial" charset="0"/>
                <a:cs typeface="Arial" charset="0"/>
              </a:rPr>
              <a:t> </a:t>
            </a:r>
            <a:r>
              <a:rPr lang="en-US" sz="2800" kern="1200" dirty="0" smtClean="0">
                <a:solidFill>
                  <a:srgbClr val="006600"/>
                </a:solidFill>
                <a:latin typeface="Arial Rounded MT Bold" pitchFamily="34" charset="0"/>
              </a:rPr>
              <a:t>combines</a:t>
            </a:r>
            <a:r>
              <a:rPr lang="en-US" dirty="0" smtClean="0">
                <a:latin typeface="Arial" charset="0"/>
                <a:cs typeface="Arial" charset="0"/>
              </a:rPr>
              <a:t> design and technology with the social, environmental, and economic conditions</a:t>
            </a:r>
          </a:p>
          <a:p>
            <a:pPr>
              <a:defRPr/>
            </a:pPr>
            <a:endParaRPr lang="en-US" dirty="0" smtClean="0">
              <a:latin typeface="Arial" charset="0"/>
              <a:cs typeface="Arial" charset="0"/>
            </a:endParaRPr>
          </a:p>
          <a:p>
            <a:pPr>
              <a:buFontTx/>
              <a:buNone/>
              <a:defRPr/>
            </a:pPr>
            <a:endParaRPr lang="en-US" dirty="0" smtClean="0">
              <a:latin typeface="Arial" charset="0"/>
              <a:cs typeface="Arial" charset="0"/>
            </a:endParaRPr>
          </a:p>
          <a:p>
            <a:pPr>
              <a:buFontTx/>
              <a:buNone/>
              <a:defRPr/>
            </a:pPr>
            <a:endParaRPr lang="en-US" dirty="0" smtClean="0">
              <a:latin typeface="Arial" charset="0"/>
              <a:cs typeface="Arial" charset="0"/>
            </a:endParaRPr>
          </a:p>
          <a:p>
            <a:pPr>
              <a:buFontTx/>
              <a:buNone/>
              <a:defRPr/>
            </a:pPr>
            <a:endParaRPr lang="en-US"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r>
              <a:rPr lang="en-US"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Cycle Assessment - LCA</a:t>
            </a:r>
            <a:endParaRPr lang="en-US" dirty="0"/>
          </a:p>
        </p:txBody>
      </p:sp>
      <p:sp>
        <p:nvSpPr>
          <p:cNvPr id="3" name="Content Placeholder 2"/>
          <p:cNvSpPr>
            <a:spLocks noGrp="1"/>
          </p:cNvSpPr>
          <p:nvPr>
            <p:ph idx="1"/>
          </p:nvPr>
        </p:nvSpPr>
        <p:spPr>
          <a:xfrm>
            <a:off x="609600" y="1219200"/>
            <a:ext cx="4493572" cy="4525963"/>
          </a:xfrm>
        </p:spPr>
        <p:txBody>
          <a:bodyPr>
            <a:normAutofit/>
          </a:bodyPr>
          <a:lstStyle/>
          <a:p>
            <a:r>
              <a:rPr lang="en-US" dirty="0" smtClean="0"/>
              <a:t>A method to quantitatively assess the </a:t>
            </a:r>
            <a:r>
              <a:rPr lang="en-US" sz="2800" dirty="0" smtClean="0">
                <a:solidFill>
                  <a:schemeClr val="accent4">
                    <a:lumMod val="75000"/>
                  </a:schemeClr>
                </a:solidFill>
              </a:rPr>
              <a:t>environmental impact</a:t>
            </a:r>
            <a:r>
              <a:rPr lang="en-US" sz="2800" dirty="0" smtClean="0"/>
              <a:t> </a:t>
            </a:r>
            <a:r>
              <a:rPr lang="en-US" dirty="0" smtClean="0"/>
              <a:t>of a product throughout its entire lifecycle, from the procurement of the raw materials, through the production, distribution, use, disposal and recycling of that product.</a:t>
            </a:r>
            <a:endParaRPr lang="en-US" dirty="0"/>
          </a:p>
        </p:txBody>
      </p:sp>
      <p:pic>
        <p:nvPicPr>
          <p:cNvPr id="5" name="Picture 4" descr="lca_SW_logo_r02.jpg"/>
          <p:cNvPicPr>
            <a:picLocks noChangeAspect="1"/>
          </p:cNvPicPr>
          <p:nvPr/>
        </p:nvPicPr>
        <p:blipFill>
          <a:blip r:embed="rId3" cstate="print"/>
          <a:srcRect l="2123"/>
          <a:stretch>
            <a:fillRect/>
          </a:stretch>
        </p:blipFill>
        <p:spPr>
          <a:xfrm>
            <a:off x="5173610" y="1295400"/>
            <a:ext cx="3970390" cy="37030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LCA – Life Cycle Assessment</a:t>
            </a:r>
            <a:endParaRPr lang="en-US" dirty="0"/>
          </a:p>
        </p:txBody>
      </p:sp>
      <p:sp>
        <p:nvSpPr>
          <p:cNvPr id="3" name="Content Placeholder 2"/>
          <p:cNvSpPr>
            <a:spLocks noGrp="1"/>
          </p:cNvSpPr>
          <p:nvPr>
            <p:ph idx="1"/>
          </p:nvPr>
        </p:nvSpPr>
        <p:spPr>
          <a:xfrm>
            <a:off x="381000" y="914400"/>
            <a:ext cx="8536628" cy="5486400"/>
          </a:xfrm>
        </p:spPr>
        <p:txBody>
          <a:bodyPr numCol="1">
            <a:normAutofit fontScale="77500" lnSpcReduction="20000"/>
          </a:bodyPr>
          <a:lstStyle/>
          <a:p>
            <a:r>
              <a:rPr lang="en-US" dirty="0" smtClean="0"/>
              <a:t>Raw Material Extraction</a:t>
            </a:r>
          </a:p>
          <a:p>
            <a:pPr lvl="1"/>
            <a:r>
              <a:rPr lang="en-US" dirty="0" smtClean="0"/>
              <a:t>Planting, growing, and harvesting of trees</a:t>
            </a:r>
          </a:p>
          <a:p>
            <a:pPr lvl="1"/>
            <a:r>
              <a:rPr lang="en-US" dirty="0" smtClean="0"/>
              <a:t>Mining of raw ore (example: bauxite)</a:t>
            </a:r>
          </a:p>
          <a:p>
            <a:pPr lvl="1"/>
            <a:r>
              <a:rPr lang="en-US" dirty="0" smtClean="0"/>
              <a:t>Drilling and pumping of oil</a:t>
            </a:r>
          </a:p>
          <a:p>
            <a:r>
              <a:rPr lang="en-US" dirty="0" smtClean="0"/>
              <a:t>Material Processing </a:t>
            </a:r>
            <a:r>
              <a:rPr lang="en-US" sz="2000" dirty="0" smtClean="0"/>
              <a:t>- </a:t>
            </a:r>
            <a:r>
              <a:rPr lang="en-US" sz="2000" b="0" dirty="0" smtClean="0"/>
              <a:t>The processing of raw materials into engineered materials</a:t>
            </a:r>
            <a:endParaRPr lang="en-US" b="0" dirty="0" smtClean="0"/>
          </a:p>
          <a:p>
            <a:pPr lvl="1"/>
            <a:r>
              <a:rPr lang="en-US" dirty="0" smtClean="0"/>
              <a:t>Oil into Plastic</a:t>
            </a:r>
          </a:p>
          <a:p>
            <a:pPr lvl="1"/>
            <a:r>
              <a:rPr lang="en-US" dirty="0" smtClean="0"/>
              <a:t>Iron into Steel</a:t>
            </a:r>
          </a:p>
          <a:p>
            <a:pPr lvl="1"/>
            <a:r>
              <a:rPr lang="en-US" dirty="0" smtClean="0"/>
              <a:t>Bauxite into Aluminum</a:t>
            </a:r>
          </a:p>
          <a:p>
            <a:r>
              <a:rPr lang="en-US" dirty="0" smtClean="0"/>
              <a:t>Part Manufacturing </a:t>
            </a:r>
            <a:r>
              <a:rPr lang="en-US" sz="2000" b="0" dirty="0" smtClean="0"/>
              <a:t>- Processing of material into finished parts</a:t>
            </a:r>
            <a:endParaRPr lang="en-US" b="0" dirty="0" smtClean="0"/>
          </a:p>
          <a:p>
            <a:pPr lvl="1"/>
            <a:r>
              <a:rPr lang="en-US" dirty="0" smtClean="0"/>
              <a:t>Injection molding</a:t>
            </a:r>
          </a:p>
          <a:p>
            <a:pPr lvl="1"/>
            <a:r>
              <a:rPr lang="en-US" dirty="0" smtClean="0"/>
              <a:t>Milling and Turning</a:t>
            </a:r>
          </a:p>
          <a:p>
            <a:pPr lvl="1"/>
            <a:r>
              <a:rPr lang="en-US" dirty="0" smtClean="0"/>
              <a:t>Casting</a:t>
            </a:r>
          </a:p>
          <a:p>
            <a:pPr lvl="1"/>
            <a:r>
              <a:rPr lang="en-US" dirty="0" smtClean="0"/>
              <a:t>Stamping</a:t>
            </a:r>
          </a:p>
          <a:p>
            <a:r>
              <a:rPr lang="en-US" dirty="0" smtClean="0"/>
              <a:t>Assembly </a:t>
            </a:r>
            <a:r>
              <a:rPr lang="en-US" sz="2054" b="0" dirty="0" smtClean="0"/>
              <a:t>– Assemble all of the finished parts to create the final product</a:t>
            </a:r>
          </a:p>
          <a:p>
            <a:r>
              <a:rPr lang="en-US" dirty="0" smtClean="0"/>
              <a:t>Product Use </a:t>
            </a:r>
            <a:r>
              <a:rPr lang="en-US" sz="2000" b="0" dirty="0" smtClean="0"/>
              <a:t>– End consumer uses product for intended lifespan of product</a:t>
            </a:r>
          </a:p>
          <a:p>
            <a:r>
              <a:rPr lang="en-US" dirty="0" smtClean="0"/>
              <a:t>End of Life </a:t>
            </a:r>
            <a:r>
              <a:rPr lang="en-US" sz="2000" b="0" dirty="0" smtClean="0"/>
              <a:t>– Once the product reaches the end of its useful life, how is it disposed of</a:t>
            </a:r>
          </a:p>
          <a:p>
            <a:pPr lvl="1"/>
            <a:r>
              <a:rPr lang="en-US" sz="2065" dirty="0" smtClean="0"/>
              <a:t>Landfill</a:t>
            </a:r>
          </a:p>
          <a:p>
            <a:pPr lvl="1"/>
            <a:r>
              <a:rPr lang="en-US" sz="2065" b="0" dirty="0" smtClean="0"/>
              <a:t>Recycled</a:t>
            </a:r>
          </a:p>
          <a:p>
            <a:pPr lvl="1"/>
            <a:r>
              <a:rPr lang="en-US" sz="2065" dirty="0" smtClean="0"/>
              <a:t>Incinerated</a:t>
            </a:r>
            <a:r>
              <a:rPr lang="en-US" sz="2065" b="0" dirty="0" smtClean="0"/>
              <a:t> </a:t>
            </a:r>
            <a:endParaRPr lang="en-US" sz="2065" dirty="0" smtClean="0"/>
          </a:p>
          <a:p>
            <a:pPr lvl="1">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Cycle Assessment Key Elements</a:t>
            </a:r>
            <a:endParaRPr lang="en-US" dirty="0"/>
          </a:p>
        </p:txBody>
      </p:sp>
      <p:sp>
        <p:nvSpPr>
          <p:cNvPr id="3" name="Content Placeholder 2"/>
          <p:cNvSpPr>
            <a:spLocks noGrp="1"/>
          </p:cNvSpPr>
          <p:nvPr>
            <p:ph idx="1"/>
          </p:nvPr>
        </p:nvSpPr>
        <p:spPr/>
        <p:txBody>
          <a:bodyPr/>
          <a:lstStyle/>
          <a:p>
            <a:r>
              <a:rPr lang="en-US" dirty="0" smtClean="0"/>
              <a:t>Identify and quantify the environmental loads involved</a:t>
            </a:r>
          </a:p>
          <a:p>
            <a:pPr lvl="1"/>
            <a:r>
              <a:rPr lang="en-US" dirty="0" smtClean="0"/>
              <a:t> the energy and raw materials consumed</a:t>
            </a:r>
          </a:p>
          <a:p>
            <a:pPr lvl="1"/>
            <a:r>
              <a:rPr lang="en-US" dirty="0" smtClean="0"/>
              <a:t> the emissions and wastes generated</a:t>
            </a:r>
          </a:p>
          <a:p>
            <a:r>
              <a:rPr lang="en-US" dirty="0" smtClean="0"/>
              <a:t>Evaluate the potential </a:t>
            </a:r>
            <a:r>
              <a:rPr lang="en-US" sz="2800" dirty="0" smtClean="0">
                <a:solidFill>
                  <a:schemeClr val="accent4">
                    <a:lumMod val="75000"/>
                  </a:schemeClr>
                </a:solidFill>
              </a:rPr>
              <a:t>environmental impacts </a:t>
            </a:r>
            <a:r>
              <a:rPr lang="en-US" dirty="0" smtClean="0"/>
              <a:t>of these loads  </a:t>
            </a:r>
          </a:p>
          <a:p>
            <a:r>
              <a:rPr lang="en-US" dirty="0" smtClean="0"/>
              <a:t>Assess the options available for reducing these </a:t>
            </a:r>
            <a:r>
              <a:rPr lang="en-US" sz="2800" dirty="0" smtClean="0">
                <a:solidFill>
                  <a:schemeClr val="accent4">
                    <a:lumMod val="75000"/>
                  </a:schemeClr>
                </a:solidFill>
              </a:rPr>
              <a:t>environmental impacts</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Environmental Impact Factors</a:t>
            </a:r>
            <a:endParaRPr lang="en-US" dirty="0"/>
          </a:p>
        </p:txBody>
      </p:sp>
      <p:pic>
        <p:nvPicPr>
          <p:cNvPr id="6" name="Picture 5"/>
          <p:cNvPicPr>
            <a:picLocks noChangeAspect="1"/>
          </p:cNvPicPr>
          <p:nvPr/>
        </p:nvPicPr>
        <p:blipFill>
          <a:blip r:embed="rId3" cstate="print"/>
          <a:srcRect t="10265" b="4192"/>
          <a:stretch>
            <a:fillRect/>
          </a:stretch>
        </p:blipFill>
        <p:spPr>
          <a:xfrm>
            <a:off x="2133600" y="1371600"/>
            <a:ext cx="2286000" cy="2286000"/>
          </a:xfrm>
          <a:prstGeom prst="rect">
            <a:avLst/>
          </a:prstGeom>
        </p:spPr>
      </p:pic>
      <p:pic>
        <p:nvPicPr>
          <p:cNvPr id="7" name="Picture 6"/>
          <p:cNvPicPr>
            <a:picLocks noChangeAspect="1"/>
          </p:cNvPicPr>
          <p:nvPr/>
        </p:nvPicPr>
        <p:blipFill>
          <a:blip r:embed="rId4" cstate="print"/>
          <a:srcRect l="14478" r="13130"/>
          <a:stretch>
            <a:fillRect/>
          </a:stretch>
        </p:blipFill>
        <p:spPr>
          <a:xfrm>
            <a:off x="4495800" y="1371600"/>
            <a:ext cx="2286000" cy="2286000"/>
          </a:xfrm>
          <a:prstGeom prst="rect">
            <a:avLst/>
          </a:prstGeom>
        </p:spPr>
      </p:pic>
      <p:pic>
        <p:nvPicPr>
          <p:cNvPr id="8" name="Picture 7"/>
          <p:cNvPicPr>
            <a:picLocks noChangeAspect="1"/>
          </p:cNvPicPr>
          <p:nvPr/>
        </p:nvPicPr>
        <p:blipFill>
          <a:blip r:embed="rId5" cstate="print"/>
          <a:srcRect l="5714" r="14286"/>
          <a:stretch>
            <a:fillRect/>
          </a:stretch>
        </p:blipFill>
        <p:spPr>
          <a:xfrm>
            <a:off x="2133600" y="3733800"/>
            <a:ext cx="2286000" cy="2286000"/>
          </a:xfrm>
          <a:prstGeom prst="rect">
            <a:avLst/>
          </a:prstGeom>
        </p:spPr>
      </p:pic>
      <p:pic>
        <p:nvPicPr>
          <p:cNvPr id="9" name="Picture 8"/>
          <p:cNvPicPr>
            <a:picLocks noChangeAspect="1"/>
          </p:cNvPicPr>
          <p:nvPr/>
        </p:nvPicPr>
        <p:blipFill>
          <a:blip r:embed="rId6" cstate="print"/>
          <a:srcRect l="14285" r="11429"/>
          <a:stretch>
            <a:fillRect/>
          </a:stretch>
        </p:blipFill>
        <p:spPr>
          <a:xfrm>
            <a:off x="4495800" y="3733800"/>
            <a:ext cx="2286000" cy="2286000"/>
          </a:xfrm>
          <a:prstGeom prst="rect">
            <a:avLst/>
          </a:prstGeom>
        </p:spPr>
      </p:pic>
      <p:sp>
        <p:nvSpPr>
          <p:cNvPr id="10" name="TextBox 9"/>
          <p:cNvSpPr txBox="1"/>
          <p:nvPr/>
        </p:nvSpPr>
        <p:spPr>
          <a:xfrm>
            <a:off x="2286000" y="914400"/>
            <a:ext cx="2005677" cy="400110"/>
          </a:xfrm>
          <a:prstGeom prst="rect">
            <a:avLst/>
          </a:prstGeom>
          <a:noFill/>
        </p:spPr>
        <p:txBody>
          <a:bodyPr wrap="none" rtlCol="0">
            <a:spAutoFit/>
          </a:bodyPr>
          <a:lstStyle/>
          <a:p>
            <a:r>
              <a:rPr lang="en-US" sz="2000" b="1" dirty="0" smtClean="0"/>
              <a:t>Carbon Footprint</a:t>
            </a:r>
            <a:endParaRPr lang="en-US" sz="2000" b="1" dirty="0"/>
          </a:p>
        </p:txBody>
      </p:sp>
      <p:sp>
        <p:nvSpPr>
          <p:cNvPr id="11" name="TextBox 10"/>
          <p:cNvSpPr txBox="1"/>
          <p:nvPr/>
        </p:nvSpPr>
        <p:spPr>
          <a:xfrm>
            <a:off x="4800600" y="914400"/>
            <a:ext cx="2819400" cy="400110"/>
          </a:xfrm>
          <a:prstGeom prst="rect">
            <a:avLst/>
          </a:prstGeom>
          <a:noFill/>
        </p:spPr>
        <p:txBody>
          <a:bodyPr wrap="square" rtlCol="0">
            <a:spAutoFit/>
          </a:bodyPr>
          <a:lstStyle/>
          <a:p>
            <a:r>
              <a:rPr lang="en-US" sz="2000" b="1" dirty="0" smtClean="0"/>
              <a:t>Total Energy  </a:t>
            </a:r>
            <a:endParaRPr lang="en-US" sz="2000" b="1" dirty="0"/>
          </a:p>
        </p:txBody>
      </p:sp>
      <p:sp>
        <p:nvSpPr>
          <p:cNvPr id="12" name="TextBox 11"/>
          <p:cNvSpPr txBox="1"/>
          <p:nvPr/>
        </p:nvSpPr>
        <p:spPr>
          <a:xfrm>
            <a:off x="4419600" y="6096000"/>
            <a:ext cx="2470072" cy="400110"/>
          </a:xfrm>
          <a:prstGeom prst="rect">
            <a:avLst/>
          </a:prstGeom>
          <a:noFill/>
        </p:spPr>
        <p:txBody>
          <a:bodyPr wrap="none" rtlCol="0">
            <a:spAutoFit/>
          </a:bodyPr>
          <a:lstStyle/>
          <a:p>
            <a:r>
              <a:rPr lang="en-US" sz="2000" b="1" dirty="0" smtClean="0"/>
              <a:t>Water Eutrophication</a:t>
            </a:r>
            <a:endParaRPr lang="en-US" sz="2000" b="1" dirty="0"/>
          </a:p>
        </p:txBody>
      </p:sp>
      <p:sp>
        <p:nvSpPr>
          <p:cNvPr id="13" name="TextBox 12"/>
          <p:cNvSpPr txBox="1"/>
          <p:nvPr/>
        </p:nvSpPr>
        <p:spPr>
          <a:xfrm>
            <a:off x="2362200" y="6096000"/>
            <a:ext cx="1891664" cy="400110"/>
          </a:xfrm>
          <a:prstGeom prst="rect">
            <a:avLst/>
          </a:prstGeom>
          <a:noFill/>
        </p:spPr>
        <p:txBody>
          <a:bodyPr wrap="none" rtlCol="0">
            <a:spAutoFit/>
          </a:bodyPr>
          <a:lstStyle/>
          <a:p>
            <a:r>
              <a:rPr lang="en-US" sz="2000" b="1" dirty="0" smtClean="0"/>
              <a:t>Air Acidification</a:t>
            </a:r>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Carbon Footprint?</a:t>
            </a:r>
            <a:endParaRPr lang="en-US" dirty="0"/>
          </a:p>
        </p:txBody>
      </p:sp>
      <p:sp>
        <p:nvSpPr>
          <p:cNvPr id="3" name="Content Placeholder 2"/>
          <p:cNvSpPr>
            <a:spLocks noGrp="1"/>
          </p:cNvSpPr>
          <p:nvPr>
            <p:ph idx="1"/>
          </p:nvPr>
        </p:nvSpPr>
        <p:spPr>
          <a:xfrm>
            <a:off x="688028" y="1066800"/>
            <a:ext cx="7846372" cy="4525963"/>
          </a:xfrm>
        </p:spPr>
        <p:txBody>
          <a:bodyPr>
            <a:normAutofit/>
          </a:bodyPr>
          <a:lstStyle/>
          <a:p>
            <a:r>
              <a:rPr lang="en-US" dirty="0" smtClean="0"/>
              <a:t>Carbon Dioxide CO</a:t>
            </a:r>
            <a:r>
              <a:rPr lang="en-US" baseline="-25000" dirty="0" smtClean="0"/>
              <a:t>2</a:t>
            </a:r>
            <a:r>
              <a:rPr lang="en-US" dirty="0" smtClean="0"/>
              <a:t> and other gasses which result from the burning of fossil fuels accumulate in the atmosphere which in turn increases the earth’s average temperature in kilograms (kg).  </a:t>
            </a:r>
          </a:p>
          <a:p>
            <a:r>
              <a:rPr lang="en-US" dirty="0" smtClean="0"/>
              <a:t>Carbon footprint acts as a proxy for the larger impact factor referred to as Global Warming Potential (GWP). </a:t>
            </a:r>
          </a:p>
          <a:p>
            <a:r>
              <a:rPr lang="en-US" dirty="0" smtClean="0"/>
              <a:t>Global Warming is responsible for the loss of glaciers, extinction of species, more extreme weather, and other environmental problems.</a:t>
            </a:r>
          </a:p>
          <a:p>
            <a:pPr>
              <a:buNone/>
            </a:pPr>
            <a:endParaRPr lang="en-US" dirty="0"/>
          </a:p>
        </p:txBody>
      </p:sp>
      <p:pic>
        <p:nvPicPr>
          <p:cNvPr id="4" name="Picture 3"/>
          <p:cNvPicPr>
            <a:picLocks noChangeAspect="1"/>
          </p:cNvPicPr>
          <p:nvPr/>
        </p:nvPicPr>
        <p:blipFill>
          <a:blip r:embed="rId2" cstate="print"/>
          <a:srcRect t="10265" b="4192"/>
          <a:stretch>
            <a:fillRect/>
          </a:stretch>
        </p:blipFill>
        <p:spPr>
          <a:xfrm>
            <a:off x="838200" y="5334000"/>
            <a:ext cx="1143000" cy="1143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Total Energy Consumed?</a:t>
            </a:r>
            <a:endParaRPr lang="en-US" dirty="0"/>
          </a:p>
        </p:txBody>
      </p:sp>
      <p:sp>
        <p:nvSpPr>
          <p:cNvPr id="3" name="Content Placeholder 2"/>
          <p:cNvSpPr>
            <a:spLocks noGrp="1"/>
          </p:cNvSpPr>
          <p:nvPr>
            <p:ph idx="1"/>
          </p:nvPr>
        </p:nvSpPr>
        <p:spPr>
          <a:xfrm>
            <a:off x="688028" y="1189037"/>
            <a:ext cx="8229600" cy="4525963"/>
          </a:xfrm>
        </p:spPr>
        <p:txBody>
          <a:bodyPr>
            <a:normAutofit/>
          </a:bodyPr>
          <a:lstStyle/>
          <a:p>
            <a:r>
              <a:rPr lang="en-US" dirty="0" smtClean="0"/>
              <a:t>Measure of the non-renewable energy sources associated with the part’s lifecycle in mega joules (MJ).  Impact includes:</a:t>
            </a:r>
          </a:p>
          <a:p>
            <a:pPr lvl="1"/>
            <a:r>
              <a:rPr lang="en-US" dirty="0" smtClean="0"/>
              <a:t>upstream energy required to obtain and process these fuels</a:t>
            </a:r>
          </a:p>
          <a:p>
            <a:pPr lvl="1"/>
            <a:r>
              <a:rPr lang="en-US" dirty="0" smtClean="0"/>
              <a:t>embodied energy of materials which would be released if burned  </a:t>
            </a:r>
          </a:p>
          <a:p>
            <a:pPr lvl="1"/>
            <a:r>
              <a:rPr lang="en-US" dirty="0" smtClean="0"/>
              <a:t>electricity or fuels used during the product’s lifecycle</a:t>
            </a:r>
          </a:p>
          <a:p>
            <a:pPr lvl="1"/>
            <a:r>
              <a:rPr lang="en-US" dirty="0" smtClean="0"/>
              <a:t>Transportation?</a:t>
            </a:r>
          </a:p>
          <a:p>
            <a:r>
              <a:rPr lang="en-US" dirty="0" smtClean="0"/>
              <a:t>Efficiencies in energy conversion (e.g. power, heat, steam) are taken into account. </a:t>
            </a:r>
          </a:p>
          <a:p>
            <a:endParaRPr lang="en-US" dirty="0"/>
          </a:p>
        </p:txBody>
      </p:sp>
      <p:pic>
        <p:nvPicPr>
          <p:cNvPr id="4" name="Picture 3"/>
          <p:cNvPicPr>
            <a:picLocks noChangeAspect="1"/>
          </p:cNvPicPr>
          <p:nvPr/>
        </p:nvPicPr>
        <p:blipFill>
          <a:blip r:embed="rId3" cstate="print"/>
          <a:srcRect l="14478" r="13130"/>
          <a:stretch>
            <a:fillRect/>
          </a:stretch>
        </p:blipFill>
        <p:spPr>
          <a:xfrm>
            <a:off x="762000" y="5562600"/>
            <a:ext cx="1066800" cy="1066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Air Acidification?</a:t>
            </a:r>
            <a:endParaRPr lang="en-US" dirty="0"/>
          </a:p>
        </p:txBody>
      </p:sp>
      <p:sp>
        <p:nvSpPr>
          <p:cNvPr id="3" name="Content Placeholder 2"/>
          <p:cNvSpPr>
            <a:spLocks noGrp="1"/>
          </p:cNvSpPr>
          <p:nvPr>
            <p:ph idx="1"/>
          </p:nvPr>
        </p:nvSpPr>
        <p:spPr>
          <a:xfrm>
            <a:off x="688028" y="1265237"/>
            <a:ext cx="8229600" cy="4525963"/>
          </a:xfrm>
        </p:spPr>
        <p:txBody>
          <a:bodyPr/>
          <a:lstStyle/>
          <a:p>
            <a:r>
              <a:rPr lang="en-US" dirty="0" smtClean="0"/>
              <a:t>Sulfur Dioxide SO</a:t>
            </a:r>
            <a:r>
              <a:rPr lang="en-US" baseline="-25000" dirty="0" smtClean="0"/>
              <a:t>2</a:t>
            </a:r>
            <a:r>
              <a:rPr lang="en-US" dirty="0" smtClean="0"/>
              <a:t>, Nitrous Oxides </a:t>
            </a:r>
            <a:r>
              <a:rPr lang="en-US" dirty="0" err="1" smtClean="0"/>
              <a:t>NO</a:t>
            </a:r>
            <a:r>
              <a:rPr lang="en-US" baseline="-25000" dirty="0" err="1" smtClean="0"/>
              <a:t>x</a:t>
            </a:r>
            <a:r>
              <a:rPr lang="en-US" dirty="0" smtClean="0"/>
              <a:t> and other acidic emissions to air that result in acid rain. </a:t>
            </a:r>
          </a:p>
          <a:p>
            <a:r>
              <a:rPr lang="en-US" dirty="0" smtClean="0"/>
              <a:t>Makes the land and water toxic for plants and aquatic life.  </a:t>
            </a:r>
          </a:p>
          <a:p>
            <a:r>
              <a:rPr lang="en-US" dirty="0" smtClean="0"/>
              <a:t>Slowly dissolves manmade building materials such as concrete.  </a:t>
            </a:r>
          </a:p>
          <a:p>
            <a:r>
              <a:rPr lang="en-US" dirty="0" smtClean="0"/>
              <a:t>Measured in units of kilograms Sulfur Dioxide equivalent (SO</a:t>
            </a:r>
            <a:r>
              <a:rPr lang="en-US" baseline="-25000" dirty="0" smtClean="0"/>
              <a:t>2</a:t>
            </a:r>
            <a:r>
              <a:rPr lang="en-US" dirty="0" smtClean="0"/>
              <a:t>e)   </a:t>
            </a:r>
          </a:p>
          <a:p>
            <a:endParaRPr lang="en-US" dirty="0"/>
          </a:p>
        </p:txBody>
      </p:sp>
      <p:pic>
        <p:nvPicPr>
          <p:cNvPr id="4" name="Picture 3"/>
          <p:cNvPicPr>
            <a:picLocks noChangeAspect="1"/>
          </p:cNvPicPr>
          <p:nvPr/>
        </p:nvPicPr>
        <p:blipFill>
          <a:blip r:embed="rId3" cstate="print"/>
          <a:srcRect l="5714" r="14286"/>
          <a:stretch>
            <a:fillRect/>
          </a:stretch>
        </p:blipFill>
        <p:spPr>
          <a:xfrm>
            <a:off x="838200" y="5181600"/>
            <a:ext cx="1524000" cy="1524000"/>
          </a:xfrm>
          <a:prstGeom prst="rect">
            <a:avLst/>
          </a:prstGeom>
        </p:spPr>
      </p:pic>
    </p:spTree>
  </p:cSld>
  <p:clrMapOvr>
    <a:masterClrMapping/>
  </p:clrMapOvr>
</p:sld>
</file>

<file path=ppt/theme/theme1.xml><?xml version="1.0" encoding="utf-8"?>
<a:theme xmlns:a="http://schemas.openxmlformats.org/drawingml/2006/main" name="SolidWorks_Dassault_Systemes_Corporate_template_2008">
  <a:themeElements>
    <a:clrScheme name="Custom 1">
      <a:dk1>
        <a:srgbClr val="28288A"/>
      </a:dk1>
      <a:lt1>
        <a:sysClr val="window" lastClr="FFFFFF"/>
      </a:lt1>
      <a:dk2>
        <a:srgbClr val="28288A"/>
      </a:dk2>
      <a:lt2>
        <a:srgbClr val="EEECE1"/>
      </a:lt2>
      <a:accent1>
        <a:srgbClr val="28288A"/>
      </a:accent1>
      <a:accent2>
        <a:srgbClr val="E72200"/>
      </a:accent2>
      <a:accent3>
        <a:srgbClr val="F18E00"/>
      </a:accent3>
      <a:accent4>
        <a:srgbClr val="74B31F"/>
      </a:accent4>
      <a:accent5>
        <a:srgbClr val="28288A"/>
      </a:accent5>
      <a:accent6>
        <a:srgbClr val="E72200"/>
      </a:accent6>
      <a:hlink>
        <a:srgbClr val="28288A"/>
      </a:hlink>
      <a:folHlink>
        <a:srgbClr val="F18E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rgbClr val="28288A"/>
    </a:dk1>
    <a:lt1>
      <a:sysClr val="window" lastClr="FFFFFF"/>
    </a:lt1>
    <a:dk2>
      <a:srgbClr val="28288A"/>
    </a:dk2>
    <a:lt2>
      <a:srgbClr val="EEECE1"/>
    </a:lt2>
    <a:accent1>
      <a:srgbClr val="28288A"/>
    </a:accent1>
    <a:accent2>
      <a:srgbClr val="E72200"/>
    </a:accent2>
    <a:accent3>
      <a:srgbClr val="F18E00"/>
    </a:accent3>
    <a:accent4>
      <a:srgbClr val="74B31F"/>
    </a:accent4>
    <a:accent5>
      <a:srgbClr val="28288A"/>
    </a:accent5>
    <a:accent6>
      <a:srgbClr val="E72200"/>
    </a:accent6>
    <a:hlink>
      <a:srgbClr val="28288A"/>
    </a:hlink>
    <a:folHlink>
      <a:srgbClr val="F18E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A6736F82B6D34BB1D7C491D33DD2A9" ma:contentTypeVersion="0" ma:contentTypeDescription="Create a new document." ma:contentTypeScope="" ma:versionID="91d388a17d8d7dabd85769850ee2fa2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5BD4345-5E70-4B39-BF24-26578937350D}">
  <ds:schemaRefs>
    <ds:schemaRef ds:uri="http://schemas.microsoft.com/office/2006/metadata/properties"/>
  </ds:schemaRefs>
</ds:datastoreItem>
</file>

<file path=customXml/itemProps2.xml><?xml version="1.0" encoding="utf-8"?>
<ds:datastoreItem xmlns:ds="http://schemas.openxmlformats.org/officeDocument/2006/customXml" ds:itemID="{87D0CF6F-DAB6-433D-97AD-098CAD97418B}">
  <ds:schemaRefs>
    <ds:schemaRef ds:uri="http://schemas.microsoft.com/sharepoint/v3/contenttype/forms"/>
  </ds:schemaRefs>
</ds:datastoreItem>
</file>

<file path=customXml/itemProps3.xml><?xml version="1.0" encoding="utf-8"?>
<ds:datastoreItem xmlns:ds="http://schemas.openxmlformats.org/officeDocument/2006/customXml" ds:itemID="{FF0D2E3D-70A3-45E0-8257-04E42ACB9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6228</TotalTime>
  <Words>1464</Words>
  <Application>Microsoft Office PowerPoint</Application>
  <PresentationFormat>On-screen Show (4:3)</PresentationFormat>
  <Paragraphs>276</Paragraphs>
  <Slides>25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Rounded MT Bold</vt:lpstr>
      <vt:lpstr>Calibri</vt:lpstr>
      <vt:lpstr>Wingdings</vt:lpstr>
      <vt:lpstr>SolidWorks_Dassault_Systemes_Corporate_template_2008</vt:lpstr>
      <vt:lpstr>SolidWorks Sustainability</vt:lpstr>
      <vt:lpstr>What is Sustainable Engineering?</vt:lpstr>
      <vt:lpstr>Life Cycle Assessment - LCA</vt:lpstr>
      <vt:lpstr>LCA – Life Cycle Assessment</vt:lpstr>
      <vt:lpstr>Life Cycle Assessment Key Elements</vt:lpstr>
      <vt:lpstr>Environmental Impact Factors</vt:lpstr>
      <vt:lpstr>What is Carbon Footprint?</vt:lpstr>
      <vt:lpstr>What is Total Energy Consumed?</vt:lpstr>
      <vt:lpstr>What is Air Acidification?</vt:lpstr>
      <vt:lpstr>What is Water Eutrophication?</vt:lpstr>
      <vt:lpstr>References   </vt:lpstr>
      <vt:lpstr>Why SolidWorks Sustainability?</vt:lpstr>
      <vt:lpstr>Why SolidWorks Sustainability in the classroom?</vt:lpstr>
      <vt:lpstr>SolidWorks Sustainability Methodology  </vt:lpstr>
      <vt:lpstr>Input Material Class and Material Name</vt:lpstr>
      <vt:lpstr>Input Manufacturing Process</vt:lpstr>
      <vt:lpstr>Input Manufacturing Region</vt:lpstr>
      <vt:lpstr>Input Transportation and Use Region</vt:lpstr>
      <vt:lpstr>SolidWorks Calculates Environmental Impact</vt:lpstr>
      <vt:lpstr>Find Similar Materials based on Material Properties</vt:lpstr>
      <vt:lpstr>Definitions of Material Properties </vt:lpstr>
      <vt:lpstr>Sustainable Report</vt:lpstr>
      <vt:lpstr>SolidWorks Sustainability  - Online Calculator</vt:lpstr>
      <vt:lpstr>Why SolidWorks Sustainability in the classroom?</vt:lpstr>
      <vt:lpstr>Thank you</vt:lpstr>
    </vt:vector>
  </TitlesOfParts>
  <Company>Solidworks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ktruong</dc:creator>
  <cp:lastModifiedBy>Labs</cp:lastModifiedBy>
  <cp:revision>209</cp:revision>
  <dcterms:created xsi:type="dcterms:W3CDTF">2009-09-30T14:32:12Z</dcterms:created>
  <dcterms:modified xsi:type="dcterms:W3CDTF">2019-12-03T22:37:18Z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0x01010079A6736F82B6D34BB1D7C491D33DD2A9</vt:lpwstr>
  </property>
</Properties>
</file>