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Swanson" initials="DS" lastIdx="1" clrIdx="0">
    <p:extLst>
      <p:ext uri="{19B8F6BF-5375-455C-9EA6-DF929625EA0E}">
        <p15:presenceInfo xmlns:p15="http://schemas.microsoft.com/office/powerpoint/2012/main" userId="74a6578c50a389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6" autoAdjust="0"/>
    <p:restoredTop sz="94660"/>
  </p:normalViewPr>
  <p:slideViewPr>
    <p:cSldViewPr snapToGrid="0">
      <p:cViewPr varScale="1">
        <p:scale>
          <a:sx n="75" d="100"/>
          <a:sy n="75" d="100"/>
        </p:scale>
        <p:origin x="9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2BE5A-0677-4D91-A76A-C9AF100041D4}" type="datetimeFigureOut">
              <a:rPr lang="en-US" smtClean="0"/>
              <a:t>10/18/2019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636D7-2BF4-4DE7-A84E-AF49E743E60C}" type="slidenum">
              <a:rPr lang="en-US" smtClean="0"/>
              <a:t>‹#›</a:t>
            </a:fld>
            <a:endParaRPr lang="en-US"/>
          </a:p>
        </p:txBody>
      </p:sp>
    </p:spTree>
    <p:extLst>
      <p:ext uri="{BB962C8B-B14F-4D97-AF65-F5344CB8AC3E}">
        <p14:creationId xmlns:p14="http://schemas.microsoft.com/office/powerpoint/2010/main" val="164229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ME3550Ch2PDF</a:t>
            </a:r>
          </a:p>
        </p:txBody>
      </p:sp>
      <p:sp>
        <p:nvSpPr>
          <p:cNvPr id="4" name="Slide Number Placeholder 3"/>
          <p:cNvSpPr>
            <a:spLocks noGrp="1"/>
          </p:cNvSpPr>
          <p:nvPr>
            <p:ph type="sldNum" sz="quarter" idx="10"/>
          </p:nvPr>
        </p:nvSpPr>
        <p:spPr/>
        <p:txBody>
          <a:bodyPr/>
          <a:lstStyle/>
          <a:p>
            <a:fld id="{D8B636D7-2BF4-4DE7-A84E-AF49E743E60C}" type="slidenum">
              <a:rPr lang="en-US" smtClean="0"/>
              <a:t>1</a:t>
            </a:fld>
            <a:endParaRPr lang="en-US"/>
          </a:p>
        </p:txBody>
      </p:sp>
    </p:spTree>
    <p:extLst>
      <p:ext uri="{BB962C8B-B14F-4D97-AF65-F5344CB8AC3E}">
        <p14:creationId xmlns:p14="http://schemas.microsoft.com/office/powerpoint/2010/main" val="265056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41393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26534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42594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410324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63B475-A968-4CA9-AF91-36C4A4F1E02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416112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63B475-A968-4CA9-AF91-36C4A4F1E021}"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764364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63B475-A968-4CA9-AF91-36C4A4F1E021}"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79679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63B475-A968-4CA9-AF91-36C4A4F1E021}"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18121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3B475-A968-4CA9-AF91-36C4A4F1E021}"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39783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66773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42246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3B475-A968-4CA9-AF91-36C4A4F1E021}" type="datetimeFigureOut">
              <a:rPr lang="en-US" smtClean="0"/>
              <a:t>10/18/2019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0C50D-3CB4-482B-A17B-006F65352F30}" type="slidenum">
              <a:rPr lang="en-US" smtClean="0"/>
              <a:t>‹#›</a:t>
            </a:fld>
            <a:endParaRPr lang="en-US"/>
          </a:p>
        </p:txBody>
      </p:sp>
    </p:spTree>
    <p:extLst>
      <p:ext uri="{BB962C8B-B14F-4D97-AF65-F5344CB8AC3E}">
        <p14:creationId xmlns:p14="http://schemas.microsoft.com/office/powerpoint/2010/main" val="40728807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D23A-8C06-4963-BB3E-FBFCABEBB217}"/>
              </a:ext>
            </a:extLst>
          </p:cNvPr>
          <p:cNvSpPr>
            <a:spLocks noGrp="1"/>
          </p:cNvSpPr>
          <p:nvPr>
            <p:ph type="ctrTitle"/>
          </p:nvPr>
        </p:nvSpPr>
        <p:spPr>
          <a:xfrm>
            <a:off x="889732" y="367487"/>
            <a:ext cx="6405753" cy="3277961"/>
          </a:xfrm>
        </p:spPr>
        <p:txBody>
          <a:bodyPr anchor="t">
            <a:normAutofit/>
          </a:bodyPr>
          <a:lstStyle/>
          <a:p>
            <a:pPr algn="l"/>
            <a:r>
              <a:rPr lang="en-US" sz="5400" dirty="0">
                <a:solidFill>
                  <a:schemeClr val="bg1"/>
                </a:solidFill>
              </a:rPr>
              <a:t>MECH 3550	:</a:t>
            </a:r>
            <a:br>
              <a:rPr lang="en-US" sz="5400" dirty="0">
                <a:solidFill>
                  <a:schemeClr val="bg1"/>
                </a:solidFill>
              </a:rPr>
            </a:br>
            <a:r>
              <a:rPr lang="en-US" sz="5400" dirty="0">
                <a:solidFill>
                  <a:schemeClr val="bg1"/>
                </a:solidFill>
              </a:rPr>
              <a:t>Simulation &amp; Visualization</a:t>
            </a:r>
          </a:p>
        </p:txBody>
      </p:sp>
      <p:sp>
        <p:nvSpPr>
          <p:cNvPr id="4" name="TextBox 3">
            <a:extLst>
              <a:ext uri="{FF2B5EF4-FFF2-40B4-BE49-F238E27FC236}">
                <a16:creationId xmlns:a16="http://schemas.microsoft.com/office/drawing/2014/main" id="{6198D0AF-4046-4472-861F-0B58B04559B0}"/>
              </a:ext>
            </a:extLst>
          </p:cNvPr>
          <p:cNvSpPr txBox="1"/>
          <p:nvPr/>
        </p:nvSpPr>
        <p:spPr>
          <a:xfrm>
            <a:off x="2605990" y="2859112"/>
            <a:ext cx="6889701" cy="1446550"/>
          </a:xfrm>
          <a:prstGeom prst="rect">
            <a:avLst/>
          </a:prstGeom>
          <a:noFill/>
        </p:spPr>
        <p:txBody>
          <a:bodyPr wrap="square" rtlCol="0">
            <a:spAutoFit/>
          </a:bodyPr>
          <a:lstStyle/>
          <a:p>
            <a:pPr algn="ctr"/>
            <a:r>
              <a:rPr lang="en-US" sz="4400" dirty="0">
                <a:solidFill>
                  <a:schemeClr val="bg1"/>
                </a:solidFill>
              </a:rPr>
              <a:t>Simulation of Manufacturing Systems</a:t>
            </a:r>
          </a:p>
        </p:txBody>
      </p:sp>
    </p:spTree>
    <p:extLst>
      <p:ext uri="{BB962C8B-B14F-4D97-AF65-F5344CB8AC3E}">
        <p14:creationId xmlns:p14="http://schemas.microsoft.com/office/powerpoint/2010/main" val="38146588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Modeling End of Line Testing</a:t>
            </a:r>
          </a:p>
        </p:txBody>
      </p:sp>
      <p:sp>
        <p:nvSpPr>
          <p:cNvPr id="4" name="Content Placeholder 3"/>
          <p:cNvSpPr>
            <a:spLocks noGrp="1"/>
          </p:cNvSpPr>
          <p:nvPr>
            <p:ph idx="1"/>
          </p:nvPr>
        </p:nvSpPr>
        <p:spPr/>
        <p:txBody>
          <a:bodyPr>
            <a:normAutofit fontScale="92500" lnSpcReduction="10000"/>
          </a:bodyPr>
          <a:lstStyle/>
          <a:p>
            <a:r>
              <a:rPr lang="en-US" dirty="0"/>
              <a:t>Most engineers create models for discrete-event simulations by linking together queue, server, entity, and other blocks from predefined libraries.</a:t>
            </a:r>
          </a:p>
          <a:p>
            <a:r>
              <a:rPr lang="en-US" dirty="0"/>
              <a:t>The predefined elements in most simulation environments make it difficult to understand their fundamental functionality and their impact on the simulated system. I decided to take a different approach: I developed a MATLAB script to construct the </a:t>
            </a:r>
            <a:r>
              <a:rPr lang="en-US" dirty="0" err="1"/>
              <a:t>SimEvents</a:t>
            </a:r>
            <a:r>
              <a:rPr lang="en-US" dirty="0"/>
              <a:t> model programmatically.</a:t>
            </a:r>
          </a:p>
          <a:p>
            <a:r>
              <a:rPr lang="en-US" dirty="0"/>
              <a:t>Building a model with </a:t>
            </a:r>
            <a:r>
              <a:rPr lang="en-US" dirty="0" err="1"/>
              <a:t>SimEvents</a:t>
            </a:r>
            <a:r>
              <a:rPr lang="en-US" dirty="0"/>
              <a:t> base-line elements has the advantage that all functional, logical, and strategical behaviors of the modeled system are known from the beginning.</a:t>
            </a:r>
          </a:p>
          <a:p>
            <a:r>
              <a:rPr lang="en-US" dirty="0"/>
              <a:t>A programmatic approach makes it possible to run optimization algorithms that can both adjust model parameters and generate new models. It also enables models to be defined via a second interface that I built in MATLAB.</a:t>
            </a:r>
          </a:p>
        </p:txBody>
      </p:sp>
    </p:spTree>
    <p:extLst>
      <p:ext uri="{BB962C8B-B14F-4D97-AF65-F5344CB8AC3E}">
        <p14:creationId xmlns:p14="http://schemas.microsoft.com/office/powerpoint/2010/main" val="127464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End-of-Line Testing Cont’d</a:t>
            </a:r>
          </a:p>
        </p:txBody>
      </p:sp>
      <p:sp>
        <p:nvSpPr>
          <p:cNvPr id="3" name="Content Placeholder 2"/>
          <p:cNvSpPr>
            <a:spLocks noGrp="1"/>
          </p:cNvSpPr>
          <p:nvPr>
            <p:ph sz="half" idx="1"/>
          </p:nvPr>
        </p:nvSpPr>
        <p:spPr/>
        <p:txBody>
          <a:bodyPr>
            <a:normAutofit lnSpcReduction="10000"/>
          </a:bodyPr>
          <a:lstStyle/>
          <a:p>
            <a:r>
              <a:rPr lang="en-US" dirty="0"/>
              <a:t>This interface enables engineers to define testing processes by specifying the number and configuration of test stations, the number of workers, and so on.</a:t>
            </a:r>
          </a:p>
          <a:p>
            <a:r>
              <a:rPr lang="en-US" dirty="0"/>
              <a:t>The engineer’s selections are captured in a data model that the MATLAB script uses to generate a </a:t>
            </a:r>
            <a:r>
              <a:rPr lang="en-US" dirty="0" err="1"/>
              <a:t>SimEvents</a:t>
            </a:r>
            <a:r>
              <a:rPr lang="en-US" dirty="0"/>
              <a:t> model with station and worker subsystems (Figure 4).</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78303" y="1345473"/>
            <a:ext cx="5362195" cy="5380129"/>
          </a:xfrm>
        </p:spPr>
      </p:pic>
    </p:spTree>
    <p:extLst>
      <p:ext uri="{BB962C8B-B14F-4D97-AF65-F5344CB8AC3E}">
        <p14:creationId xmlns:p14="http://schemas.microsoft.com/office/powerpoint/2010/main" val="2970884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End-of-Line Testing Cont’d</a:t>
            </a:r>
          </a:p>
        </p:txBody>
      </p:sp>
      <p:sp>
        <p:nvSpPr>
          <p:cNvPr id="3" name="Content Placeholder 2"/>
          <p:cNvSpPr>
            <a:spLocks noGrp="1"/>
          </p:cNvSpPr>
          <p:nvPr>
            <p:ph idx="1"/>
          </p:nvPr>
        </p:nvSpPr>
        <p:spPr/>
        <p:txBody>
          <a:bodyPr/>
          <a:lstStyle/>
          <a:p>
            <a:r>
              <a:rPr lang="en-US" dirty="0"/>
              <a:t>In the generated model, which contains about 1500 blocks, worker and vehicle entities are brought together at each station with an entity combiner.</a:t>
            </a:r>
          </a:p>
          <a:p>
            <a:r>
              <a:rPr lang="en-US" dirty="0"/>
              <a:t>The stations are represented by multiple single servers that represent individual processes within the station.</a:t>
            </a:r>
          </a:p>
          <a:p>
            <a:r>
              <a:rPr lang="en-US" dirty="0"/>
              <a:t> The time spent at each station is calculated by an event-based random number block that uses an arbitrary discrete distribution based on the processed log data for that station.</a:t>
            </a:r>
          </a:p>
        </p:txBody>
      </p:sp>
    </p:spTree>
    <p:extLst>
      <p:ext uri="{BB962C8B-B14F-4D97-AF65-F5344CB8AC3E}">
        <p14:creationId xmlns:p14="http://schemas.microsoft.com/office/powerpoint/2010/main" val="3409799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End-of-Line Testing Cont’d</a:t>
            </a:r>
          </a:p>
        </p:txBody>
      </p:sp>
      <p:sp>
        <p:nvSpPr>
          <p:cNvPr id="3" name="Content Placeholder 2"/>
          <p:cNvSpPr>
            <a:spLocks noGrp="1"/>
          </p:cNvSpPr>
          <p:nvPr>
            <p:ph sz="half" idx="1"/>
          </p:nvPr>
        </p:nvSpPr>
        <p:spPr>
          <a:xfrm>
            <a:off x="838200" y="1690688"/>
            <a:ext cx="5181600" cy="5027432"/>
          </a:xfrm>
        </p:spPr>
        <p:txBody>
          <a:bodyPr>
            <a:normAutofit fontScale="62500" lnSpcReduction="20000"/>
          </a:bodyPr>
          <a:lstStyle/>
          <a:p>
            <a:r>
              <a:rPr lang="en-US" dirty="0"/>
              <a:t>Logical behaviors at the stations, as well as strategical control of the entities, are modeled using MATLAB scripts incorporated into the model as S-Function blocks</a:t>
            </a:r>
          </a:p>
          <a:p>
            <a:r>
              <a:rPr lang="en-US" dirty="0"/>
              <a:t>The model saves statistics from each station, including how many vehicles were processed, how long each vehicle spent at the station, and how much time it spent waiting between stations, as well as from peripheral processes such as delivery of vehicles, worker flow, and pause time. </a:t>
            </a:r>
          </a:p>
          <a:p>
            <a:r>
              <a:rPr lang="en-US" dirty="0"/>
              <a:t>I used MATLAB to </a:t>
            </a:r>
            <a:r>
              <a:rPr lang="en-US" dirty="0" err="1"/>
              <a:t>postprocess</a:t>
            </a:r>
            <a:r>
              <a:rPr lang="en-US" dirty="0"/>
              <a:t> and visualize this data (Figure 5).</a:t>
            </a:r>
          </a:p>
          <a:p>
            <a:r>
              <a:rPr lang="en-US" dirty="0"/>
              <a:t>One of the first models I created using the interface and model generator simply replicated the existing factory setup with a database built on real-world raw data.</a:t>
            </a:r>
          </a:p>
          <a:p>
            <a:r>
              <a:rPr lang="en-US" dirty="0"/>
              <a:t>I ran simulations of this model and compared its results with real-world results from the factory floor to validate the model and the model generation script.</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96000" y="1825625"/>
            <a:ext cx="5719687" cy="3840480"/>
          </a:xfrm>
        </p:spPr>
      </p:pic>
    </p:spTree>
    <p:extLst>
      <p:ext uri="{BB962C8B-B14F-4D97-AF65-F5344CB8AC3E}">
        <p14:creationId xmlns:p14="http://schemas.microsoft.com/office/powerpoint/2010/main" val="1519614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Running Simulations to Optimize the Process</a:t>
            </a:r>
            <a:endParaRPr lang="en-US" dirty="0"/>
          </a:p>
        </p:txBody>
      </p:sp>
      <p:sp>
        <p:nvSpPr>
          <p:cNvPr id="5" name="Content Placeholder 4"/>
          <p:cNvSpPr>
            <a:spLocks noGrp="1"/>
          </p:cNvSpPr>
          <p:nvPr>
            <p:ph idx="1"/>
          </p:nvPr>
        </p:nvSpPr>
        <p:spPr/>
        <p:txBody>
          <a:bodyPr>
            <a:normAutofit fontScale="92500" lnSpcReduction="10000"/>
          </a:bodyPr>
          <a:lstStyle/>
          <a:p>
            <a:r>
              <a:rPr lang="en-US" dirty="0"/>
              <a:t>Once I had a way to process and analyze log data and programmatically generate models, I could begin running systematic simulations to optimize end-of-line testing performance.</a:t>
            </a:r>
          </a:p>
          <a:p>
            <a:r>
              <a:rPr lang="en-US" dirty="0"/>
              <a:t>In the simulations, the optimization algorithms make structural changes to reflect different factory layouts as well as parameter changes on individual test stations</a:t>
            </a:r>
          </a:p>
          <a:p>
            <a:r>
              <a:rPr lang="en-US" dirty="0"/>
              <a:t>I provided boundaries and initial values and then applied a pattern search algorithm in Global Optimization Toolbox to optimize for factors such as throughput, required production equipment, manpower, and waste</a:t>
            </a:r>
          </a:p>
          <a:p>
            <a:r>
              <a:rPr lang="en-US" dirty="0"/>
              <a:t>It would take thousands of experiments to assess all possible model variants. I could achieve the same results with a fraction of this number using the pattern search algorithm</a:t>
            </a:r>
          </a:p>
        </p:txBody>
      </p:sp>
    </p:spTree>
    <p:extLst>
      <p:ext uri="{BB962C8B-B14F-4D97-AF65-F5344CB8AC3E}">
        <p14:creationId xmlns:p14="http://schemas.microsoft.com/office/powerpoint/2010/main" val="242794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Running Simulations to Optimize the Process Cont’d</a:t>
            </a:r>
          </a:p>
        </p:txBody>
      </p:sp>
      <p:sp>
        <p:nvSpPr>
          <p:cNvPr id="3" name="Content Placeholder 2"/>
          <p:cNvSpPr>
            <a:spLocks noGrp="1"/>
          </p:cNvSpPr>
          <p:nvPr>
            <p:ph idx="1"/>
          </p:nvPr>
        </p:nvSpPr>
        <p:spPr/>
        <p:txBody>
          <a:bodyPr/>
          <a:lstStyle/>
          <a:p>
            <a:r>
              <a:rPr lang="en-US" dirty="0"/>
              <a:t>The </a:t>
            </a:r>
            <a:r>
              <a:rPr lang="en-US" dirty="0" err="1"/>
              <a:t>SimEvents</a:t>
            </a:r>
            <a:r>
              <a:rPr lang="en-US" dirty="0"/>
              <a:t> models enabled me to adjust boundary values to run what-if scenarios</a:t>
            </a:r>
          </a:p>
          <a:p>
            <a:r>
              <a:rPr lang="en-US" dirty="0"/>
              <a:t>I ran simulations, for example, to see how vehicle variations affected the time required for specific tests, enabling me to identify the variations that most affect process performance.</a:t>
            </a:r>
          </a:p>
          <a:p>
            <a:r>
              <a:rPr lang="en-US" dirty="0"/>
              <a:t>Traditionally, automotive manufacturers have expended considerable effort on shortening test durations, with little awareness of how end-of-line layouts affect the overall process</a:t>
            </a:r>
          </a:p>
          <a:p>
            <a:r>
              <a:rPr lang="en-US" dirty="0"/>
              <a:t>The simulations and optimizations I conduct with </a:t>
            </a:r>
            <a:r>
              <a:rPr lang="en-US" dirty="0" err="1"/>
              <a:t>SimEvents</a:t>
            </a:r>
            <a:r>
              <a:rPr lang="en-US" dirty="0"/>
              <a:t> provide insights into the influence of changes in plant structure</a:t>
            </a:r>
          </a:p>
        </p:txBody>
      </p:sp>
    </p:spTree>
    <p:extLst>
      <p:ext uri="{BB962C8B-B14F-4D97-AF65-F5344CB8AC3E}">
        <p14:creationId xmlns:p14="http://schemas.microsoft.com/office/powerpoint/2010/main" val="1335817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49F68-465B-48C5-BCBE-D67EECD3E891}"/>
              </a:ext>
            </a:extLst>
          </p:cNvPr>
          <p:cNvSpPr>
            <a:spLocks noGrp="1"/>
          </p:cNvSpPr>
          <p:nvPr>
            <p:ph type="title"/>
          </p:nvPr>
        </p:nvSpPr>
        <p:spPr/>
        <p:txBody>
          <a:bodyPr>
            <a:normAutofit/>
          </a:bodyPr>
          <a:lstStyle/>
          <a:p>
            <a:pPr algn="ctr"/>
            <a:r>
              <a:rPr lang="en-US" dirty="0"/>
              <a:t>Job Scheduling and Resource Estimation for a Manufacturing Plant</a:t>
            </a:r>
          </a:p>
        </p:txBody>
      </p:sp>
      <p:sp>
        <p:nvSpPr>
          <p:cNvPr id="3" name="Content Placeholder 2">
            <a:extLst>
              <a:ext uri="{FF2B5EF4-FFF2-40B4-BE49-F238E27FC236}">
                <a16:creationId xmlns:a16="http://schemas.microsoft.com/office/drawing/2014/main" id="{19BD3265-DFAC-4ACC-B681-33C562D4C837}"/>
              </a:ext>
            </a:extLst>
          </p:cNvPr>
          <p:cNvSpPr>
            <a:spLocks noGrp="1"/>
          </p:cNvSpPr>
          <p:nvPr>
            <p:ph idx="1"/>
          </p:nvPr>
        </p:nvSpPr>
        <p:spPr/>
        <p:txBody>
          <a:bodyPr/>
          <a:lstStyle/>
          <a:p>
            <a:r>
              <a:rPr lang="en-US" dirty="0"/>
              <a:t>https://www.mathworks.com/help/simevents/examples/job-scheduling-and-resource-estimation-for-a-manufacturing-plant.html?searchHighlight=Estimating%20Assembly%20Line%20Throughput&amp;s_tid=doc_srchtitle</a:t>
            </a:r>
          </a:p>
        </p:txBody>
      </p:sp>
    </p:spTree>
    <p:extLst>
      <p:ext uri="{BB962C8B-B14F-4D97-AF65-F5344CB8AC3E}">
        <p14:creationId xmlns:p14="http://schemas.microsoft.com/office/powerpoint/2010/main" val="150951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Optimizing Manufacturing Processes with Discrete-Event Simulation</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85012" y="2371969"/>
            <a:ext cx="4887975" cy="3258650"/>
          </a:xfrm>
        </p:spPr>
      </p:pic>
      <p:sp>
        <p:nvSpPr>
          <p:cNvPr id="6" name="Content Placeholder 5"/>
          <p:cNvSpPr>
            <a:spLocks noGrp="1"/>
          </p:cNvSpPr>
          <p:nvPr>
            <p:ph sz="half" idx="2"/>
          </p:nvPr>
        </p:nvSpPr>
        <p:spPr/>
        <p:txBody>
          <a:bodyPr>
            <a:normAutofit fontScale="92500" lnSpcReduction="10000"/>
          </a:bodyPr>
          <a:lstStyle/>
          <a:p>
            <a:r>
              <a:rPr lang="en-US" dirty="0"/>
              <a:t>Before new vehicles leave the production line they undergo a series of end-of-line checks, including static and dynamic tests. In static tests, both technicians and automated test procedures run electronic diagnostics; in dynamic tests, technicians, testing software, a dynamometer, and other test stations work jointly to check the engine and adjust the suspension or other components.</a:t>
            </a:r>
          </a:p>
        </p:txBody>
      </p:sp>
    </p:spTree>
    <p:extLst>
      <p:ext uri="{BB962C8B-B14F-4D97-AF65-F5344CB8AC3E}">
        <p14:creationId xmlns:p14="http://schemas.microsoft.com/office/powerpoint/2010/main" val="251938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de-DE" dirty="0"/>
              <a:t>Dr. Marius Gemeinhardt of Daimler-Chrysler‘s Approach</a:t>
            </a:r>
            <a:endParaRPr lang="en-US" dirty="0"/>
          </a:p>
        </p:txBody>
      </p:sp>
      <p:sp>
        <p:nvSpPr>
          <p:cNvPr id="6" name="Content Placeholder 5"/>
          <p:cNvSpPr>
            <a:spLocks noGrp="1"/>
          </p:cNvSpPr>
          <p:nvPr>
            <p:ph idx="1"/>
          </p:nvPr>
        </p:nvSpPr>
        <p:spPr/>
        <p:txBody>
          <a:bodyPr>
            <a:normAutofit fontScale="92500"/>
          </a:bodyPr>
          <a:lstStyle/>
          <a:p>
            <a:r>
              <a:rPr lang="en-US" dirty="0"/>
              <a:t>Orchestrating and coordinating the workers, machines, and vehicles involved in end-of-line testing is a complex task.</a:t>
            </a:r>
          </a:p>
          <a:p>
            <a:r>
              <a:rPr lang="en-US" dirty="0"/>
              <a:t>Many companies do not have a formal method for optimizing the process, instead relying on the subjective recommendations of senior engineers; on best practices from other manufacturing plants, which may have different requirements; or even on trial and error.</a:t>
            </a:r>
          </a:p>
          <a:p>
            <a:r>
              <a:rPr lang="en-US" dirty="0"/>
              <a:t>To maximize production throughput and capacity while minimizing manpower and waste, I developed a platform for running simulations with Simulink</a:t>
            </a:r>
            <a:r>
              <a:rPr lang="en-US" baseline="30000" dirty="0"/>
              <a:t>®</a:t>
            </a:r>
            <a:r>
              <a:rPr lang="en-US" dirty="0"/>
              <a:t> and </a:t>
            </a:r>
            <a:r>
              <a:rPr lang="en-US" dirty="0" err="1"/>
              <a:t>SimEvents</a:t>
            </a:r>
            <a:r>
              <a:rPr lang="en-US" baseline="30000" dirty="0"/>
              <a:t>®</a:t>
            </a:r>
            <a:r>
              <a:rPr lang="en-US" dirty="0"/>
              <a:t>. The simulations are used to aid operational decision-making, forecast the outcomes of proposed manufacturing process changes, and improve the efficiency of Daimler production lines </a:t>
            </a:r>
          </a:p>
        </p:txBody>
      </p:sp>
    </p:spTree>
    <p:extLst>
      <p:ext uri="{BB962C8B-B14F-4D97-AF65-F5344CB8AC3E}">
        <p14:creationId xmlns:p14="http://schemas.microsoft.com/office/powerpoint/2010/main" val="100607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Challenges of End-of-Line Test Optimization</a:t>
            </a:r>
          </a:p>
        </p:txBody>
      </p:sp>
      <p:sp>
        <p:nvSpPr>
          <p:cNvPr id="3" name="Content Placeholder 2"/>
          <p:cNvSpPr>
            <a:spLocks noGrp="1"/>
          </p:cNvSpPr>
          <p:nvPr>
            <p:ph idx="1"/>
          </p:nvPr>
        </p:nvSpPr>
        <p:spPr/>
        <p:txBody>
          <a:bodyPr/>
          <a:lstStyle/>
          <a:p>
            <a:r>
              <a:rPr lang="en-US" dirty="0"/>
              <a:t>Several factors complicate the optimization of end-of-line testing. </a:t>
            </a:r>
          </a:p>
          <a:p>
            <a:r>
              <a:rPr lang="en-US" dirty="0"/>
              <a:t>First, it is difficult to estimate processing times at any given test station</a:t>
            </a:r>
          </a:p>
          <a:p>
            <a:r>
              <a:rPr lang="en-US" dirty="0"/>
              <a:t>Variances in suspension, for example, mean that some vehicles require more time at the suspension adjustment station than others</a:t>
            </a:r>
          </a:p>
          <a:p>
            <a:r>
              <a:rPr lang="en-US" dirty="0"/>
              <a:t>Second, introducing new equipment that can complete tests faster can also disrupt established processes. Likewise, introducing new technologies into the vehicles results in new optional extras that require new test procedures.</a:t>
            </a:r>
          </a:p>
        </p:txBody>
      </p:sp>
    </p:spTree>
    <p:extLst>
      <p:ext uri="{BB962C8B-B14F-4D97-AF65-F5344CB8AC3E}">
        <p14:creationId xmlns:p14="http://schemas.microsoft.com/office/powerpoint/2010/main" val="397763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Challenges cont.</a:t>
            </a:r>
          </a:p>
        </p:txBody>
      </p:sp>
      <p:sp>
        <p:nvSpPr>
          <p:cNvPr id="3" name="Content Placeholder 2"/>
          <p:cNvSpPr>
            <a:spLocks noGrp="1"/>
          </p:cNvSpPr>
          <p:nvPr>
            <p:ph idx="1"/>
          </p:nvPr>
        </p:nvSpPr>
        <p:spPr/>
        <p:txBody>
          <a:bodyPr/>
          <a:lstStyle/>
          <a:p>
            <a:r>
              <a:rPr lang="en-US" dirty="0"/>
              <a:t>Third, the sheer complexity of the process improvement options available makes it almost impossible even for an expert to predict how changes will affect overall process performance.</a:t>
            </a:r>
          </a:p>
          <a:p>
            <a:r>
              <a:rPr lang="en-US" dirty="0"/>
              <a:t> Adding workers, completing tests in parallel, handling reworked cars, inserting buffers (queues) before each test station, permitting vehicles to cross between test stations, advancing the cycle time—the expert would need to understand the effect of every possible combination of these options to find the best configuration.</a:t>
            </a:r>
          </a:p>
        </p:txBody>
      </p:sp>
    </p:spTree>
    <p:extLst>
      <p:ext uri="{BB962C8B-B14F-4D97-AF65-F5344CB8AC3E}">
        <p14:creationId xmlns:p14="http://schemas.microsoft.com/office/powerpoint/2010/main" val="249243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Gathering and Managing Data</a:t>
            </a:r>
          </a:p>
        </p:txBody>
      </p:sp>
      <p:sp>
        <p:nvSpPr>
          <p:cNvPr id="3" name="Content Placeholder 2"/>
          <p:cNvSpPr>
            <a:spLocks noGrp="1"/>
          </p:cNvSpPr>
          <p:nvPr>
            <p:ph idx="1"/>
          </p:nvPr>
        </p:nvSpPr>
        <p:spPr/>
        <p:txBody>
          <a:bodyPr/>
          <a:lstStyle/>
          <a:p>
            <a:r>
              <a:rPr lang="en-US" dirty="0"/>
              <a:t>I knew that my simulations would need to take into account an immense amount of data. </a:t>
            </a:r>
          </a:p>
          <a:p>
            <a:r>
              <a:rPr lang="en-US" dirty="0"/>
              <a:t>Often in simulation studies, data is exchanged between disparate software packages, risking loss of precision and completeness.</a:t>
            </a:r>
          </a:p>
          <a:p>
            <a:r>
              <a:rPr lang="en-US" dirty="0"/>
              <a:t>With MATLAB</a:t>
            </a:r>
            <a:r>
              <a:rPr lang="en-US" baseline="30000" dirty="0"/>
              <a:t>®</a:t>
            </a:r>
            <a:r>
              <a:rPr lang="en-US" dirty="0"/>
              <a:t> and Simulink, I use the same environment for collection, analysis, and preparation of data as for the optimizations and simulations based on that data. </a:t>
            </a:r>
          </a:p>
          <a:p>
            <a:r>
              <a:rPr lang="en-US" dirty="0"/>
              <a:t>Plus, I can accelerate processing by running analyses on multiple computing cores with Parallel Computing Toolbox™.</a:t>
            </a:r>
          </a:p>
          <a:p>
            <a:pPr marL="0" indent="0">
              <a:buNone/>
            </a:pPr>
            <a:endParaRPr lang="en-US" dirty="0"/>
          </a:p>
        </p:txBody>
      </p:sp>
    </p:spTree>
    <p:extLst>
      <p:ext uri="{BB962C8B-B14F-4D97-AF65-F5344CB8AC3E}">
        <p14:creationId xmlns:p14="http://schemas.microsoft.com/office/powerpoint/2010/main" val="3854369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Gathering and Managing Data Cont’d</a:t>
            </a:r>
          </a:p>
        </p:txBody>
      </p:sp>
      <p:sp>
        <p:nvSpPr>
          <p:cNvPr id="3" name="Content Placeholder 2"/>
          <p:cNvSpPr>
            <a:spLocks noGrp="1"/>
          </p:cNvSpPr>
          <p:nvPr>
            <p:ph idx="1"/>
          </p:nvPr>
        </p:nvSpPr>
        <p:spPr/>
        <p:txBody>
          <a:bodyPr>
            <a:normAutofit lnSpcReduction="10000"/>
          </a:bodyPr>
          <a:lstStyle/>
          <a:p>
            <a:r>
              <a:rPr lang="en-US" dirty="0"/>
              <a:t>Each test station generates a log file for each vehicle. </a:t>
            </a:r>
          </a:p>
          <a:p>
            <a:r>
              <a:rPr lang="en-US" dirty="0"/>
              <a:t> If 1000 vehicles are tested at three test stations, then 3000 data sets are logged.</a:t>
            </a:r>
          </a:p>
          <a:p>
            <a:r>
              <a:rPr lang="en-US" dirty="0"/>
              <a:t> For a single vehicle on one station, the log files contain up to 200,000 lines of information.</a:t>
            </a:r>
          </a:p>
          <a:p>
            <a:r>
              <a:rPr lang="en-US" dirty="0"/>
              <a:t>Each log file contains only a small fraction of the necessary information, which includes vehicle details, the results of each test, and how long each test took to complete.</a:t>
            </a:r>
          </a:p>
          <a:p>
            <a:r>
              <a:rPr lang="en-US" dirty="0"/>
              <a:t>To extract this data rapidly I create one DOS-based batch-file, call it for each log file, and distribute these jobs on each available core.</a:t>
            </a:r>
          </a:p>
        </p:txBody>
      </p:sp>
    </p:spTree>
    <p:extLst>
      <p:ext uri="{BB962C8B-B14F-4D97-AF65-F5344CB8AC3E}">
        <p14:creationId xmlns:p14="http://schemas.microsoft.com/office/powerpoint/2010/main" val="312809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Analyzing the Existing Process</a:t>
            </a:r>
          </a:p>
        </p:txBody>
      </p:sp>
      <p:sp>
        <p:nvSpPr>
          <p:cNvPr id="3" name="Content Placeholder 2"/>
          <p:cNvSpPr>
            <a:spLocks noGrp="1"/>
          </p:cNvSpPr>
          <p:nvPr>
            <p:ph sz="half" idx="1"/>
          </p:nvPr>
        </p:nvSpPr>
        <p:spPr/>
        <p:txBody>
          <a:bodyPr>
            <a:normAutofit fontScale="77500" lnSpcReduction="20000"/>
          </a:bodyPr>
          <a:lstStyle/>
          <a:p>
            <a:r>
              <a:rPr lang="en-US" dirty="0"/>
              <a:t>Before I developed the simulation, I needed to understand the current testing process.</a:t>
            </a:r>
          </a:p>
          <a:p>
            <a:r>
              <a:rPr lang="en-US" dirty="0"/>
              <a:t> I collected the log files from every test station and analyzed the data numerically and graphically in MATLAB.</a:t>
            </a:r>
          </a:p>
          <a:p>
            <a:r>
              <a:rPr lang="en-US" dirty="0"/>
              <a:t>I plotted histograms and bar graphs of testing times and vehicle variations, and performed statistical analysis to correlate these variables (Figure 2).</a:t>
            </a:r>
          </a:p>
          <a:p>
            <a:r>
              <a:rPr lang="en-US" dirty="0"/>
              <a:t>I accelerated the parsing and processing of the log files by a factor of almost four by using Parallel Computing Toolbox to execute these tasks on a four-core processor.</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19800" y="1825625"/>
            <a:ext cx="5500961" cy="3407637"/>
          </a:xfrm>
        </p:spPr>
      </p:pic>
    </p:spTree>
    <p:extLst>
      <p:ext uri="{BB962C8B-B14F-4D97-AF65-F5344CB8AC3E}">
        <p14:creationId xmlns:p14="http://schemas.microsoft.com/office/powerpoint/2010/main" val="65684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Analyzing Cont’d</a:t>
            </a:r>
          </a:p>
        </p:txBody>
      </p:sp>
      <p:sp>
        <p:nvSpPr>
          <p:cNvPr id="3" name="Content Placeholder 2"/>
          <p:cNvSpPr>
            <a:spLocks noGrp="1"/>
          </p:cNvSpPr>
          <p:nvPr>
            <p:ph sz="half" idx="1"/>
          </p:nvPr>
        </p:nvSpPr>
        <p:spPr/>
        <p:txBody>
          <a:bodyPr>
            <a:normAutofit fontScale="77500" lnSpcReduction="20000"/>
          </a:bodyPr>
          <a:lstStyle/>
          <a:p>
            <a:r>
              <a:rPr lang="en-US" dirty="0"/>
              <a:t>After interactively exploring and analyzing the data, I created an interface in MATLAB to simplify common analysis tasks (Figure 3).</a:t>
            </a:r>
          </a:p>
          <a:p>
            <a:r>
              <a:rPr lang="en-US" dirty="0"/>
              <a:t> I packaged the interface and the analysis functions I developed in MATLAB as a standalone Microsoft</a:t>
            </a:r>
            <a:r>
              <a:rPr lang="en-US" baseline="30000" dirty="0"/>
              <a:t>®</a:t>
            </a:r>
            <a:r>
              <a:rPr lang="en-US" dirty="0"/>
              <a:t> Windows</a:t>
            </a:r>
            <a:r>
              <a:rPr lang="en-US" baseline="30000" dirty="0"/>
              <a:t>®</a:t>
            </a:r>
            <a:r>
              <a:rPr lang="en-US" dirty="0"/>
              <a:t> application, PARSE (Process Analysis Routine for Site-overlapping Exploration). </a:t>
            </a:r>
          </a:p>
          <a:p>
            <a:r>
              <a:rPr lang="en-US" dirty="0"/>
              <a:t>Created with MATLAB Compiler™, PARSE enables my colleagues at Daimler to explore end-of-line testing data without installing MATLAB</a:t>
            </a:r>
          </a:p>
          <a:p>
            <a:r>
              <a:rPr lang="en-US" dirty="0"/>
              <a:t>PARSE also provides the database for the following modeling and simulation.</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42690" y="1825625"/>
            <a:ext cx="3640619" cy="4351338"/>
          </a:xfrm>
        </p:spPr>
      </p:pic>
    </p:spTree>
    <p:extLst>
      <p:ext uri="{BB962C8B-B14F-4D97-AF65-F5344CB8AC3E}">
        <p14:creationId xmlns:p14="http://schemas.microsoft.com/office/powerpoint/2010/main" val="4782532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2301</TotalTime>
  <Words>1082</Words>
  <Application>Microsoft Office PowerPoint</Application>
  <PresentationFormat>Widescreen</PresentationFormat>
  <Paragraphs>69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MECH 3550 : Simulation &amp; Visualization</vt:lpstr>
      <vt:lpstr>Optimizing Manufacturing Processes with Discrete-Event Simulation</vt:lpstr>
      <vt:lpstr>Dr. Marius Gemeinhardt of Daimler-Chrysler‘s Approach</vt:lpstr>
      <vt:lpstr>Challenges of End-of-Line Test Optimization</vt:lpstr>
      <vt:lpstr>Challenges cont.</vt:lpstr>
      <vt:lpstr>Gathering and Managing Data</vt:lpstr>
      <vt:lpstr>Gathering and Managing Data Cont’d</vt:lpstr>
      <vt:lpstr>Analyzing the Existing Process</vt:lpstr>
      <vt:lpstr>Analyzing Cont’d</vt:lpstr>
      <vt:lpstr>Modeling End of Line Testing</vt:lpstr>
      <vt:lpstr>End-of-Line Testing Cont’d</vt:lpstr>
      <vt:lpstr>End-of-Line Testing Cont’d</vt:lpstr>
      <vt:lpstr>End-of-Line Testing Cont’d</vt:lpstr>
      <vt:lpstr>Running Simulations to Optimize the Process</vt:lpstr>
      <vt:lpstr>Running Simulations to Optimize the Process Cont’d</vt:lpstr>
      <vt:lpstr>Job Scheduling and Resource Estimation for a Manufacturing Plant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 3550 : Simulation &amp; Visualization</dc:title>
  <dc:creator>Dan Swanson</dc:creator>
  <cp:lastModifiedBy>Dan Swanson</cp:lastModifiedBy>
  <cp:revision>123</cp:revision>
  <dcterms:created xsi:type="dcterms:W3CDTF">2017-08-29T12:29:25Z</dcterms:created>
  <dcterms:modified xsi:type="dcterms:W3CDTF">2019-10-18T20:12:37Z</dcterms:modified>
</cp:coreProperties>
</file>