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269" r:id="rId3"/>
    <p:sldId id="262" r:id="rId4"/>
    <p:sldId id="261" r:id="rId5"/>
    <p:sldId id="287" r:id="rId6"/>
    <p:sldId id="288" r:id="rId7"/>
    <p:sldId id="289" r:id="rId8"/>
    <p:sldId id="290" r:id="rId9"/>
    <p:sldId id="291" r:id="rId10"/>
    <p:sldId id="292" r:id="rId11"/>
    <p:sldId id="293" r:id="rId12"/>
    <p:sldId id="294" r:id="rId13"/>
    <p:sldId id="295" r:id="rId14"/>
    <p:sldId id="270" r:id="rId15"/>
    <p:sldId id="271" r:id="rId16"/>
    <p:sldId id="274" r:id="rId17"/>
    <p:sldId id="275" r:id="rId18"/>
    <p:sldId id="276" r:id="rId19"/>
    <p:sldId id="282" r:id="rId20"/>
    <p:sldId id="283" r:id="rId21"/>
    <p:sldId id="286" r:id="rId22"/>
    <p:sldId id="296" r:id="rId23"/>
    <p:sldId id="297" r:id="rId24"/>
    <p:sldId id="299" r:id="rId25"/>
    <p:sldId id="300" r:id="rId26"/>
    <p:sldId id="30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Swanson" initials="DS" lastIdx="1" clrIdx="0">
    <p:extLst>
      <p:ext uri="{19B8F6BF-5375-455C-9EA6-DF929625EA0E}">
        <p15:presenceInfo xmlns:p15="http://schemas.microsoft.com/office/powerpoint/2012/main" userId="74a6578c50a389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96" autoAdjust="0"/>
    <p:restoredTop sz="94660"/>
  </p:normalViewPr>
  <p:slideViewPr>
    <p:cSldViewPr snapToGrid="0">
      <p:cViewPr varScale="1">
        <p:scale>
          <a:sx n="54" d="100"/>
          <a:sy n="54" d="100"/>
        </p:scale>
        <p:origin x="7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7A7CA7-FF50-4A3B-B817-836F2294A049}" type="doc">
      <dgm:prSet loTypeId="urn:microsoft.com/office/officeart/2008/layout/LinedList" loCatId="Inbox" qsTypeId="urn:microsoft.com/office/officeart/2005/8/quickstyle/simple1" qsCatId="simple" csTypeId="urn:microsoft.com/office/officeart/2005/8/colors/ColorSchemeForSuggestions" csCatId="other" phldr="1"/>
      <dgm:spPr/>
      <dgm:t>
        <a:bodyPr/>
        <a:lstStyle/>
        <a:p>
          <a:endParaRPr lang="en-US"/>
        </a:p>
      </dgm:t>
    </dgm:pt>
    <dgm:pt modelId="{D3BF3E2F-D00B-4806-AAB6-91EA16844A8F}">
      <dgm:prSet/>
      <dgm:spPr/>
      <dgm:t>
        <a:bodyPr/>
        <a:lstStyle/>
        <a:p>
          <a:r>
            <a:rPr lang="en-US" dirty="0">
              <a:solidFill>
                <a:schemeClr val="bg1"/>
              </a:solidFill>
            </a:rPr>
            <a:t>In many “simulation studies” a great amount of time and money is spent on model development and “programming”</a:t>
          </a:r>
        </a:p>
      </dgm:t>
    </dgm:pt>
    <dgm:pt modelId="{73DAE5DA-A512-4B3B-9EE0-FB6FE97415D2}" type="parTrans" cxnId="{DDFE44F9-061E-4869-9822-28DD3F98F409}">
      <dgm:prSet/>
      <dgm:spPr/>
      <dgm:t>
        <a:bodyPr/>
        <a:lstStyle/>
        <a:p>
          <a:endParaRPr lang="en-US">
            <a:solidFill>
              <a:schemeClr val="bg1"/>
            </a:solidFill>
          </a:endParaRPr>
        </a:p>
      </dgm:t>
    </dgm:pt>
    <dgm:pt modelId="{3306CD71-5A6D-4190-9620-D9FA0CDB48E8}" type="sibTrans" cxnId="{DDFE44F9-061E-4869-9822-28DD3F98F409}">
      <dgm:prSet/>
      <dgm:spPr/>
      <dgm:t>
        <a:bodyPr/>
        <a:lstStyle/>
        <a:p>
          <a:endParaRPr lang="en-US">
            <a:solidFill>
              <a:schemeClr val="bg1"/>
            </a:solidFill>
          </a:endParaRPr>
        </a:p>
      </dgm:t>
    </dgm:pt>
    <dgm:pt modelId="{7A1E0D18-0523-497B-B63B-4BAC48FA141C}">
      <dgm:prSet/>
      <dgm:spPr/>
      <dgm:t>
        <a:bodyPr/>
        <a:lstStyle/>
        <a:p>
          <a:r>
            <a:rPr lang="en-US" dirty="0">
              <a:solidFill>
                <a:schemeClr val="bg1"/>
              </a:solidFill>
            </a:rPr>
            <a:t>Not enough effort is put into analyzing the output data appropriately in order to verify the model is accurate enough.</a:t>
          </a:r>
        </a:p>
      </dgm:t>
    </dgm:pt>
    <dgm:pt modelId="{CA46BEEC-6337-460F-B21F-95ABFDF526D2}" type="parTrans" cxnId="{6E57A71F-1C15-482E-9E6F-6D0A6904393A}">
      <dgm:prSet/>
      <dgm:spPr/>
      <dgm:t>
        <a:bodyPr/>
        <a:lstStyle/>
        <a:p>
          <a:endParaRPr lang="en-US">
            <a:solidFill>
              <a:schemeClr val="bg1"/>
            </a:solidFill>
          </a:endParaRPr>
        </a:p>
      </dgm:t>
    </dgm:pt>
    <dgm:pt modelId="{41947575-E913-4462-8E3C-7FD71AB0CF3D}" type="sibTrans" cxnId="{6E57A71F-1C15-482E-9E6F-6D0A6904393A}">
      <dgm:prSet/>
      <dgm:spPr/>
      <dgm:t>
        <a:bodyPr/>
        <a:lstStyle/>
        <a:p>
          <a:endParaRPr lang="en-US">
            <a:solidFill>
              <a:schemeClr val="bg1"/>
            </a:solidFill>
          </a:endParaRPr>
        </a:p>
      </dgm:t>
    </dgm:pt>
    <dgm:pt modelId="{6A7A7EDB-D51B-4ACA-A12D-9F94AF28ECCB}">
      <dgm:prSet/>
      <dgm:spPr/>
      <dgm:t>
        <a:bodyPr/>
        <a:lstStyle/>
        <a:p>
          <a:r>
            <a:rPr lang="en-US" dirty="0">
              <a:solidFill>
                <a:schemeClr val="bg1"/>
              </a:solidFill>
            </a:rPr>
            <a:t>Without this form of verification, there is a significant probability of making inaccurate assumptions that the system is correct.</a:t>
          </a:r>
        </a:p>
      </dgm:t>
    </dgm:pt>
    <dgm:pt modelId="{546F6F6A-25D0-4338-9FDD-B0BFFCD7B304}" type="parTrans" cxnId="{0FBC6464-1D2F-43CC-A1EB-95D9C3C220F4}">
      <dgm:prSet/>
      <dgm:spPr/>
      <dgm:t>
        <a:bodyPr/>
        <a:lstStyle/>
        <a:p>
          <a:endParaRPr lang="en-US">
            <a:solidFill>
              <a:schemeClr val="bg1"/>
            </a:solidFill>
          </a:endParaRPr>
        </a:p>
      </dgm:t>
    </dgm:pt>
    <dgm:pt modelId="{B0A5887B-BFEE-45BA-B54A-7958FDA1FBC6}" type="sibTrans" cxnId="{0FBC6464-1D2F-43CC-A1EB-95D9C3C220F4}">
      <dgm:prSet/>
      <dgm:spPr/>
      <dgm:t>
        <a:bodyPr/>
        <a:lstStyle/>
        <a:p>
          <a:endParaRPr lang="en-US">
            <a:solidFill>
              <a:schemeClr val="bg1"/>
            </a:solidFill>
          </a:endParaRPr>
        </a:p>
      </dgm:t>
    </dgm:pt>
    <dgm:pt modelId="{80016955-04F3-4A51-B3FD-173B0F79F277}" type="pres">
      <dgm:prSet presAssocID="{D07A7CA7-FF50-4A3B-B817-836F2294A049}" presName="vert0" presStyleCnt="0">
        <dgm:presLayoutVars>
          <dgm:dir/>
          <dgm:animOne val="branch"/>
          <dgm:animLvl val="lvl"/>
        </dgm:presLayoutVars>
      </dgm:prSet>
      <dgm:spPr/>
      <dgm:t>
        <a:bodyPr/>
        <a:lstStyle/>
        <a:p>
          <a:endParaRPr lang="en-US"/>
        </a:p>
      </dgm:t>
    </dgm:pt>
    <dgm:pt modelId="{7C9492C9-B356-4EE5-8C3E-A319F33B90CB}" type="pres">
      <dgm:prSet presAssocID="{D3BF3E2F-D00B-4806-AAB6-91EA16844A8F}" presName="thickLine" presStyleLbl="alignNode1" presStyleIdx="0" presStyleCnt="3"/>
      <dgm:spPr/>
    </dgm:pt>
    <dgm:pt modelId="{53034DD9-513B-4932-9007-8663E4F0F5DB}" type="pres">
      <dgm:prSet presAssocID="{D3BF3E2F-D00B-4806-AAB6-91EA16844A8F}" presName="horz1" presStyleCnt="0"/>
      <dgm:spPr/>
    </dgm:pt>
    <dgm:pt modelId="{5F701E0F-F0EE-433E-9B37-AFF1CF05CBE6}" type="pres">
      <dgm:prSet presAssocID="{D3BF3E2F-D00B-4806-AAB6-91EA16844A8F}" presName="tx1" presStyleLbl="revTx" presStyleIdx="0" presStyleCnt="3"/>
      <dgm:spPr/>
      <dgm:t>
        <a:bodyPr/>
        <a:lstStyle/>
        <a:p>
          <a:endParaRPr lang="en-US"/>
        </a:p>
      </dgm:t>
    </dgm:pt>
    <dgm:pt modelId="{547D9392-498E-4B5C-8580-61CA30C3E8AC}" type="pres">
      <dgm:prSet presAssocID="{D3BF3E2F-D00B-4806-AAB6-91EA16844A8F}" presName="vert1" presStyleCnt="0"/>
      <dgm:spPr/>
    </dgm:pt>
    <dgm:pt modelId="{DEE47E8D-CD84-4E21-B80F-9357366BEAD8}" type="pres">
      <dgm:prSet presAssocID="{7A1E0D18-0523-497B-B63B-4BAC48FA141C}" presName="thickLine" presStyleLbl="alignNode1" presStyleIdx="1" presStyleCnt="3"/>
      <dgm:spPr/>
    </dgm:pt>
    <dgm:pt modelId="{80DB9F38-4DC6-4B0F-B831-E40A8DECB1AA}" type="pres">
      <dgm:prSet presAssocID="{7A1E0D18-0523-497B-B63B-4BAC48FA141C}" presName="horz1" presStyleCnt="0"/>
      <dgm:spPr/>
    </dgm:pt>
    <dgm:pt modelId="{5E14F394-D793-484E-A3CD-427896BA85DA}" type="pres">
      <dgm:prSet presAssocID="{7A1E0D18-0523-497B-B63B-4BAC48FA141C}" presName="tx1" presStyleLbl="revTx" presStyleIdx="1" presStyleCnt="3"/>
      <dgm:spPr/>
      <dgm:t>
        <a:bodyPr/>
        <a:lstStyle/>
        <a:p>
          <a:endParaRPr lang="en-US"/>
        </a:p>
      </dgm:t>
    </dgm:pt>
    <dgm:pt modelId="{6398CF72-FAC8-4349-82DE-25FAB9C412A9}" type="pres">
      <dgm:prSet presAssocID="{7A1E0D18-0523-497B-B63B-4BAC48FA141C}" presName="vert1" presStyleCnt="0"/>
      <dgm:spPr/>
    </dgm:pt>
    <dgm:pt modelId="{96CA3307-CB42-4541-9B76-277B23E8FB3D}" type="pres">
      <dgm:prSet presAssocID="{6A7A7EDB-D51B-4ACA-A12D-9F94AF28ECCB}" presName="thickLine" presStyleLbl="alignNode1" presStyleIdx="2" presStyleCnt="3"/>
      <dgm:spPr/>
    </dgm:pt>
    <dgm:pt modelId="{0AFE4E03-0FC8-44EA-9930-507904876F0C}" type="pres">
      <dgm:prSet presAssocID="{6A7A7EDB-D51B-4ACA-A12D-9F94AF28ECCB}" presName="horz1" presStyleCnt="0"/>
      <dgm:spPr/>
    </dgm:pt>
    <dgm:pt modelId="{0911184E-444A-467C-AAD0-93581EBCEC16}" type="pres">
      <dgm:prSet presAssocID="{6A7A7EDB-D51B-4ACA-A12D-9F94AF28ECCB}" presName="tx1" presStyleLbl="revTx" presStyleIdx="2" presStyleCnt="3"/>
      <dgm:spPr/>
      <dgm:t>
        <a:bodyPr/>
        <a:lstStyle/>
        <a:p>
          <a:endParaRPr lang="en-US"/>
        </a:p>
      </dgm:t>
    </dgm:pt>
    <dgm:pt modelId="{4C205180-DCB8-44D8-AF6E-322E611FEBE3}" type="pres">
      <dgm:prSet presAssocID="{6A7A7EDB-D51B-4ACA-A12D-9F94AF28ECCB}" presName="vert1" presStyleCnt="0"/>
      <dgm:spPr/>
    </dgm:pt>
  </dgm:ptLst>
  <dgm:cxnLst>
    <dgm:cxn modelId="{DDFE44F9-061E-4869-9822-28DD3F98F409}" srcId="{D07A7CA7-FF50-4A3B-B817-836F2294A049}" destId="{D3BF3E2F-D00B-4806-AAB6-91EA16844A8F}" srcOrd="0" destOrd="0" parTransId="{73DAE5DA-A512-4B3B-9EE0-FB6FE97415D2}" sibTransId="{3306CD71-5A6D-4190-9620-D9FA0CDB48E8}"/>
    <dgm:cxn modelId="{51B85E6C-CE49-469B-954D-7DDD5BEF7BDE}" type="presOf" srcId="{D07A7CA7-FF50-4A3B-B817-836F2294A049}" destId="{80016955-04F3-4A51-B3FD-173B0F79F277}" srcOrd="0" destOrd="0" presId="urn:microsoft.com/office/officeart/2008/layout/LinedList"/>
    <dgm:cxn modelId="{63DA7049-C50F-4EF8-B9A7-08064E02176C}" type="presOf" srcId="{7A1E0D18-0523-497B-B63B-4BAC48FA141C}" destId="{5E14F394-D793-484E-A3CD-427896BA85DA}" srcOrd="0" destOrd="0" presId="urn:microsoft.com/office/officeart/2008/layout/LinedList"/>
    <dgm:cxn modelId="{C166FF9D-B021-420C-95E4-62D6193B00CF}" type="presOf" srcId="{D3BF3E2F-D00B-4806-AAB6-91EA16844A8F}" destId="{5F701E0F-F0EE-433E-9B37-AFF1CF05CBE6}" srcOrd="0" destOrd="0" presId="urn:microsoft.com/office/officeart/2008/layout/LinedList"/>
    <dgm:cxn modelId="{0FBC6464-1D2F-43CC-A1EB-95D9C3C220F4}" srcId="{D07A7CA7-FF50-4A3B-B817-836F2294A049}" destId="{6A7A7EDB-D51B-4ACA-A12D-9F94AF28ECCB}" srcOrd="2" destOrd="0" parTransId="{546F6F6A-25D0-4338-9FDD-B0BFFCD7B304}" sibTransId="{B0A5887B-BFEE-45BA-B54A-7958FDA1FBC6}"/>
    <dgm:cxn modelId="{E8EF1A19-1262-4F59-B823-5E6538EB210E}" type="presOf" srcId="{6A7A7EDB-D51B-4ACA-A12D-9F94AF28ECCB}" destId="{0911184E-444A-467C-AAD0-93581EBCEC16}" srcOrd="0" destOrd="0" presId="urn:microsoft.com/office/officeart/2008/layout/LinedList"/>
    <dgm:cxn modelId="{6E57A71F-1C15-482E-9E6F-6D0A6904393A}" srcId="{D07A7CA7-FF50-4A3B-B817-836F2294A049}" destId="{7A1E0D18-0523-497B-B63B-4BAC48FA141C}" srcOrd="1" destOrd="0" parTransId="{CA46BEEC-6337-460F-B21F-95ABFDF526D2}" sibTransId="{41947575-E913-4462-8E3C-7FD71AB0CF3D}"/>
    <dgm:cxn modelId="{C48BE486-B34E-4C16-A1B9-CBB263F36A1C}" type="presParOf" srcId="{80016955-04F3-4A51-B3FD-173B0F79F277}" destId="{7C9492C9-B356-4EE5-8C3E-A319F33B90CB}" srcOrd="0" destOrd="0" presId="urn:microsoft.com/office/officeart/2008/layout/LinedList"/>
    <dgm:cxn modelId="{264FCCDB-F3B9-4FDD-B6AF-F37A8EF7CB3F}" type="presParOf" srcId="{80016955-04F3-4A51-B3FD-173B0F79F277}" destId="{53034DD9-513B-4932-9007-8663E4F0F5DB}" srcOrd="1" destOrd="0" presId="urn:microsoft.com/office/officeart/2008/layout/LinedList"/>
    <dgm:cxn modelId="{C2B883F7-3245-4D8D-90D3-ECD1F733AE44}" type="presParOf" srcId="{53034DD9-513B-4932-9007-8663E4F0F5DB}" destId="{5F701E0F-F0EE-433E-9B37-AFF1CF05CBE6}" srcOrd="0" destOrd="0" presId="urn:microsoft.com/office/officeart/2008/layout/LinedList"/>
    <dgm:cxn modelId="{755A1B13-FD34-40A7-AFE0-0323FF45D60E}" type="presParOf" srcId="{53034DD9-513B-4932-9007-8663E4F0F5DB}" destId="{547D9392-498E-4B5C-8580-61CA30C3E8AC}" srcOrd="1" destOrd="0" presId="urn:microsoft.com/office/officeart/2008/layout/LinedList"/>
    <dgm:cxn modelId="{0D9A3044-FEFD-4560-8F9F-1B662617CE99}" type="presParOf" srcId="{80016955-04F3-4A51-B3FD-173B0F79F277}" destId="{DEE47E8D-CD84-4E21-B80F-9357366BEAD8}" srcOrd="2" destOrd="0" presId="urn:microsoft.com/office/officeart/2008/layout/LinedList"/>
    <dgm:cxn modelId="{99B67D95-31F9-4508-91CA-19DD64764BC5}" type="presParOf" srcId="{80016955-04F3-4A51-B3FD-173B0F79F277}" destId="{80DB9F38-4DC6-4B0F-B831-E40A8DECB1AA}" srcOrd="3" destOrd="0" presId="urn:microsoft.com/office/officeart/2008/layout/LinedList"/>
    <dgm:cxn modelId="{6CC4F7E0-64E9-4F57-BB2D-0AC376EC7FD9}" type="presParOf" srcId="{80DB9F38-4DC6-4B0F-B831-E40A8DECB1AA}" destId="{5E14F394-D793-484E-A3CD-427896BA85DA}" srcOrd="0" destOrd="0" presId="urn:microsoft.com/office/officeart/2008/layout/LinedList"/>
    <dgm:cxn modelId="{FE8447AB-1BE9-4CDC-9D25-C5698B101165}" type="presParOf" srcId="{80DB9F38-4DC6-4B0F-B831-E40A8DECB1AA}" destId="{6398CF72-FAC8-4349-82DE-25FAB9C412A9}" srcOrd="1" destOrd="0" presId="urn:microsoft.com/office/officeart/2008/layout/LinedList"/>
    <dgm:cxn modelId="{F35DEE7B-4EB7-4EEF-B200-0B9C5DBCA89D}" type="presParOf" srcId="{80016955-04F3-4A51-B3FD-173B0F79F277}" destId="{96CA3307-CB42-4541-9B76-277B23E8FB3D}" srcOrd="4" destOrd="0" presId="urn:microsoft.com/office/officeart/2008/layout/LinedList"/>
    <dgm:cxn modelId="{B692A702-6848-49A5-AB7C-8687E9190000}" type="presParOf" srcId="{80016955-04F3-4A51-B3FD-173B0F79F277}" destId="{0AFE4E03-0FC8-44EA-9930-507904876F0C}" srcOrd="5" destOrd="0" presId="urn:microsoft.com/office/officeart/2008/layout/LinedList"/>
    <dgm:cxn modelId="{A1E8894B-CF0D-4B70-8388-7D84761C4604}" type="presParOf" srcId="{0AFE4E03-0FC8-44EA-9930-507904876F0C}" destId="{0911184E-444A-467C-AAD0-93581EBCEC16}" srcOrd="0" destOrd="0" presId="urn:microsoft.com/office/officeart/2008/layout/LinedList"/>
    <dgm:cxn modelId="{810C0AD3-D59E-4722-B123-E34230690C86}" type="presParOf" srcId="{0AFE4E03-0FC8-44EA-9930-507904876F0C}" destId="{4C205180-DCB8-44D8-AF6E-322E611FEB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6631DD-6CFB-4968-AFBB-A75857068970}" type="doc">
      <dgm:prSet loTypeId="urn:microsoft.com/office/officeart/2008/layout/LinedList" loCatId="Inbox" qsTypeId="urn:microsoft.com/office/officeart/2005/8/quickstyle/simple1" qsCatId="simple" csTypeId="urn:microsoft.com/office/officeart/2005/8/colors/ColorSchemeForSuggestions" csCatId="other" phldr="1"/>
      <dgm:spPr/>
      <dgm:t>
        <a:bodyPr/>
        <a:lstStyle/>
        <a:p>
          <a:endParaRPr lang="en-US"/>
        </a:p>
      </dgm:t>
    </dgm:pt>
    <dgm:pt modelId="{FCD14D4A-650F-4131-8F4A-788238A99CC0}">
      <dgm:prSet/>
      <dgm:spPr/>
      <dgm:t>
        <a:bodyPr/>
        <a:lstStyle/>
        <a:p>
          <a:r>
            <a:rPr lang="en-US" dirty="0">
              <a:solidFill>
                <a:schemeClr val="bg1"/>
              </a:solidFill>
            </a:rPr>
            <a:t>-Model Input Variables are Random Variables </a:t>
          </a:r>
        </a:p>
        <a:p>
          <a:r>
            <a:rPr lang="en-US" dirty="0">
              <a:solidFill>
                <a:schemeClr val="bg1"/>
              </a:solidFill>
            </a:rPr>
            <a:t>-The Model Transforms Input into Output </a:t>
          </a:r>
        </a:p>
        <a:p>
          <a:r>
            <a:rPr lang="en-US" dirty="0">
              <a:solidFill>
                <a:schemeClr val="bg1"/>
              </a:solidFill>
            </a:rPr>
            <a:t>-Output Data are Random Variables </a:t>
          </a:r>
        </a:p>
        <a:p>
          <a:r>
            <a:rPr lang="en-US" dirty="0">
              <a:solidFill>
                <a:schemeClr val="bg1"/>
              </a:solidFill>
            </a:rPr>
            <a:t>-Replications of a model run can be obtained by repeating the run using different random number streams </a:t>
          </a:r>
        </a:p>
      </dgm:t>
    </dgm:pt>
    <dgm:pt modelId="{9413B38F-EAAC-4F3B-9F26-BDFF8AAAA84B}" type="parTrans" cxnId="{510A4A2C-F240-400E-99F0-C6A534468D9B}">
      <dgm:prSet/>
      <dgm:spPr/>
      <dgm:t>
        <a:bodyPr/>
        <a:lstStyle/>
        <a:p>
          <a:endParaRPr lang="en-US"/>
        </a:p>
      </dgm:t>
    </dgm:pt>
    <dgm:pt modelId="{FBFC3C03-A493-41EB-8290-C22234D6D4B0}" type="sibTrans" cxnId="{510A4A2C-F240-400E-99F0-C6A534468D9B}">
      <dgm:prSet/>
      <dgm:spPr/>
      <dgm:t>
        <a:bodyPr/>
        <a:lstStyle/>
        <a:p>
          <a:endParaRPr lang="en-US"/>
        </a:p>
      </dgm:t>
    </dgm:pt>
    <dgm:pt modelId="{96267EC5-037F-4E94-BFF4-1C046CE66230}" type="pres">
      <dgm:prSet presAssocID="{216631DD-6CFB-4968-AFBB-A75857068970}" presName="vert0" presStyleCnt="0">
        <dgm:presLayoutVars>
          <dgm:dir/>
          <dgm:animOne val="branch"/>
          <dgm:animLvl val="lvl"/>
        </dgm:presLayoutVars>
      </dgm:prSet>
      <dgm:spPr/>
      <dgm:t>
        <a:bodyPr/>
        <a:lstStyle/>
        <a:p>
          <a:endParaRPr lang="en-US"/>
        </a:p>
      </dgm:t>
    </dgm:pt>
    <dgm:pt modelId="{281A0F28-2359-40D5-B9D9-648CFFA746FC}" type="pres">
      <dgm:prSet presAssocID="{FCD14D4A-650F-4131-8F4A-788238A99CC0}" presName="thickLine" presStyleLbl="alignNode1" presStyleIdx="0" presStyleCnt="1"/>
      <dgm:spPr/>
    </dgm:pt>
    <dgm:pt modelId="{112B6CA5-9090-49FD-BE2E-1887C019A635}" type="pres">
      <dgm:prSet presAssocID="{FCD14D4A-650F-4131-8F4A-788238A99CC0}" presName="horz1" presStyleCnt="0"/>
      <dgm:spPr/>
    </dgm:pt>
    <dgm:pt modelId="{848FB757-5073-4C12-B6EE-83504BA9EC85}" type="pres">
      <dgm:prSet presAssocID="{FCD14D4A-650F-4131-8F4A-788238A99CC0}" presName="tx1" presStyleLbl="revTx" presStyleIdx="0" presStyleCnt="1"/>
      <dgm:spPr/>
      <dgm:t>
        <a:bodyPr/>
        <a:lstStyle/>
        <a:p>
          <a:endParaRPr lang="en-US"/>
        </a:p>
      </dgm:t>
    </dgm:pt>
    <dgm:pt modelId="{FAB73012-7CE6-45F4-AF2E-DBFCAD08F822}" type="pres">
      <dgm:prSet presAssocID="{FCD14D4A-650F-4131-8F4A-788238A99CC0}" presName="vert1" presStyleCnt="0"/>
      <dgm:spPr/>
    </dgm:pt>
  </dgm:ptLst>
  <dgm:cxnLst>
    <dgm:cxn modelId="{510A4A2C-F240-400E-99F0-C6A534468D9B}" srcId="{216631DD-6CFB-4968-AFBB-A75857068970}" destId="{FCD14D4A-650F-4131-8F4A-788238A99CC0}" srcOrd="0" destOrd="0" parTransId="{9413B38F-EAAC-4F3B-9F26-BDFF8AAAA84B}" sibTransId="{FBFC3C03-A493-41EB-8290-C22234D6D4B0}"/>
    <dgm:cxn modelId="{36841536-17BB-4C63-9287-E06B5909EFE4}" type="presOf" srcId="{FCD14D4A-650F-4131-8F4A-788238A99CC0}" destId="{848FB757-5073-4C12-B6EE-83504BA9EC85}" srcOrd="0" destOrd="0" presId="urn:microsoft.com/office/officeart/2008/layout/LinedList"/>
    <dgm:cxn modelId="{6B0A8DE1-B035-488C-BA2D-6BD6987888C0}" type="presOf" srcId="{216631DD-6CFB-4968-AFBB-A75857068970}" destId="{96267EC5-037F-4E94-BFF4-1C046CE66230}" srcOrd="0" destOrd="0" presId="urn:microsoft.com/office/officeart/2008/layout/LinedList"/>
    <dgm:cxn modelId="{E4307C57-F837-4721-BE23-478802CB3CDF}" type="presParOf" srcId="{96267EC5-037F-4E94-BFF4-1C046CE66230}" destId="{281A0F28-2359-40D5-B9D9-648CFFA746FC}" srcOrd="0" destOrd="0" presId="urn:microsoft.com/office/officeart/2008/layout/LinedList"/>
    <dgm:cxn modelId="{3B8B5329-4428-4D6E-AE57-330C9B79ABC1}" type="presParOf" srcId="{96267EC5-037F-4E94-BFF4-1C046CE66230}" destId="{112B6CA5-9090-49FD-BE2E-1887C019A635}" srcOrd="1" destOrd="0" presId="urn:microsoft.com/office/officeart/2008/layout/LinedList"/>
    <dgm:cxn modelId="{67A2F071-2D82-4CE9-8544-92933A6FE397}" type="presParOf" srcId="{112B6CA5-9090-49FD-BE2E-1887C019A635}" destId="{848FB757-5073-4C12-B6EE-83504BA9EC85}" srcOrd="0" destOrd="0" presId="urn:microsoft.com/office/officeart/2008/layout/LinedList"/>
    <dgm:cxn modelId="{D37B29BC-D12A-42FE-AF2B-D05E1D702B5E}" type="presParOf" srcId="{112B6CA5-9090-49FD-BE2E-1887C019A635}" destId="{FAB73012-7CE6-45F4-AF2E-DBFCAD08F82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9492C9-B356-4EE5-8C3E-A319F33B90CB}">
      <dsp:nvSpPr>
        <dsp:cNvPr id="0" name=""/>
        <dsp:cNvSpPr/>
      </dsp:nvSpPr>
      <dsp:spPr>
        <a:xfrm>
          <a:off x="0" y="2720"/>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701E0F-F0EE-433E-9B37-AFF1CF05CBE6}">
      <dsp:nvSpPr>
        <dsp:cNvPr id="0" name=""/>
        <dsp:cNvSpPr/>
      </dsp:nvSpPr>
      <dsp:spPr>
        <a:xfrm>
          <a:off x="0" y="2720"/>
          <a:ext cx="6269038"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US" sz="2900" kern="1200" dirty="0">
              <a:solidFill>
                <a:schemeClr val="bg1"/>
              </a:solidFill>
            </a:rPr>
            <a:t>In many “simulation studies” a great amount of time and money is spent on model development and “programming”</a:t>
          </a:r>
        </a:p>
      </dsp:txBody>
      <dsp:txXfrm>
        <a:off x="0" y="2720"/>
        <a:ext cx="6269038" cy="1855561"/>
      </dsp:txXfrm>
    </dsp:sp>
    <dsp:sp modelId="{DEE47E8D-CD84-4E21-B80F-9357366BEAD8}">
      <dsp:nvSpPr>
        <dsp:cNvPr id="0" name=""/>
        <dsp:cNvSpPr/>
      </dsp:nvSpPr>
      <dsp:spPr>
        <a:xfrm>
          <a:off x="0" y="1858281"/>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14F394-D793-484E-A3CD-427896BA85DA}">
      <dsp:nvSpPr>
        <dsp:cNvPr id="0" name=""/>
        <dsp:cNvSpPr/>
      </dsp:nvSpPr>
      <dsp:spPr>
        <a:xfrm>
          <a:off x="0" y="1858281"/>
          <a:ext cx="6269038"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US" sz="2900" kern="1200" dirty="0">
              <a:solidFill>
                <a:schemeClr val="bg1"/>
              </a:solidFill>
            </a:rPr>
            <a:t>Not enough effort is put into analyzing the output data appropriately in order to verify the model is accurate enough.</a:t>
          </a:r>
        </a:p>
      </dsp:txBody>
      <dsp:txXfrm>
        <a:off x="0" y="1858281"/>
        <a:ext cx="6269038" cy="1855561"/>
      </dsp:txXfrm>
    </dsp:sp>
    <dsp:sp modelId="{96CA3307-CB42-4541-9B76-277B23E8FB3D}">
      <dsp:nvSpPr>
        <dsp:cNvPr id="0" name=""/>
        <dsp:cNvSpPr/>
      </dsp:nvSpPr>
      <dsp:spPr>
        <a:xfrm>
          <a:off x="0" y="3713843"/>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11184E-444A-467C-AAD0-93581EBCEC16}">
      <dsp:nvSpPr>
        <dsp:cNvPr id="0" name=""/>
        <dsp:cNvSpPr/>
      </dsp:nvSpPr>
      <dsp:spPr>
        <a:xfrm>
          <a:off x="0" y="3713843"/>
          <a:ext cx="6269038"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US" sz="2900" kern="1200" dirty="0">
              <a:solidFill>
                <a:schemeClr val="bg1"/>
              </a:solidFill>
            </a:rPr>
            <a:t>Without this form of verification, there is a significant probability of making inaccurate assumptions that the system is correct.</a:t>
          </a:r>
        </a:p>
      </dsp:txBody>
      <dsp:txXfrm>
        <a:off x="0" y="3713843"/>
        <a:ext cx="6269038" cy="18555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1A0F28-2359-40D5-B9D9-648CFFA746FC}">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8FB757-5073-4C12-B6EE-83504BA9EC85}">
      <dsp:nvSpPr>
        <dsp:cNvPr id="0" name=""/>
        <dsp:cNvSpPr/>
      </dsp:nvSpPr>
      <dsp:spPr>
        <a:xfrm>
          <a:off x="0" y="0"/>
          <a:ext cx="10515600" cy="4351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a:lnSpc>
              <a:spcPct val="90000"/>
            </a:lnSpc>
            <a:spcBef>
              <a:spcPct val="0"/>
            </a:spcBef>
            <a:spcAft>
              <a:spcPct val="35000"/>
            </a:spcAft>
          </a:pPr>
          <a:r>
            <a:rPr lang="en-US" sz="4000" kern="1200" dirty="0">
              <a:solidFill>
                <a:schemeClr val="bg1"/>
              </a:solidFill>
            </a:rPr>
            <a:t>-Model Input Variables are Random Variables </a:t>
          </a:r>
        </a:p>
        <a:p>
          <a:pPr lvl="0" algn="l" defTabSz="1778000">
            <a:lnSpc>
              <a:spcPct val="90000"/>
            </a:lnSpc>
            <a:spcBef>
              <a:spcPct val="0"/>
            </a:spcBef>
            <a:spcAft>
              <a:spcPct val="35000"/>
            </a:spcAft>
          </a:pPr>
          <a:r>
            <a:rPr lang="en-US" sz="4000" kern="1200" dirty="0">
              <a:solidFill>
                <a:schemeClr val="bg1"/>
              </a:solidFill>
            </a:rPr>
            <a:t>-The Model Transforms Input into Output </a:t>
          </a:r>
        </a:p>
        <a:p>
          <a:pPr lvl="0" algn="l" defTabSz="1778000">
            <a:lnSpc>
              <a:spcPct val="90000"/>
            </a:lnSpc>
            <a:spcBef>
              <a:spcPct val="0"/>
            </a:spcBef>
            <a:spcAft>
              <a:spcPct val="35000"/>
            </a:spcAft>
          </a:pPr>
          <a:r>
            <a:rPr lang="en-US" sz="4000" kern="1200" dirty="0">
              <a:solidFill>
                <a:schemeClr val="bg1"/>
              </a:solidFill>
            </a:rPr>
            <a:t>-Output Data are Random Variables </a:t>
          </a:r>
        </a:p>
        <a:p>
          <a:pPr lvl="0" algn="l" defTabSz="1778000">
            <a:lnSpc>
              <a:spcPct val="90000"/>
            </a:lnSpc>
            <a:spcBef>
              <a:spcPct val="0"/>
            </a:spcBef>
            <a:spcAft>
              <a:spcPct val="35000"/>
            </a:spcAft>
          </a:pPr>
          <a:r>
            <a:rPr lang="en-US" sz="4000" kern="1200" dirty="0">
              <a:solidFill>
                <a:schemeClr val="bg1"/>
              </a:solidFill>
            </a:rPr>
            <a:t>-Replications of a model run can be obtained by repeating the run using different random number streams </a:t>
          </a:r>
        </a:p>
      </dsp:txBody>
      <dsp:txXfrm>
        <a:off x="0" y="0"/>
        <a:ext cx="10515600" cy="435133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02BE5A-0677-4D91-A76A-C9AF100041D4}"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B636D7-2BF4-4DE7-A84E-AF49E743E60C}" type="slidenum">
              <a:rPr lang="en-US" smtClean="0"/>
              <a:t>‹#›</a:t>
            </a:fld>
            <a:endParaRPr lang="en-US"/>
          </a:p>
        </p:txBody>
      </p:sp>
    </p:spTree>
    <p:extLst>
      <p:ext uri="{BB962C8B-B14F-4D97-AF65-F5344CB8AC3E}">
        <p14:creationId xmlns:p14="http://schemas.microsoft.com/office/powerpoint/2010/main" val="1642291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ME3550Ch2PDF</a:t>
            </a:r>
          </a:p>
        </p:txBody>
      </p:sp>
      <p:sp>
        <p:nvSpPr>
          <p:cNvPr id="4" name="Slide Number Placeholder 3"/>
          <p:cNvSpPr>
            <a:spLocks noGrp="1"/>
          </p:cNvSpPr>
          <p:nvPr>
            <p:ph type="sldNum" sz="quarter" idx="10"/>
          </p:nvPr>
        </p:nvSpPr>
        <p:spPr/>
        <p:txBody>
          <a:bodyPr/>
          <a:lstStyle/>
          <a:p>
            <a:fld id="{D8B636D7-2BF4-4DE7-A84E-AF49E743E60C}" type="slidenum">
              <a:rPr lang="en-US" smtClean="0"/>
              <a:t>1</a:t>
            </a:fld>
            <a:endParaRPr lang="en-US"/>
          </a:p>
        </p:txBody>
      </p:sp>
    </p:spTree>
    <p:extLst>
      <p:ext uri="{BB962C8B-B14F-4D97-AF65-F5344CB8AC3E}">
        <p14:creationId xmlns:p14="http://schemas.microsoft.com/office/powerpoint/2010/main" val="2650561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B636D7-2BF4-4DE7-A84E-AF49E743E60C}" type="slidenum">
              <a:rPr lang="en-US" smtClean="0"/>
              <a:t>3</a:t>
            </a:fld>
            <a:endParaRPr lang="en-US"/>
          </a:p>
        </p:txBody>
      </p:sp>
    </p:spTree>
    <p:extLst>
      <p:ext uri="{BB962C8B-B14F-4D97-AF65-F5344CB8AC3E}">
        <p14:creationId xmlns:p14="http://schemas.microsoft.com/office/powerpoint/2010/main" val="1340054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B636D7-2BF4-4DE7-A84E-AF49E743E60C}" type="slidenum">
              <a:rPr lang="en-US" smtClean="0"/>
              <a:t>4</a:t>
            </a:fld>
            <a:endParaRPr lang="en-US"/>
          </a:p>
        </p:txBody>
      </p:sp>
    </p:spTree>
    <p:extLst>
      <p:ext uri="{BB962C8B-B14F-4D97-AF65-F5344CB8AC3E}">
        <p14:creationId xmlns:p14="http://schemas.microsoft.com/office/powerpoint/2010/main" val="2869802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B636D7-2BF4-4DE7-A84E-AF49E743E60C}" type="slidenum">
              <a:rPr lang="en-US" smtClean="0"/>
              <a:t>25</a:t>
            </a:fld>
            <a:endParaRPr lang="en-US"/>
          </a:p>
        </p:txBody>
      </p:sp>
    </p:spTree>
    <p:extLst>
      <p:ext uri="{BB962C8B-B14F-4D97-AF65-F5344CB8AC3E}">
        <p14:creationId xmlns:p14="http://schemas.microsoft.com/office/powerpoint/2010/main" val="3049570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63B475-A968-4CA9-AF91-36C4A4F1E021}"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3718475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63B475-A968-4CA9-AF91-36C4A4F1E021}"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872854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63B475-A968-4CA9-AF91-36C4A4F1E021}"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874050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63B475-A968-4CA9-AF91-36C4A4F1E021}"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2651238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63B475-A968-4CA9-AF91-36C4A4F1E021}"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3385416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63B475-A968-4CA9-AF91-36C4A4F1E021}"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140390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63B475-A968-4CA9-AF91-36C4A4F1E021}"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3660115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63B475-A968-4CA9-AF91-36C4A4F1E021}"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1095518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63B475-A968-4CA9-AF91-36C4A4F1E021}"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1576083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63B475-A968-4CA9-AF91-36C4A4F1E021}"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1835151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63B475-A968-4CA9-AF91-36C4A4F1E021}"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3714219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63B475-A968-4CA9-AF91-36C4A4F1E021}"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B0C50D-3CB4-482B-A17B-006F65352F30}" type="slidenum">
              <a:rPr lang="en-US" smtClean="0"/>
              <a:t>‹#›</a:t>
            </a:fld>
            <a:endParaRPr lang="en-US"/>
          </a:p>
        </p:txBody>
      </p:sp>
    </p:spTree>
    <p:extLst>
      <p:ext uri="{BB962C8B-B14F-4D97-AF65-F5344CB8AC3E}">
        <p14:creationId xmlns:p14="http://schemas.microsoft.com/office/powerpoint/2010/main" val="144917468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CD23A-8C06-4963-BB3E-FBFCABEBB217}"/>
              </a:ext>
            </a:extLst>
          </p:cNvPr>
          <p:cNvSpPr>
            <a:spLocks noGrp="1"/>
          </p:cNvSpPr>
          <p:nvPr>
            <p:ph type="ctrTitle"/>
          </p:nvPr>
        </p:nvSpPr>
        <p:spPr>
          <a:xfrm>
            <a:off x="889732" y="367487"/>
            <a:ext cx="6405753" cy="3277961"/>
          </a:xfrm>
        </p:spPr>
        <p:txBody>
          <a:bodyPr anchor="t">
            <a:normAutofit/>
          </a:bodyPr>
          <a:lstStyle/>
          <a:p>
            <a:pPr algn="l"/>
            <a:r>
              <a:rPr lang="en-US" sz="5400" dirty="0">
                <a:solidFill>
                  <a:schemeClr val="bg1"/>
                </a:solidFill>
              </a:rPr>
              <a:t>MECH 3550	:</a:t>
            </a:r>
            <a:br>
              <a:rPr lang="en-US" sz="5400" dirty="0">
                <a:solidFill>
                  <a:schemeClr val="bg1"/>
                </a:solidFill>
              </a:rPr>
            </a:br>
            <a:r>
              <a:rPr lang="en-US" sz="5400" dirty="0">
                <a:solidFill>
                  <a:schemeClr val="bg1"/>
                </a:solidFill>
              </a:rPr>
              <a:t>Simulation &amp; Visualization</a:t>
            </a:r>
          </a:p>
        </p:txBody>
      </p:sp>
      <p:sp>
        <p:nvSpPr>
          <p:cNvPr id="4" name="TextBox 3">
            <a:extLst>
              <a:ext uri="{FF2B5EF4-FFF2-40B4-BE49-F238E27FC236}">
                <a16:creationId xmlns:a16="http://schemas.microsoft.com/office/drawing/2014/main" id="{6198D0AF-4046-4472-861F-0B58B04559B0}"/>
              </a:ext>
            </a:extLst>
          </p:cNvPr>
          <p:cNvSpPr txBox="1"/>
          <p:nvPr/>
        </p:nvSpPr>
        <p:spPr>
          <a:xfrm>
            <a:off x="2605990" y="2859112"/>
            <a:ext cx="6889701" cy="769441"/>
          </a:xfrm>
          <a:prstGeom prst="rect">
            <a:avLst/>
          </a:prstGeom>
          <a:noFill/>
        </p:spPr>
        <p:txBody>
          <a:bodyPr wrap="square" rtlCol="0">
            <a:spAutoFit/>
          </a:bodyPr>
          <a:lstStyle/>
          <a:p>
            <a:pPr algn="ctr"/>
            <a:r>
              <a:rPr lang="en-US" sz="4400" dirty="0">
                <a:solidFill>
                  <a:schemeClr val="bg1"/>
                </a:solidFill>
              </a:rPr>
              <a:t>Output Data Analysis</a:t>
            </a:r>
          </a:p>
        </p:txBody>
      </p:sp>
    </p:spTree>
    <p:extLst>
      <p:ext uri="{BB962C8B-B14F-4D97-AF65-F5344CB8AC3E}">
        <p14:creationId xmlns:p14="http://schemas.microsoft.com/office/powerpoint/2010/main" val="381465889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A212193-7EE5-4C1E-9D6C-AA8DFFF2875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8023" y="365125"/>
            <a:ext cx="8235951" cy="6176963"/>
          </a:xfrm>
        </p:spPr>
      </p:pic>
      <p:sp>
        <p:nvSpPr>
          <p:cNvPr id="6" name="Rectangle 5">
            <a:extLst>
              <a:ext uri="{FF2B5EF4-FFF2-40B4-BE49-F238E27FC236}">
                <a16:creationId xmlns:a16="http://schemas.microsoft.com/office/drawing/2014/main" id="{3283D876-0597-4202-9DE0-92CB932BE495}"/>
              </a:ext>
            </a:extLst>
          </p:cNvPr>
          <p:cNvSpPr/>
          <p:nvPr/>
        </p:nvSpPr>
        <p:spPr>
          <a:xfrm>
            <a:off x="1978024" y="365125"/>
            <a:ext cx="8235951" cy="164214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A9C327-DF4F-434A-97B9-1B7600F52CF8}"/>
              </a:ext>
            </a:extLst>
          </p:cNvPr>
          <p:cNvSpPr>
            <a:spLocks noGrp="1"/>
          </p:cNvSpPr>
          <p:nvPr>
            <p:ph type="title"/>
          </p:nvPr>
        </p:nvSpPr>
        <p:spPr/>
        <p:txBody>
          <a:bodyPr/>
          <a:lstStyle/>
          <a:p>
            <a:pPr algn="ctr"/>
            <a:r>
              <a:rPr lang="en-US" dirty="0">
                <a:solidFill>
                  <a:schemeClr val="bg1"/>
                </a:solidFill>
              </a:rPr>
              <a:t>Interval Estimation cont’d</a:t>
            </a:r>
          </a:p>
        </p:txBody>
      </p:sp>
    </p:spTree>
    <p:extLst>
      <p:ext uri="{BB962C8B-B14F-4D97-AF65-F5344CB8AC3E}">
        <p14:creationId xmlns:p14="http://schemas.microsoft.com/office/powerpoint/2010/main" val="3103809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ell phone&#10;&#10;Description generated with very high confidence">
            <a:extLst>
              <a:ext uri="{FF2B5EF4-FFF2-40B4-BE49-F238E27FC236}">
                <a16:creationId xmlns:a16="http://schemas.microsoft.com/office/drawing/2014/main" id="{EDAB7DB7-E8FF-46E8-9846-C2C14E0D346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8023" y="146304"/>
            <a:ext cx="8235951" cy="6176963"/>
          </a:xfrm>
        </p:spPr>
      </p:pic>
      <p:sp>
        <p:nvSpPr>
          <p:cNvPr id="6" name="Rectangle 5">
            <a:extLst>
              <a:ext uri="{FF2B5EF4-FFF2-40B4-BE49-F238E27FC236}">
                <a16:creationId xmlns:a16="http://schemas.microsoft.com/office/drawing/2014/main" id="{6104BCF6-423D-4DB2-941C-3424C319BC11}"/>
              </a:ext>
            </a:extLst>
          </p:cNvPr>
          <p:cNvSpPr/>
          <p:nvPr/>
        </p:nvSpPr>
        <p:spPr>
          <a:xfrm>
            <a:off x="1978024" y="0"/>
            <a:ext cx="8235951" cy="1847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9991E1-B23F-4936-8B0B-1B086BBD8C97}"/>
              </a:ext>
            </a:extLst>
          </p:cNvPr>
          <p:cNvSpPr>
            <a:spLocks noGrp="1"/>
          </p:cNvSpPr>
          <p:nvPr>
            <p:ph type="title"/>
          </p:nvPr>
        </p:nvSpPr>
        <p:spPr/>
        <p:txBody>
          <a:bodyPr/>
          <a:lstStyle/>
          <a:p>
            <a:pPr algn="ctr"/>
            <a:r>
              <a:rPr lang="en-US" dirty="0">
                <a:solidFill>
                  <a:schemeClr val="bg1"/>
                </a:solidFill>
              </a:rPr>
              <a:t>Interval Estimation cont’d</a:t>
            </a:r>
          </a:p>
        </p:txBody>
      </p:sp>
    </p:spTree>
    <p:extLst>
      <p:ext uri="{BB962C8B-B14F-4D97-AF65-F5344CB8AC3E}">
        <p14:creationId xmlns:p14="http://schemas.microsoft.com/office/powerpoint/2010/main" val="3021750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ell phone&#10;&#10;Description generated with very high confidence">
            <a:extLst>
              <a:ext uri="{FF2B5EF4-FFF2-40B4-BE49-F238E27FC236}">
                <a16:creationId xmlns:a16="http://schemas.microsoft.com/office/drawing/2014/main" id="{247E520A-EFDA-4AD4-A383-6CED92C96B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8296" y="0"/>
            <a:ext cx="8455407" cy="6341555"/>
          </a:xfrm>
        </p:spPr>
      </p:pic>
      <p:sp>
        <p:nvSpPr>
          <p:cNvPr id="6" name="Rectangle 5">
            <a:extLst>
              <a:ext uri="{FF2B5EF4-FFF2-40B4-BE49-F238E27FC236}">
                <a16:creationId xmlns:a16="http://schemas.microsoft.com/office/drawing/2014/main" id="{D168B614-0E11-41AA-9FFC-68EECC4D0122}"/>
              </a:ext>
            </a:extLst>
          </p:cNvPr>
          <p:cNvSpPr/>
          <p:nvPr/>
        </p:nvSpPr>
        <p:spPr>
          <a:xfrm>
            <a:off x="1868295" y="0"/>
            <a:ext cx="8455407"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C60F48-3229-4761-9CDA-A24C2C71930C}"/>
              </a:ext>
            </a:extLst>
          </p:cNvPr>
          <p:cNvSpPr>
            <a:spLocks noGrp="1"/>
          </p:cNvSpPr>
          <p:nvPr>
            <p:ph type="title"/>
          </p:nvPr>
        </p:nvSpPr>
        <p:spPr/>
        <p:txBody>
          <a:bodyPr/>
          <a:lstStyle/>
          <a:p>
            <a:pPr algn="ctr"/>
            <a:r>
              <a:rPr lang="en-US" dirty="0">
                <a:solidFill>
                  <a:schemeClr val="bg1"/>
                </a:solidFill>
              </a:rPr>
              <a:t>Interval Estimation cont’d</a:t>
            </a:r>
          </a:p>
        </p:txBody>
      </p:sp>
    </p:spTree>
    <p:extLst>
      <p:ext uri="{BB962C8B-B14F-4D97-AF65-F5344CB8AC3E}">
        <p14:creationId xmlns:p14="http://schemas.microsoft.com/office/powerpoint/2010/main" val="3282455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600FE8C-EC20-40AE-94E3-4B79F38226D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8024" y="0"/>
            <a:ext cx="8235951" cy="6176963"/>
          </a:xfrm>
        </p:spPr>
      </p:pic>
      <p:sp>
        <p:nvSpPr>
          <p:cNvPr id="6" name="Rectangle 5">
            <a:extLst>
              <a:ext uri="{FF2B5EF4-FFF2-40B4-BE49-F238E27FC236}">
                <a16:creationId xmlns:a16="http://schemas.microsoft.com/office/drawing/2014/main" id="{27E11355-4935-4278-87E5-54F5CB271202}"/>
              </a:ext>
            </a:extLst>
          </p:cNvPr>
          <p:cNvSpPr/>
          <p:nvPr/>
        </p:nvSpPr>
        <p:spPr>
          <a:xfrm>
            <a:off x="1978024" y="0"/>
            <a:ext cx="8235951"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973FE0-F9B4-4B87-A794-6DA3B9807AC5}"/>
              </a:ext>
            </a:extLst>
          </p:cNvPr>
          <p:cNvSpPr>
            <a:spLocks noGrp="1"/>
          </p:cNvSpPr>
          <p:nvPr>
            <p:ph type="title"/>
          </p:nvPr>
        </p:nvSpPr>
        <p:spPr/>
        <p:txBody>
          <a:bodyPr/>
          <a:lstStyle/>
          <a:p>
            <a:pPr algn="ctr"/>
            <a:r>
              <a:rPr lang="en-US" dirty="0">
                <a:solidFill>
                  <a:schemeClr val="bg1"/>
                </a:solidFill>
              </a:rPr>
              <a:t>Interval Estimation cont’d</a:t>
            </a:r>
          </a:p>
        </p:txBody>
      </p:sp>
    </p:spTree>
    <p:extLst>
      <p:ext uri="{BB962C8B-B14F-4D97-AF65-F5344CB8AC3E}">
        <p14:creationId xmlns:p14="http://schemas.microsoft.com/office/powerpoint/2010/main" val="2967485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9B1FE-ED7C-4DBB-9A14-4FE37CF9F31E}"/>
              </a:ext>
            </a:extLst>
          </p:cNvPr>
          <p:cNvSpPr>
            <a:spLocks noGrp="1"/>
          </p:cNvSpPr>
          <p:nvPr>
            <p:ph type="title"/>
          </p:nvPr>
        </p:nvSpPr>
        <p:spPr/>
        <p:txBody>
          <a:bodyPr>
            <a:normAutofit/>
          </a:bodyPr>
          <a:lstStyle/>
          <a:p>
            <a:pPr algn="ctr"/>
            <a:r>
              <a:rPr lang="en-US" dirty="0">
                <a:solidFill>
                  <a:schemeClr val="bg1"/>
                </a:solidFill>
              </a:rPr>
              <a:t>Types of Simulations</a:t>
            </a:r>
          </a:p>
        </p:txBody>
      </p:sp>
      <p:sp>
        <p:nvSpPr>
          <p:cNvPr id="3" name="Content Placeholder 2">
            <a:extLst>
              <a:ext uri="{FF2B5EF4-FFF2-40B4-BE49-F238E27FC236}">
                <a16:creationId xmlns:a16="http://schemas.microsoft.com/office/drawing/2014/main" id="{A8143775-0B16-4FFC-ADF6-ADE5F6CE1169}"/>
              </a:ext>
            </a:extLst>
          </p:cNvPr>
          <p:cNvSpPr>
            <a:spLocks noGrp="1"/>
          </p:cNvSpPr>
          <p:nvPr>
            <p:ph idx="1"/>
          </p:nvPr>
        </p:nvSpPr>
        <p:spPr/>
        <p:txBody>
          <a:bodyPr/>
          <a:lstStyle/>
          <a:p>
            <a:r>
              <a:rPr lang="en-US" dirty="0">
                <a:solidFill>
                  <a:schemeClr val="bg1"/>
                </a:solidFill>
              </a:rPr>
              <a:t>Terminating (Transient) Simulations </a:t>
            </a:r>
          </a:p>
          <a:p>
            <a:pPr lvl="1"/>
            <a:r>
              <a:rPr lang="en-US" dirty="0">
                <a:solidFill>
                  <a:schemeClr val="bg1"/>
                </a:solidFill>
              </a:rPr>
              <a:t>Runs until a terminating event takes place </a:t>
            </a:r>
          </a:p>
          <a:p>
            <a:pPr lvl="1"/>
            <a:r>
              <a:rPr lang="en-US" dirty="0">
                <a:solidFill>
                  <a:schemeClr val="bg1"/>
                </a:solidFill>
              </a:rPr>
              <a:t>Uses well specified initial conditions </a:t>
            </a:r>
          </a:p>
          <a:p>
            <a:r>
              <a:rPr lang="en-US" dirty="0">
                <a:solidFill>
                  <a:schemeClr val="bg1"/>
                </a:solidFill>
              </a:rPr>
              <a:t>Non-terminating (Steady-state) Simulations </a:t>
            </a:r>
          </a:p>
          <a:p>
            <a:pPr lvl="1"/>
            <a:r>
              <a:rPr lang="en-US" dirty="0">
                <a:solidFill>
                  <a:schemeClr val="bg1"/>
                </a:solidFill>
              </a:rPr>
              <a:t>Runs continually or over a very long time </a:t>
            </a:r>
          </a:p>
          <a:p>
            <a:pPr lvl="1"/>
            <a:r>
              <a:rPr lang="en-US" dirty="0">
                <a:solidFill>
                  <a:schemeClr val="bg1"/>
                </a:solidFill>
              </a:rPr>
              <a:t>Results must be independent of initial data </a:t>
            </a:r>
          </a:p>
          <a:p>
            <a:pPr lvl="1"/>
            <a:r>
              <a:rPr lang="en-US" dirty="0">
                <a:solidFill>
                  <a:schemeClr val="bg1"/>
                </a:solidFill>
              </a:rPr>
              <a:t>Termination? </a:t>
            </a:r>
          </a:p>
          <a:p>
            <a:pPr marL="0" indent="0">
              <a:buNone/>
            </a:pPr>
            <a:endParaRPr lang="en-US" dirty="0">
              <a:solidFill>
                <a:schemeClr val="bg1"/>
              </a:solidFill>
            </a:endParaRPr>
          </a:p>
          <a:p>
            <a:endParaRPr lang="en-US" dirty="0"/>
          </a:p>
        </p:txBody>
      </p:sp>
    </p:spTree>
    <p:extLst>
      <p:ext uri="{BB962C8B-B14F-4D97-AF65-F5344CB8AC3E}">
        <p14:creationId xmlns:p14="http://schemas.microsoft.com/office/powerpoint/2010/main" val="873408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74C6F-79F1-4CAD-902D-8B88C318AE74}"/>
              </a:ext>
            </a:extLst>
          </p:cNvPr>
          <p:cNvSpPr>
            <a:spLocks noGrp="1"/>
          </p:cNvSpPr>
          <p:nvPr>
            <p:ph type="title"/>
          </p:nvPr>
        </p:nvSpPr>
        <p:spPr/>
        <p:txBody>
          <a:bodyPr>
            <a:normAutofit/>
          </a:bodyPr>
          <a:lstStyle/>
          <a:p>
            <a:pPr algn="ctr"/>
            <a:r>
              <a:rPr lang="en-US" dirty="0">
                <a:solidFill>
                  <a:schemeClr val="bg1"/>
                </a:solidFill>
              </a:rPr>
              <a:t>Terminating Systems</a:t>
            </a:r>
          </a:p>
        </p:txBody>
      </p:sp>
      <p:sp>
        <p:nvSpPr>
          <p:cNvPr id="3" name="Content Placeholder 2">
            <a:extLst>
              <a:ext uri="{FF2B5EF4-FFF2-40B4-BE49-F238E27FC236}">
                <a16:creationId xmlns:a16="http://schemas.microsoft.com/office/drawing/2014/main" id="{4419170E-BD07-4A4D-9BA2-1C04DB9BC189}"/>
              </a:ext>
            </a:extLst>
          </p:cNvPr>
          <p:cNvSpPr>
            <a:spLocks noGrp="1"/>
          </p:cNvSpPr>
          <p:nvPr>
            <p:ph idx="1"/>
          </p:nvPr>
        </p:nvSpPr>
        <p:spPr/>
        <p:txBody>
          <a:bodyPr/>
          <a:lstStyle/>
          <a:p>
            <a:r>
              <a:rPr lang="en-US" dirty="0">
                <a:solidFill>
                  <a:schemeClr val="bg1"/>
                </a:solidFill>
              </a:rPr>
              <a:t>There is a “natural” event E that specifies the length of each run (replication).</a:t>
            </a:r>
          </a:p>
          <a:p>
            <a:r>
              <a:rPr lang="en-US" dirty="0">
                <a:solidFill>
                  <a:schemeClr val="bg1"/>
                </a:solidFill>
              </a:rPr>
              <a:t>The event E often occurs at a time point that has one of the following properties:</a:t>
            </a:r>
          </a:p>
          <a:p>
            <a:pPr lvl="1"/>
            <a:r>
              <a:rPr lang="en-US" dirty="0">
                <a:solidFill>
                  <a:schemeClr val="bg1"/>
                </a:solidFill>
              </a:rPr>
              <a:t>The system is “cleaned out”</a:t>
            </a:r>
          </a:p>
          <a:p>
            <a:pPr lvl="1"/>
            <a:r>
              <a:rPr lang="en-US" dirty="0">
                <a:solidFill>
                  <a:schemeClr val="bg1"/>
                </a:solidFill>
              </a:rPr>
              <a:t>Beyond which no useful information is obtained</a:t>
            </a:r>
          </a:p>
          <a:p>
            <a:pPr lvl="1"/>
            <a:r>
              <a:rPr lang="en-US" dirty="0">
                <a:solidFill>
                  <a:schemeClr val="bg1"/>
                </a:solidFill>
              </a:rPr>
              <a:t>Specified by management</a:t>
            </a:r>
          </a:p>
        </p:txBody>
      </p:sp>
    </p:spTree>
    <p:extLst>
      <p:ext uri="{BB962C8B-B14F-4D97-AF65-F5344CB8AC3E}">
        <p14:creationId xmlns:p14="http://schemas.microsoft.com/office/powerpoint/2010/main" val="2853447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267C1-230D-4FAE-B2F8-E629BDCB1FF9}"/>
              </a:ext>
            </a:extLst>
          </p:cNvPr>
          <p:cNvSpPr>
            <a:spLocks noGrp="1"/>
          </p:cNvSpPr>
          <p:nvPr>
            <p:ph type="title"/>
          </p:nvPr>
        </p:nvSpPr>
        <p:spPr/>
        <p:txBody>
          <a:bodyPr>
            <a:normAutofit/>
          </a:bodyPr>
          <a:lstStyle/>
          <a:p>
            <a:pPr algn="ctr"/>
            <a:r>
              <a:rPr lang="en-US" dirty="0">
                <a:solidFill>
                  <a:schemeClr val="bg1"/>
                </a:solidFill>
              </a:rPr>
              <a:t>Terminating Simulation Examples</a:t>
            </a:r>
          </a:p>
        </p:txBody>
      </p:sp>
      <p:sp>
        <p:nvSpPr>
          <p:cNvPr id="3" name="Content Placeholder 2">
            <a:extLst>
              <a:ext uri="{FF2B5EF4-FFF2-40B4-BE49-F238E27FC236}">
                <a16:creationId xmlns:a16="http://schemas.microsoft.com/office/drawing/2014/main" id="{27348E6F-519C-4223-90D3-F2003EBF9930}"/>
              </a:ext>
            </a:extLst>
          </p:cNvPr>
          <p:cNvSpPr>
            <a:spLocks noGrp="1"/>
          </p:cNvSpPr>
          <p:nvPr>
            <p:ph idx="1"/>
          </p:nvPr>
        </p:nvSpPr>
        <p:spPr/>
        <p:txBody>
          <a:bodyPr/>
          <a:lstStyle/>
          <a:p>
            <a:r>
              <a:rPr lang="en-US" dirty="0">
                <a:solidFill>
                  <a:schemeClr val="bg1"/>
                </a:solidFill>
              </a:rPr>
              <a:t>A retail/commercial establishment (e.g. a bank) closes each evening.  If the establishment is open from 9 A.M. to 5 P.M, the objective of a simulation might be to estimate some measure of the quality of customer service over the period beginning at 9A.M. and ending when the last customer who entered before the doors closed at 5 P.M.</a:t>
            </a:r>
          </a:p>
          <a:p>
            <a:r>
              <a:rPr lang="en-US" dirty="0">
                <a:solidFill>
                  <a:schemeClr val="bg1"/>
                </a:solidFill>
              </a:rPr>
              <a:t>In this case, E = 8 hours of simulated time </a:t>
            </a:r>
          </a:p>
          <a:p>
            <a:r>
              <a:rPr lang="en-US" dirty="0">
                <a:solidFill>
                  <a:schemeClr val="bg1"/>
                </a:solidFill>
              </a:rPr>
              <a:t>Initial Conditions for the simulation should be representative of those for the bank at 9 A.M.</a:t>
            </a:r>
          </a:p>
        </p:txBody>
      </p:sp>
    </p:spTree>
    <p:extLst>
      <p:ext uri="{BB962C8B-B14F-4D97-AF65-F5344CB8AC3E}">
        <p14:creationId xmlns:p14="http://schemas.microsoft.com/office/powerpoint/2010/main" val="3200608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410B9-94A9-4CFC-9AA3-11F9DC81F58A}"/>
              </a:ext>
            </a:extLst>
          </p:cNvPr>
          <p:cNvSpPr>
            <a:spLocks noGrp="1"/>
          </p:cNvSpPr>
          <p:nvPr>
            <p:ph type="title"/>
          </p:nvPr>
        </p:nvSpPr>
        <p:spPr/>
        <p:txBody>
          <a:bodyPr>
            <a:normAutofit/>
          </a:bodyPr>
          <a:lstStyle/>
          <a:p>
            <a:pPr algn="ctr"/>
            <a:r>
              <a:rPr lang="en-US" dirty="0">
                <a:solidFill>
                  <a:schemeClr val="bg1"/>
                </a:solidFill>
              </a:rPr>
              <a:t>Method of Independent Replications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5694868-A205-47D9-B712-DB9BBC372303}"/>
                  </a:ext>
                </a:extLst>
              </p:cNvPr>
              <p:cNvSpPr>
                <a:spLocks noGrp="1"/>
              </p:cNvSpPr>
              <p:nvPr>
                <p:ph idx="1"/>
              </p:nvPr>
            </p:nvSpPr>
            <p:spPr/>
            <p:txBody>
              <a:bodyPr/>
              <a:lstStyle/>
              <a:p>
                <a:r>
                  <a:rPr lang="en-US" dirty="0">
                    <a:solidFill>
                      <a:schemeClr val="bg1"/>
                    </a:solidFill>
                  </a:rPr>
                  <a:t>n = Sample size </a:t>
                </a:r>
              </a:p>
              <a:p>
                <a:r>
                  <a:rPr lang="en-US" dirty="0">
                    <a:solidFill>
                      <a:schemeClr val="bg1"/>
                    </a:solidFill>
                  </a:rPr>
                  <a:t>Number of replications r=1,2,…,R </a:t>
                </a:r>
              </a:p>
              <a:p>
                <a:r>
                  <a:rPr lang="en-US" dirty="0" err="1">
                    <a:solidFill>
                      <a:schemeClr val="bg1"/>
                    </a:solidFill>
                  </a:rPr>
                  <a:t>Yji</a:t>
                </a:r>
                <a:r>
                  <a:rPr lang="en-US" dirty="0">
                    <a:solidFill>
                      <a:schemeClr val="bg1"/>
                    </a:solidFill>
                  </a:rPr>
                  <a:t> </a:t>
                </a:r>
                <a:r>
                  <a:rPr lang="en-US" dirty="0" err="1">
                    <a:solidFill>
                      <a:schemeClr val="bg1"/>
                    </a:solidFill>
                  </a:rPr>
                  <a:t>i-th</a:t>
                </a:r>
                <a:r>
                  <a:rPr lang="en-US" dirty="0">
                    <a:solidFill>
                      <a:schemeClr val="bg1"/>
                    </a:solidFill>
                  </a:rPr>
                  <a:t> observation in replication j </a:t>
                </a:r>
              </a:p>
              <a:p>
                <a:r>
                  <a:rPr lang="en-US" dirty="0" err="1">
                    <a:solidFill>
                      <a:schemeClr val="bg1"/>
                    </a:solidFill>
                  </a:rPr>
                  <a:t>Yji</a:t>
                </a:r>
                <a:r>
                  <a:rPr lang="en-US" dirty="0">
                    <a:solidFill>
                      <a:schemeClr val="bg1"/>
                    </a:solidFill>
                  </a:rPr>
                  <a:t>, </a:t>
                </a:r>
                <a:r>
                  <a:rPr lang="en-US" dirty="0" err="1">
                    <a:solidFill>
                      <a:schemeClr val="bg1"/>
                    </a:solidFill>
                  </a:rPr>
                  <a:t>Yjk</a:t>
                </a:r>
                <a:r>
                  <a:rPr lang="en-US" dirty="0">
                    <a:solidFill>
                      <a:schemeClr val="bg1"/>
                    </a:solidFill>
                  </a:rPr>
                  <a:t> are autocorrelated </a:t>
                </a:r>
              </a:p>
              <a:p>
                <a:r>
                  <a:rPr lang="en-US" dirty="0" err="1">
                    <a:solidFill>
                      <a:schemeClr val="bg1"/>
                    </a:solidFill>
                  </a:rPr>
                  <a:t>Yri</a:t>
                </a:r>
                <a:r>
                  <a:rPr lang="en-US" dirty="0">
                    <a:solidFill>
                      <a:schemeClr val="bg1"/>
                    </a:solidFill>
                  </a:rPr>
                  <a:t>, </a:t>
                </a:r>
                <a:r>
                  <a:rPr lang="en-US" dirty="0" err="1">
                    <a:solidFill>
                      <a:schemeClr val="bg1"/>
                    </a:solidFill>
                  </a:rPr>
                  <a:t>Ysk</a:t>
                </a:r>
                <a:r>
                  <a:rPr lang="en-US" dirty="0">
                    <a:solidFill>
                      <a:schemeClr val="bg1"/>
                    </a:solidFill>
                  </a:rPr>
                  <a:t> are statistically independent </a:t>
                </a:r>
              </a:p>
              <a:p>
                <a:r>
                  <a:rPr lang="en-US" dirty="0">
                    <a:solidFill>
                      <a:schemeClr val="bg1"/>
                    </a:solidFill>
                  </a:rPr>
                  <a:t>Estimator of mean (r =1,2,…,R) </a:t>
                </a:r>
              </a:p>
              <a:p>
                <a14:m>
                  <m:oMath xmlns:m="http://schemas.openxmlformats.org/officeDocument/2006/math">
                    <m:sSub>
                      <m:sSubPr>
                        <m:ctrlPr>
                          <a:rPr lang="en-US" i="1" smtClean="0">
                            <a:solidFill>
                              <a:schemeClr val="bg1"/>
                            </a:solidFill>
                            <a:latin typeface="Cambria Math" panose="02040503050406030204" pitchFamily="18" charset="0"/>
                            <a:ea typeface="Cambria Math" panose="02040503050406030204" pitchFamily="18" charset="0"/>
                          </a:rPr>
                        </m:ctrlPr>
                      </m:sSubPr>
                      <m:e>
                        <m:r>
                          <a:rPr lang="en-US" i="1" smtClean="0">
                            <a:solidFill>
                              <a:schemeClr val="bg1"/>
                            </a:solidFill>
                            <a:latin typeface="Cambria Math" panose="02040503050406030204" pitchFamily="18" charset="0"/>
                            <a:ea typeface="Cambria Math" panose="02040503050406030204" pitchFamily="18" charset="0"/>
                          </a:rPr>
                          <m:t>𝜃</m:t>
                        </m:r>
                      </m:e>
                      <m:sub>
                        <m:r>
                          <a:rPr lang="en-US" b="0" i="1" smtClean="0">
                            <a:solidFill>
                              <a:schemeClr val="bg1"/>
                            </a:solidFill>
                            <a:latin typeface="Cambria Math" panose="02040503050406030204" pitchFamily="18" charset="0"/>
                            <a:ea typeface="Cambria Math" panose="02040503050406030204" pitchFamily="18" charset="0"/>
                          </a:rPr>
                          <m:t>𝑟</m:t>
                        </m:r>
                      </m:sub>
                    </m:sSub>
                    <m:r>
                      <a:rPr lang="en-US" b="0" i="1" smtClean="0">
                        <a:solidFill>
                          <a:schemeClr val="bg1"/>
                        </a:solidFill>
                        <a:latin typeface="Cambria Math" panose="02040503050406030204" pitchFamily="18" charset="0"/>
                        <a:ea typeface="Cambria Math" panose="02040503050406030204" pitchFamily="18" charset="0"/>
                      </a:rPr>
                      <m:t>=(</m:t>
                    </m:r>
                    <m:f>
                      <m:fPr>
                        <m:ctrlPr>
                          <a:rPr lang="en-US" b="0" i="1" smtClean="0">
                            <a:solidFill>
                              <a:schemeClr val="bg1"/>
                            </a:solidFill>
                            <a:latin typeface="Cambria Math" panose="02040503050406030204" pitchFamily="18" charset="0"/>
                            <a:ea typeface="Cambria Math" panose="02040503050406030204" pitchFamily="18" charset="0"/>
                          </a:rPr>
                        </m:ctrlPr>
                      </m:fPr>
                      <m:num>
                        <m:r>
                          <a:rPr lang="en-US" b="0" i="1" smtClean="0">
                            <a:solidFill>
                              <a:schemeClr val="bg1"/>
                            </a:solidFill>
                            <a:latin typeface="Cambria Math" panose="02040503050406030204" pitchFamily="18" charset="0"/>
                            <a:ea typeface="Cambria Math" panose="02040503050406030204" pitchFamily="18" charset="0"/>
                          </a:rPr>
                          <m:t>1</m:t>
                        </m:r>
                      </m:num>
                      <m:den>
                        <m:sSub>
                          <m:sSubPr>
                            <m:ctrlPr>
                              <a:rPr lang="en-US" b="0" i="1" smtClean="0">
                                <a:solidFill>
                                  <a:schemeClr val="bg1"/>
                                </a:solidFill>
                                <a:latin typeface="Cambria Math" panose="02040503050406030204" pitchFamily="18" charset="0"/>
                                <a:ea typeface="Cambria Math" panose="02040503050406030204" pitchFamily="18" charset="0"/>
                              </a:rPr>
                            </m:ctrlPr>
                          </m:sSubPr>
                          <m:e>
                            <m:r>
                              <a:rPr lang="en-US" b="0" i="1" smtClean="0">
                                <a:solidFill>
                                  <a:schemeClr val="bg1"/>
                                </a:solidFill>
                                <a:latin typeface="Cambria Math" panose="02040503050406030204" pitchFamily="18" charset="0"/>
                                <a:ea typeface="Cambria Math" panose="02040503050406030204" pitchFamily="18" charset="0"/>
                              </a:rPr>
                              <m:t>𝑛</m:t>
                            </m:r>
                          </m:e>
                          <m:sub>
                            <m:r>
                              <a:rPr lang="en-US" b="0" i="1" smtClean="0">
                                <a:solidFill>
                                  <a:schemeClr val="bg1"/>
                                </a:solidFill>
                                <a:latin typeface="Cambria Math" panose="02040503050406030204" pitchFamily="18" charset="0"/>
                                <a:ea typeface="Cambria Math" panose="02040503050406030204" pitchFamily="18" charset="0"/>
                              </a:rPr>
                              <m:t>𝑟</m:t>
                            </m:r>
                          </m:sub>
                        </m:sSub>
                      </m:den>
                    </m:f>
                    <m:r>
                      <a:rPr lang="en-US" b="0" i="1" smtClean="0">
                        <a:solidFill>
                          <a:schemeClr val="bg1"/>
                        </a:solidFill>
                        <a:latin typeface="Cambria Math" panose="02040503050406030204" pitchFamily="18" charset="0"/>
                        <a:ea typeface="Cambria Math" panose="02040503050406030204" pitchFamily="18" charset="0"/>
                      </a:rPr>
                      <m:t>)</m:t>
                    </m:r>
                    <m:sSub>
                      <m:sSubPr>
                        <m:ctrlPr>
                          <a:rPr lang="en-US" i="1" smtClean="0">
                            <a:solidFill>
                              <a:schemeClr val="bg1"/>
                            </a:solidFill>
                            <a:latin typeface="Cambria Math" panose="02040503050406030204" pitchFamily="18" charset="0"/>
                          </a:rPr>
                        </m:ctrlPr>
                      </m:sSubPr>
                      <m:e>
                        <m:r>
                          <m:rPr>
                            <m:nor/>
                          </m:rPr>
                          <a:rPr lang="el-GR" dirty="0">
                            <a:solidFill>
                              <a:schemeClr val="bg1"/>
                            </a:solidFill>
                            <a:ea typeface="Cambria Math" panose="02040503050406030204" pitchFamily="18" charset="0"/>
                          </a:rPr>
                          <m:t>Σ</m:t>
                        </m:r>
                      </m:e>
                      <m:sub>
                        <m:r>
                          <a:rPr lang="en-US" b="0" i="1" smtClean="0">
                            <a:solidFill>
                              <a:schemeClr val="bg1"/>
                            </a:solidFill>
                            <a:latin typeface="Cambria Math" panose="02040503050406030204" pitchFamily="18" charset="0"/>
                          </a:rPr>
                          <m:t>𝑖</m:t>
                        </m:r>
                      </m:sub>
                    </m:sSub>
                  </m:oMath>
                </a14:m>
                <a:r>
                  <a:rPr lang="en-US" dirty="0">
                    <a:solidFill>
                      <a:schemeClr val="bg1"/>
                    </a:solidFill>
                  </a:rPr>
                  <a:t> </a:t>
                </a:r>
                <a14:m>
                  <m:oMath xmlns:m="http://schemas.openxmlformats.org/officeDocument/2006/math">
                    <m:sSub>
                      <m:sSubPr>
                        <m:ctrlPr>
                          <a:rPr lang="en-US" i="1" smtClean="0">
                            <a:solidFill>
                              <a:schemeClr val="bg1"/>
                            </a:solidFill>
                            <a:latin typeface="Cambria Math" panose="02040503050406030204" pitchFamily="18" charset="0"/>
                          </a:rPr>
                        </m:ctrlPr>
                      </m:sSubPr>
                      <m:e>
                        <m:r>
                          <m:rPr>
                            <m:nor/>
                          </m:rPr>
                          <a:rPr lang="en-US" b="0" i="0" smtClean="0">
                            <a:solidFill>
                              <a:schemeClr val="bg1"/>
                            </a:solidFill>
                            <a:latin typeface="Cambria Math" panose="02040503050406030204" pitchFamily="18" charset="0"/>
                          </a:rPr>
                          <m:t>n</m:t>
                        </m:r>
                      </m:e>
                      <m:sub>
                        <m:r>
                          <a:rPr lang="en-US" b="0" i="1" smtClean="0">
                            <a:solidFill>
                              <a:schemeClr val="bg1"/>
                            </a:solidFill>
                            <a:latin typeface="Cambria Math" panose="02040503050406030204" pitchFamily="18" charset="0"/>
                          </a:rPr>
                          <m:t>𝑓</m:t>
                        </m:r>
                      </m:sub>
                    </m:sSub>
                  </m:oMath>
                </a14:m>
                <a:r>
                  <a:rPr lang="en-US" dirty="0">
                    <a:solidFill>
                      <a:schemeClr val="bg1"/>
                    </a:solidFill>
                  </a:rPr>
                  <a:t> </a:t>
                </a:r>
                <a14:m>
                  <m:oMath xmlns:m="http://schemas.openxmlformats.org/officeDocument/2006/math">
                    <m:sSub>
                      <m:sSubPr>
                        <m:ctrlPr>
                          <a:rPr lang="en-US" i="1">
                            <a:solidFill>
                              <a:schemeClr val="bg1"/>
                            </a:solidFill>
                            <a:latin typeface="Cambria Math" panose="02040503050406030204" pitchFamily="18" charset="0"/>
                          </a:rPr>
                        </m:ctrlPr>
                      </m:sSubPr>
                      <m:e>
                        <m:r>
                          <m:rPr>
                            <m:nor/>
                          </m:rPr>
                          <a:rPr lang="en-US" b="0" i="0" smtClean="0">
                            <a:solidFill>
                              <a:schemeClr val="bg1"/>
                            </a:solidFill>
                            <a:latin typeface="Cambria Math" panose="02040503050406030204" pitchFamily="18" charset="0"/>
                          </a:rPr>
                          <m:t>Y</m:t>
                        </m:r>
                      </m:e>
                      <m:sub>
                        <m:r>
                          <a:rPr lang="en-US" b="0" i="1" dirty="0" smtClean="0">
                            <a:solidFill>
                              <a:schemeClr val="bg1"/>
                            </a:solidFill>
                            <a:latin typeface="Cambria Math" panose="02040503050406030204" pitchFamily="18" charset="0"/>
                            <a:ea typeface="Cambria Math" panose="02040503050406030204" pitchFamily="18" charset="0"/>
                          </a:rPr>
                          <m:t>𝑟</m:t>
                        </m:r>
                        <m:r>
                          <a:rPr lang="en-US" i="1">
                            <a:solidFill>
                              <a:schemeClr val="bg1"/>
                            </a:solidFill>
                            <a:latin typeface="Cambria Math" panose="02040503050406030204" pitchFamily="18" charset="0"/>
                          </a:rPr>
                          <m:t>𝑖</m:t>
                        </m:r>
                      </m:sub>
                    </m:sSub>
                  </m:oMath>
                </a14:m>
                <a:endParaRPr lang="en-US" dirty="0">
                  <a:solidFill>
                    <a:schemeClr val="bg1"/>
                  </a:solidFill>
                </a:endParaRPr>
              </a:p>
              <a:p>
                <a:endParaRPr lang="en-US" dirty="0"/>
              </a:p>
            </p:txBody>
          </p:sp>
        </mc:Choice>
        <mc:Fallback xmlns="">
          <p:sp>
            <p:nvSpPr>
              <p:cNvPr id="3" name="Content Placeholder 2">
                <a:extLst>
                  <a:ext uri="{FF2B5EF4-FFF2-40B4-BE49-F238E27FC236}">
                    <a16:creationId xmlns:a16="http://schemas.microsoft.com/office/drawing/2014/main" id="{D5694868-A205-47D9-B712-DB9BBC372303}"/>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63206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8A1BD-6D56-41FD-8AB7-3DA6AB7B5EAC}"/>
              </a:ext>
            </a:extLst>
          </p:cNvPr>
          <p:cNvSpPr>
            <a:spLocks noGrp="1"/>
          </p:cNvSpPr>
          <p:nvPr>
            <p:ph type="title"/>
          </p:nvPr>
        </p:nvSpPr>
        <p:spPr>
          <a:xfrm>
            <a:off x="838200" y="365125"/>
            <a:ext cx="10515600" cy="1140946"/>
          </a:xfrm>
        </p:spPr>
        <p:txBody>
          <a:bodyPr>
            <a:normAutofit/>
          </a:bodyPr>
          <a:lstStyle/>
          <a:p>
            <a:pPr algn="ctr"/>
            <a:r>
              <a:rPr lang="en-US" dirty="0">
                <a:solidFill>
                  <a:schemeClr val="bg1"/>
                </a:solidFill>
              </a:rPr>
              <a:t>Methods of Independent Replications </a:t>
            </a:r>
            <a:r>
              <a:rPr lang="en-US" dirty="0">
                <a:solidFill>
                  <a:srgbClr val="FFFFFF"/>
                </a:solidFill>
              </a:rPr>
              <a:t>Cont. </a:t>
            </a:r>
          </a:p>
        </p:txBody>
      </p:sp>
      <p:pic>
        <p:nvPicPr>
          <p:cNvPr id="8" name="Content Placeholder 7" descr="A picture containing person&#10;&#10;Description generated with high confidence">
            <a:extLst>
              <a:ext uri="{FF2B5EF4-FFF2-40B4-BE49-F238E27FC236}">
                <a16:creationId xmlns:a16="http://schemas.microsoft.com/office/drawing/2014/main" id="{823BAC55-A485-4153-9696-3409277CD01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16790" y="1379677"/>
            <a:ext cx="7080997" cy="5323127"/>
          </a:xfrm>
        </p:spPr>
      </p:pic>
      <p:sp>
        <p:nvSpPr>
          <p:cNvPr id="9" name="Rectangle 8">
            <a:extLst>
              <a:ext uri="{FF2B5EF4-FFF2-40B4-BE49-F238E27FC236}">
                <a16:creationId xmlns:a16="http://schemas.microsoft.com/office/drawing/2014/main" id="{63580BDC-F172-49DF-BB4E-8A0D2EAAC1F5}"/>
              </a:ext>
            </a:extLst>
          </p:cNvPr>
          <p:cNvSpPr/>
          <p:nvPr/>
        </p:nvSpPr>
        <p:spPr>
          <a:xfrm>
            <a:off x="1725086" y="1138519"/>
            <a:ext cx="8086165" cy="7351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3393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C719B66-4D7B-435B-A8A0-9A06FBE4667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00101" y="0"/>
            <a:ext cx="8682068" cy="6511551"/>
          </a:xfrm>
        </p:spPr>
      </p:pic>
      <p:sp>
        <p:nvSpPr>
          <p:cNvPr id="6" name="Rectangle 5">
            <a:extLst>
              <a:ext uri="{FF2B5EF4-FFF2-40B4-BE49-F238E27FC236}">
                <a16:creationId xmlns:a16="http://schemas.microsoft.com/office/drawing/2014/main" id="{25C395E8-EFEB-4631-B3C2-D4CC7E3EF080}"/>
              </a:ext>
            </a:extLst>
          </p:cNvPr>
          <p:cNvSpPr/>
          <p:nvPr/>
        </p:nvSpPr>
        <p:spPr>
          <a:xfrm>
            <a:off x="1194198" y="0"/>
            <a:ext cx="9187971" cy="28169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4860F8-D5AD-4727-B800-FB82AEF2470E}"/>
              </a:ext>
            </a:extLst>
          </p:cNvPr>
          <p:cNvSpPr>
            <a:spLocks noGrp="1"/>
          </p:cNvSpPr>
          <p:nvPr>
            <p:ph type="title"/>
          </p:nvPr>
        </p:nvSpPr>
        <p:spPr>
          <a:xfrm>
            <a:off x="838199" y="767461"/>
            <a:ext cx="10515600" cy="1325563"/>
          </a:xfrm>
          <a:solidFill>
            <a:schemeClr val="tx1"/>
          </a:solidFill>
          <a:ln>
            <a:solidFill>
              <a:schemeClr val="tx1"/>
            </a:solidFill>
          </a:ln>
        </p:spPr>
        <p:txBody>
          <a:bodyPr/>
          <a:lstStyle/>
          <a:p>
            <a:pPr algn="ctr"/>
            <a:r>
              <a:rPr lang="en-US" dirty="0">
                <a:solidFill>
                  <a:schemeClr val="bg1"/>
                </a:solidFill>
              </a:rPr>
              <a:t>Estimator and Interval</a:t>
            </a:r>
          </a:p>
        </p:txBody>
      </p:sp>
    </p:spTree>
    <p:extLst>
      <p:ext uri="{BB962C8B-B14F-4D97-AF65-F5344CB8AC3E}">
        <p14:creationId xmlns:p14="http://schemas.microsoft.com/office/powerpoint/2010/main" val="3112544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26782E5-1A8B-4167-8D08-F61AAEEB976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7FC99541-0C94-49A7-B717-AA583B6CADC8}"/>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0CC6A57-F5DA-43D2-B400-07B8887409C5}"/>
              </a:ext>
            </a:extLst>
          </p:cNvPr>
          <p:cNvSpPr>
            <a:spLocks noGrp="1"/>
          </p:cNvSpPr>
          <p:nvPr>
            <p:ph type="title"/>
          </p:nvPr>
        </p:nvSpPr>
        <p:spPr>
          <a:xfrm>
            <a:off x="943277" y="712269"/>
            <a:ext cx="3370998" cy="5502264"/>
          </a:xfrm>
        </p:spPr>
        <p:txBody>
          <a:bodyPr>
            <a:normAutofit/>
          </a:bodyPr>
          <a:lstStyle/>
          <a:p>
            <a:r>
              <a:rPr lang="en-US" dirty="0">
                <a:solidFill>
                  <a:srgbClr val="FFFFFF"/>
                </a:solidFill>
              </a:rPr>
              <a:t>Need for Output Data Analysis	</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265918317"/>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6691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ell phone&#10;&#10;Description generated with very high confidence">
            <a:extLst>
              <a:ext uri="{FF2B5EF4-FFF2-40B4-BE49-F238E27FC236}">
                <a16:creationId xmlns:a16="http://schemas.microsoft.com/office/drawing/2014/main" id="{C5D7A376-5046-41EC-8CF2-77E029498CD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28047" y="0"/>
            <a:ext cx="7096374" cy="5322281"/>
          </a:xfrm>
        </p:spPr>
      </p:pic>
      <p:sp>
        <p:nvSpPr>
          <p:cNvPr id="6" name="Rectangle 5">
            <a:extLst>
              <a:ext uri="{FF2B5EF4-FFF2-40B4-BE49-F238E27FC236}">
                <a16:creationId xmlns:a16="http://schemas.microsoft.com/office/drawing/2014/main" id="{26BF152F-9511-47BB-B8C6-A04D551B93DD}"/>
              </a:ext>
            </a:extLst>
          </p:cNvPr>
          <p:cNvSpPr/>
          <p:nvPr/>
        </p:nvSpPr>
        <p:spPr>
          <a:xfrm>
            <a:off x="2528047" y="0"/>
            <a:ext cx="7279341" cy="23526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8D9CCB-B22E-4068-9750-BE4C53B3D79D}"/>
              </a:ext>
            </a:extLst>
          </p:cNvPr>
          <p:cNvSpPr>
            <a:spLocks noGrp="1"/>
          </p:cNvSpPr>
          <p:nvPr>
            <p:ph type="title"/>
          </p:nvPr>
        </p:nvSpPr>
        <p:spPr/>
        <p:txBody>
          <a:bodyPr/>
          <a:lstStyle/>
          <a:p>
            <a:pPr algn="ctr"/>
            <a:r>
              <a:rPr lang="en-US" dirty="0">
                <a:solidFill>
                  <a:schemeClr val="bg1"/>
                </a:solidFill>
              </a:rPr>
              <a:t>Confidence Intervals w/Specified Precision</a:t>
            </a:r>
          </a:p>
        </p:txBody>
      </p:sp>
    </p:spTree>
    <p:extLst>
      <p:ext uri="{BB962C8B-B14F-4D97-AF65-F5344CB8AC3E}">
        <p14:creationId xmlns:p14="http://schemas.microsoft.com/office/powerpoint/2010/main" val="379764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5BBC324-18C6-46CA-B67C-2631A03CC61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1818" y="227648"/>
            <a:ext cx="8235951" cy="6176963"/>
          </a:xfrm>
        </p:spPr>
      </p:pic>
      <p:sp>
        <p:nvSpPr>
          <p:cNvPr id="6" name="Rectangle 5">
            <a:extLst>
              <a:ext uri="{FF2B5EF4-FFF2-40B4-BE49-F238E27FC236}">
                <a16:creationId xmlns:a16="http://schemas.microsoft.com/office/drawing/2014/main" id="{B7B71DA4-FF21-46BD-B418-9A21A8A804E7}"/>
              </a:ext>
            </a:extLst>
          </p:cNvPr>
          <p:cNvSpPr/>
          <p:nvPr/>
        </p:nvSpPr>
        <p:spPr>
          <a:xfrm>
            <a:off x="1738418" y="40355"/>
            <a:ext cx="8302752" cy="197510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827754-E40A-4508-84ED-B5B833AFEBFB}"/>
              </a:ext>
            </a:extLst>
          </p:cNvPr>
          <p:cNvSpPr>
            <a:spLocks noGrp="1"/>
          </p:cNvSpPr>
          <p:nvPr>
            <p:ph type="title"/>
          </p:nvPr>
        </p:nvSpPr>
        <p:spPr/>
        <p:txBody>
          <a:bodyPr/>
          <a:lstStyle/>
          <a:p>
            <a:pPr algn="ctr"/>
            <a:r>
              <a:rPr lang="en-US" dirty="0">
                <a:solidFill>
                  <a:schemeClr val="bg1"/>
                </a:solidFill>
              </a:rPr>
              <a:t>Replication Method</a:t>
            </a:r>
          </a:p>
        </p:txBody>
      </p:sp>
    </p:spTree>
    <p:extLst>
      <p:ext uri="{BB962C8B-B14F-4D97-AF65-F5344CB8AC3E}">
        <p14:creationId xmlns:p14="http://schemas.microsoft.com/office/powerpoint/2010/main" val="3133741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ell phone&#10;&#10;Description generated with very high confidence">
            <a:extLst>
              <a:ext uri="{FF2B5EF4-FFF2-40B4-BE49-F238E27FC236}">
                <a16:creationId xmlns:a16="http://schemas.microsoft.com/office/drawing/2014/main" id="{1414BA9D-45F7-4F8A-BD1E-E55251B90D8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1441" y="0"/>
            <a:ext cx="7749117" cy="5811838"/>
          </a:xfrm>
        </p:spPr>
      </p:pic>
      <p:sp>
        <p:nvSpPr>
          <p:cNvPr id="6" name="Rectangle 5">
            <a:extLst>
              <a:ext uri="{FF2B5EF4-FFF2-40B4-BE49-F238E27FC236}">
                <a16:creationId xmlns:a16="http://schemas.microsoft.com/office/drawing/2014/main" id="{EA28AA06-B512-4616-8EB4-E50E1F121F40}"/>
              </a:ext>
            </a:extLst>
          </p:cNvPr>
          <p:cNvSpPr/>
          <p:nvPr/>
        </p:nvSpPr>
        <p:spPr>
          <a:xfrm>
            <a:off x="2221441" y="0"/>
            <a:ext cx="7749117"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054C5A-95AE-45D2-B522-77DCFFBDD9EF}"/>
              </a:ext>
            </a:extLst>
          </p:cNvPr>
          <p:cNvSpPr>
            <a:spLocks noGrp="1"/>
          </p:cNvSpPr>
          <p:nvPr>
            <p:ph type="title"/>
          </p:nvPr>
        </p:nvSpPr>
        <p:spPr/>
        <p:txBody>
          <a:bodyPr/>
          <a:lstStyle/>
          <a:p>
            <a:pPr algn="ctr"/>
            <a:r>
              <a:rPr lang="en-US" dirty="0">
                <a:solidFill>
                  <a:schemeClr val="bg1"/>
                </a:solidFill>
              </a:rPr>
              <a:t>Replication Method cont’d</a:t>
            </a:r>
          </a:p>
        </p:txBody>
      </p:sp>
    </p:spTree>
    <p:extLst>
      <p:ext uri="{BB962C8B-B14F-4D97-AF65-F5344CB8AC3E}">
        <p14:creationId xmlns:p14="http://schemas.microsoft.com/office/powerpoint/2010/main" val="872881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ell phone&#10;&#10;Description generated with very high confidence">
            <a:extLst>
              <a:ext uri="{FF2B5EF4-FFF2-40B4-BE49-F238E27FC236}">
                <a16:creationId xmlns:a16="http://schemas.microsoft.com/office/drawing/2014/main" id="{16D9A19D-AB3A-4FD8-B283-59CBF7F585B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5103" y="0"/>
            <a:ext cx="8235951" cy="6176963"/>
          </a:xfrm>
        </p:spPr>
      </p:pic>
      <p:sp>
        <p:nvSpPr>
          <p:cNvPr id="6" name="Rectangle 5">
            <a:extLst>
              <a:ext uri="{FF2B5EF4-FFF2-40B4-BE49-F238E27FC236}">
                <a16:creationId xmlns:a16="http://schemas.microsoft.com/office/drawing/2014/main" id="{F042E7EB-7D7F-4E06-B014-9843E2208FE2}"/>
              </a:ext>
            </a:extLst>
          </p:cNvPr>
          <p:cNvSpPr/>
          <p:nvPr/>
        </p:nvSpPr>
        <p:spPr>
          <a:xfrm>
            <a:off x="1975103" y="0"/>
            <a:ext cx="823887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17922D-7E2C-4391-A6F4-3C3CE25B3682}"/>
              </a:ext>
            </a:extLst>
          </p:cNvPr>
          <p:cNvSpPr>
            <a:spLocks noGrp="1"/>
          </p:cNvSpPr>
          <p:nvPr>
            <p:ph type="title"/>
          </p:nvPr>
        </p:nvSpPr>
        <p:spPr/>
        <p:txBody>
          <a:bodyPr/>
          <a:lstStyle/>
          <a:p>
            <a:pPr algn="ctr"/>
            <a:r>
              <a:rPr lang="en-US" dirty="0">
                <a:solidFill>
                  <a:schemeClr val="bg1"/>
                </a:solidFill>
              </a:rPr>
              <a:t>Replication Method Cont’d</a:t>
            </a:r>
          </a:p>
        </p:txBody>
      </p:sp>
    </p:spTree>
    <p:extLst>
      <p:ext uri="{BB962C8B-B14F-4D97-AF65-F5344CB8AC3E}">
        <p14:creationId xmlns:p14="http://schemas.microsoft.com/office/powerpoint/2010/main" val="507317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DB0F7DE-7252-42CB-8388-B355B5B95F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32066" y="164592"/>
            <a:ext cx="8235951" cy="6176963"/>
          </a:xfrm>
        </p:spPr>
      </p:pic>
      <p:sp>
        <p:nvSpPr>
          <p:cNvPr id="6" name="Rectangle 5">
            <a:extLst>
              <a:ext uri="{FF2B5EF4-FFF2-40B4-BE49-F238E27FC236}">
                <a16:creationId xmlns:a16="http://schemas.microsoft.com/office/drawing/2014/main" id="{2745F537-FB55-4F96-8B22-5155FE46E211}"/>
              </a:ext>
            </a:extLst>
          </p:cNvPr>
          <p:cNvSpPr/>
          <p:nvPr/>
        </p:nvSpPr>
        <p:spPr>
          <a:xfrm>
            <a:off x="1732067" y="0"/>
            <a:ext cx="8235950" cy="197510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8F2EEC-96D5-4228-9CF6-0253C4C18C6C}"/>
              </a:ext>
            </a:extLst>
          </p:cNvPr>
          <p:cNvSpPr>
            <a:spLocks noGrp="1"/>
          </p:cNvSpPr>
          <p:nvPr>
            <p:ph type="title"/>
          </p:nvPr>
        </p:nvSpPr>
        <p:spPr>
          <a:xfrm>
            <a:off x="838200" y="365125"/>
            <a:ext cx="10515600" cy="1325563"/>
          </a:xfrm>
        </p:spPr>
        <p:txBody>
          <a:bodyPr/>
          <a:lstStyle/>
          <a:p>
            <a:pPr algn="ctr"/>
            <a:r>
              <a:rPr lang="en-US" dirty="0">
                <a:solidFill>
                  <a:schemeClr val="bg1"/>
                </a:solidFill>
              </a:rPr>
              <a:t>Using Batches</a:t>
            </a:r>
          </a:p>
        </p:txBody>
      </p:sp>
    </p:spTree>
    <p:extLst>
      <p:ext uri="{BB962C8B-B14F-4D97-AF65-F5344CB8AC3E}">
        <p14:creationId xmlns:p14="http://schemas.microsoft.com/office/powerpoint/2010/main" val="4051913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descr="A screenshot of a cell phone&#10;&#10;Description generated with very high confidence">
            <a:extLst>
              <a:ext uri="{FF2B5EF4-FFF2-40B4-BE49-F238E27FC236}">
                <a16:creationId xmlns:a16="http://schemas.microsoft.com/office/drawing/2014/main" id="{74E5BE04-4F7A-4441-9C8A-0A4592EDD73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78023" y="0"/>
            <a:ext cx="8235951" cy="6176963"/>
          </a:xfrm>
        </p:spPr>
      </p:pic>
      <p:sp>
        <p:nvSpPr>
          <p:cNvPr id="6" name="Rectangle 5">
            <a:extLst>
              <a:ext uri="{FF2B5EF4-FFF2-40B4-BE49-F238E27FC236}">
                <a16:creationId xmlns:a16="http://schemas.microsoft.com/office/drawing/2014/main" id="{BBFC4C23-08B1-4CB8-825D-D820E22527CC}"/>
              </a:ext>
            </a:extLst>
          </p:cNvPr>
          <p:cNvSpPr/>
          <p:nvPr/>
        </p:nvSpPr>
        <p:spPr>
          <a:xfrm>
            <a:off x="1978024" y="0"/>
            <a:ext cx="8235951"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0319E3-0F25-41A7-A5D8-A9E37C5F1D1A}"/>
              </a:ext>
            </a:extLst>
          </p:cNvPr>
          <p:cNvSpPr>
            <a:spLocks noGrp="1"/>
          </p:cNvSpPr>
          <p:nvPr>
            <p:ph type="title"/>
          </p:nvPr>
        </p:nvSpPr>
        <p:spPr/>
        <p:txBody>
          <a:bodyPr/>
          <a:lstStyle/>
          <a:p>
            <a:pPr algn="ctr"/>
            <a:r>
              <a:rPr lang="en-US" dirty="0">
                <a:solidFill>
                  <a:schemeClr val="bg1"/>
                </a:solidFill>
              </a:rPr>
              <a:t>Batch Size Selection Guidelines</a:t>
            </a:r>
          </a:p>
        </p:txBody>
      </p:sp>
    </p:spTree>
    <p:extLst>
      <p:ext uri="{BB962C8B-B14F-4D97-AF65-F5344CB8AC3E}">
        <p14:creationId xmlns:p14="http://schemas.microsoft.com/office/powerpoint/2010/main" val="3055189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HW	</a:t>
            </a:r>
            <a:endParaRPr lang="en-US" dirty="0">
              <a:solidFill>
                <a:schemeClr val="bg1"/>
              </a:solidFill>
            </a:endParaRPr>
          </a:p>
        </p:txBody>
      </p:sp>
      <p:sp>
        <p:nvSpPr>
          <p:cNvPr id="5" name="TextBox 4"/>
          <p:cNvSpPr txBox="1"/>
          <p:nvPr/>
        </p:nvSpPr>
        <p:spPr>
          <a:xfrm>
            <a:off x="609601" y="1690688"/>
            <a:ext cx="10506634" cy="3385542"/>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chemeClr val="bg1"/>
                </a:solidFill>
              </a:rPr>
              <a:t>Lab is to create a Data Output Analysis Graph that has 5 input values output results, an average output value, and a Standard Deviation</a:t>
            </a:r>
            <a:r>
              <a:rPr lang="en-US" sz="2800" dirty="0" smtClean="0">
                <a:solidFill>
                  <a:schemeClr val="bg1"/>
                </a:solidFill>
              </a:rPr>
              <a:t>.</a:t>
            </a:r>
          </a:p>
          <a:p>
            <a:pPr marL="285750" indent="-285750">
              <a:buFont typeface="Arial" panose="020B0604020202020204" pitchFamily="34" charset="0"/>
              <a:buChar char="•"/>
            </a:pPr>
            <a:r>
              <a:rPr lang="en-US" sz="2800" dirty="0">
                <a:solidFill>
                  <a:schemeClr val="bg1"/>
                </a:solidFill>
              </a:rPr>
              <a:t>https://www.mathworks.com/company/newsletters/articles/visualizing-simulation-data-with-simulink.html?ovp_custom1_%24%7Bovpid%7D-%24%7Bcmsid%7D_rr</a:t>
            </a:r>
          </a:p>
          <a:p>
            <a:pPr marL="285750" indent="-285750">
              <a:buFont typeface="Arial" panose="020B0604020202020204" pitchFamily="34" charset="0"/>
              <a:buChar char="•"/>
            </a:pPr>
            <a:endParaRPr lang="en-US" sz="2800" dirty="0">
              <a:solidFill>
                <a:schemeClr val="bg1"/>
              </a:solidFill>
            </a:endParaRPr>
          </a:p>
          <a:p>
            <a:endParaRPr lang="en-US" dirty="0"/>
          </a:p>
        </p:txBody>
      </p:sp>
    </p:spTree>
    <p:extLst>
      <p:ext uri="{BB962C8B-B14F-4D97-AF65-F5344CB8AC3E}">
        <p14:creationId xmlns:p14="http://schemas.microsoft.com/office/powerpoint/2010/main" val="3957084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44553-27AA-43D5-B071-4AA79AD82AFF}"/>
              </a:ext>
            </a:extLst>
          </p:cNvPr>
          <p:cNvSpPr>
            <a:spLocks noGrp="1"/>
          </p:cNvSpPr>
          <p:nvPr>
            <p:ph type="title"/>
          </p:nvPr>
        </p:nvSpPr>
        <p:spPr/>
        <p:txBody>
          <a:bodyPr>
            <a:normAutofit/>
          </a:bodyPr>
          <a:lstStyle/>
          <a:p>
            <a:pPr algn="ctr"/>
            <a:r>
              <a:rPr lang="en-US" dirty="0">
                <a:solidFill>
                  <a:schemeClr val="bg1"/>
                </a:solidFill>
              </a:rPr>
              <a:t>Introduction	</a:t>
            </a:r>
          </a:p>
        </p:txBody>
      </p:sp>
      <p:sp>
        <p:nvSpPr>
          <p:cNvPr id="3" name="Content Placeholder 2">
            <a:extLst>
              <a:ext uri="{FF2B5EF4-FFF2-40B4-BE49-F238E27FC236}">
                <a16:creationId xmlns:a16="http://schemas.microsoft.com/office/drawing/2014/main" id="{D58B0B12-174F-4C21-B90D-161E5D0E4054}"/>
              </a:ext>
            </a:extLst>
          </p:cNvPr>
          <p:cNvSpPr>
            <a:spLocks noGrp="1"/>
          </p:cNvSpPr>
          <p:nvPr>
            <p:ph idx="1"/>
          </p:nvPr>
        </p:nvSpPr>
        <p:spPr/>
        <p:txBody>
          <a:bodyPr/>
          <a:lstStyle/>
          <a:p>
            <a:pPr marL="0" indent="0">
              <a:buNone/>
            </a:pPr>
            <a:endParaRPr lang="en-US" dirty="0">
              <a:solidFill>
                <a:schemeClr val="bg1"/>
              </a:solidFill>
            </a:endParaRPr>
          </a:p>
          <a:p>
            <a:r>
              <a:rPr lang="en-US" dirty="0">
                <a:solidFill>
                  <a:schemeClr val="bg1"/>
                </a:solidFill>
              </a:rPr>
              <a:t>Each simulation run is a sample point </a:t>
            </a:r>
          </a:p>
          <a:p>
            <a:r>
              <a:rPr lang="en-US" dirty="0">
                <a:solidFill>
                  <a:schemeClr val="bg1"/>
                </a:solidFill>
              </a:rPr>
              <a:t>Attempts to increase the sample size by increasing run length may fail because of autocorrelation </a:t>
            </a:r>
          </a:p>
          <a:p>
            <a:r>
              <a:rPr lang="en-US" dirty="0">
                <a:solidFill>
                  <a:schemeClr val="bg1"/>
                </a:solidFill>
              </a:rPr>
              <a:t>Initial conditions affect the output </a:t>
            </a:r>
          </a:p>
          <a:p>
            <a:pPr marL="0" indent="0">
              <a:buNone/>
            </a:pPr>
            <a:endParaRPr lang="en-US" dirty="0"/>
          </a:p>
        </p:txBody>
      </p:sp>
    </p:spTree>
    <p:extLst>
      <p:ext uri="{BB962C8B-B14F-4D97-AF65-F5344CB8AC3E}">
        <p14:creationId xmlns:p14="http://schemas.microsoft.com/office/powerpoint/2010/main" val="154358154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4E9DC-2C81-4D1C-BA60-DC6C00D7759D}"/>
              </a:ext>
            </a:extLst>
          </p:cNvPr>
          <p:cNvSpPr>
            <a:spLocks noGrp="1"/>
          </p:cNvSpPr>
          <p:nvPr>
            <p:ph type="title"/>
          </p:nvPr>
        </p:nvSpPr>
        <p:spPr/>
        <p:txBody>
          <a:bodyPr>
            <a:normAutofit/>
          </a:bodyPr>
          <a:lstStyle/>
          <a:p>
            <a:pPr algn="ctr"/>
            <a:r>
              <a:rPr lang="en-US" dirty="0">
                <a:solidFill>
                  <a:schemeClr val="bg1"/>
                </a:solidFill>
              </a:rPr>
              <a:t>Level of Detail in Model</a:t>
            </a:r>
          </a:p>
        </p:txBody>
      </p:sp>
      <p:graphicFrame>
        <p:nvGraphicFramePr>
          <p:cNvPr id="13" name="Content Placeholder 2"/>
          <p:cNvGraphicFramePr>
            <a:graphicFrameLocks noGrp="1"/>
          </p:cNvGraphicFramePr>
          <p:nvPr>
            <p:ph idx="1"/>
            <p:extLst>
              <p:ext uri="{D42A27DB-BD31-4B8C-83A1-F6EECF244321}">
                <p14:modId xmlns:p14="http://schemas.microsoft.com/office/powerpoint/2010/main" val="115319676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72788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E5CD7-BD9C-4357-956A-0BF690DC8877}"/>
              </a:ext>
            </a:extLst>
          </p:cNvPr>
          <p:cNvSpPr>
            <a:spLocks noGrp="1"/>
          </p:cNvSpPr>
          <p:nvPr>
            <p:ph type="title"/>
          </p:nvPr>
        </p:nvSpPr>
        <p:spPr/>
        <p:txBody>
          <a:bodyPr/>
          <a:lstStyle/>
          <a:p>
            <a:pPr algn="ctr"/>
            <a:r>
              <a:rPr lang="en-US" dirty="0">
                <a:solidFill>
                  <a:schemeClr val="bg1"/>
                </a:solidFill>
              </a:rPr>
              <a:t>Measures of Performance</a:t>
            </a:r>
          </a:p>
        </p:txBody>
      </p:sp>
      <p:sp>
        <p:nvSpPr>
          <p:cNvPr id="3" name="Content Placeholder 2">
            <a:extLst>
              <a:ext uri="{FF2B5EF4-FFF2-40B4-BE49-F238E27FC236}">
                <a16:creationId xmlns:a16="http://schemas.microsoft.com/office/drawing/2014/main" id="{B178475D-C4EF-4B3D-A1F1-91E077BD1671}"/>
              </a:ext>
            </a:extLst>
          </p:cNvPr>
          <p:cNvSpPr>
            <a:spLocks noGrp="1"/>
          </p:cNvSpPr>
          <p:nvPr>
            <p:ph idx="1"/>
          </p:nvPr>
        </p:nvSpPr>
        <p:spPr/>
        <p:txBody>
          <a:bodyPr/>
          <a:lstStyle/>
          <a:p>
            <a:r>
              <a:rPr lang="en-US" dirty="0">
                <a:solidFill>
                  <a:schemeClr val="bg1"/>
                </a:solidFill>
              </a:rPr>
              <a:t>Means</a:t>
            </a:r>
          </a:p>
          <a:p>
            <a:r>
              <a:rPr lang="en-US" dirty="0">
                <a:solidFill>
                  <a:schemeClr val="bg1"/>
                </a:solidFill>
              </a:rPr>
              <a:t>Proportions</a:t>
            </a:r>
          </a:p>
          <a:p>
            <a:r>
              <a:rPr lang="en-US" dirty="0">
                <a:solidFill>
                  <a:schemeClr val="bg1"/>
                </a:solidFill>
              </a:rPr>
              <a:t>Quantiles</a:t>
            </a:r>
          </a:p>
        </p:txBody>
      </p:sp>
    </p:spTree>
    <p:extLst>
      <p:ext uri="{BB962C8B-B14F-4D97-AF65-F5344CB8AC3E}">
        <p14:creationId xmlns:p14="http://schemas.microsoft.com/office/powerpoint/2010/main" val="1497036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ell phone&#10;&#10;Description generated with very high confidence">
            <a:extLst>
              <a:ext uri="{FF2B5EF4-FFF2-40B4-BE49-F238E27FC236}">
                <a16:creationId xmlns:a16="http://schemas.microsoft.com/office/drawing/2014/main" id="{BAE7691E-20E6-4DD9-8FA7-9CFC7F6E948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3789" y="365125"/>
            <a:ext cx="8084421" cy="6063316"/>
          </a:xfrm>
        </p:spPr>
      </p:pic>
      <p:sp>
        <p:nvSpPr>
          <p:cNvPr id="6" name="Rectangle 5">
            <a:extLst>
              <a:ext uri="{FF2B5EF4-FFF2-40B4-BE49-F238E27FC236}">
                <a16:creationId xmlns:a16="http://schemas.microsoft.com/office/drawing/2014/main" id="{AD023C24-4382-422E-80F3-F94D90135F4D}"/>
              </a:ext>
            </a:extLst>
          </p:cNvPr>
          <p:cNvSpPr/>
          <p:nvPr/>
        </p:nvSpPr>
        <p:spPr>
          <a:xfrm>
            <a:off x="1980328" y="365125"/>
            <a:ext cx="8157882" cy="17326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4885B150-300F-4B18-B859-9E5475811CE1}"/>
              </a:ext>
            </a:extLst>
          </p:cNvPr>
          <p:cNvSpPr>
            <a:spLocks noGrp="1"/>
          </p:cNvSpPr>
          <p:nvPr>
            <p:ph type="title"/>
          </p:nvPr>
        </p:nvSpPr>
        <p:spPr/>
        <p:txBody>
          <a:bodyPr/>
          <a:lstStyle/>
          <a:p>
            <a:pPr algn="ctr"/>
            <a:r>
              <a:rPr lang="en-US" dirty="0">
                <a:solidFill>
                  <a:schemeClr val="bg1"/>
                </a:solidFill>
              </a:rPr>
              <a:t>Point Estimation (Discrete Time Data)</a:t>
            </a:r>
          </a:p>
        </p:txBody>
      </p:sp>
    </p:spTree>
    <p:extLst>
      <p:ext uri="{BB962C8B-B14F-4D97-AF65-F5344CB8AC3E}">
        <p14:creationId xmlns:p14="http://schemas.microsoft.com/office/powerpoint/2010/main" val="3326578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ell phone&#10;&#10;Description generated with very high confidence">
            <a:extLst>
              <a:ext uri="{FF2B5EF4-FFF2-40B4-BE49-F238E27FC236}">
                <a16:creationId xmlns:a16="http://schemas.microsoft.com/office/drawing/2014/main" id="{D2C5245F-4185-4190-B409-FD6B8933562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7417" y="0"/>
            <a:ext cx="8657166" cy="6492875"/>
          </a:xfrm>
        </p:spPr>
      </p:pic>
      <p:sp>
        <p:nvSpPr>
          <p:cNvPr id="6" name="Rectangle 5">
            <a:extLst>
              <a:ext uri="{FF2B5EF4-FFF2-40B4-BE49-F238E27FC236}">
                <a16:creationId xmlns:a16="http://schemas.microsoft.com/office/drawing/2014/main" id="{35A5E8E9-4353-4C99-AAA9-3F39313EBBB2}"/>
              </a:ext>
            </a:extLst>
          </p:cNvPr>
          <p:cNvSpPr/>
          <p:nvPr/>
        </p:nvSpPr>
        <p:spPr>
          <a:xfrm>
            <a:off x="1670081" y="0"/>
            <a:ext cx="8851838"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5D2B7B-5F27-4C7B-AB0C-2E4A09073F1B}"/>
              </a:ext>
            </a:extLst>
          </p:cNvPr>
          <p:cNvSpPr>
            <a:spLocks noGrp="1"/>
          </p:cNvSpPr>
          <p:nvPr>
            <p:ph type="title"/>
          </p:nvPr>
        </p:nvSpPr>
        <p:spPr/>
        <p:txBody>
          <a:bodyPr/>
          <a:lstStyle/>
          <a:p>
            <a:pPr algn="ctr"/>
            <a:r>
              <a:rPr lang="en-US" dirty="0">
                <a:solidFill>
                  <a:schemeClr val="bg1"/>
                </a:solidFill>
              </a:rPr>
              <a:t>Point Estimation (Continuous Time Data)</a:t>
            </a:r>
          </a:p>
        </p:txBody>
      </p:sp>
    </p:spTree>
    <p:extLst>
      <p:ext uri="{BB962C8B-B14F-4D97-AF65-F5344CB8AC3E}">
        <p14:creationId xmlns:p14="http://schemas.microsoft.com/office/powerpoint/2010/main" val="1918304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ell phone&#10;&#10;Description generated with very high confidence">
            <a:extLst>
              <a:ext uri="{FF2B5EF4-FFF2-40B4-BE49-F238E27FC236}">
                <a16:creationId xmlns:a16="http://schemas.microsoft.com/office/drawing/2014/main" id="{3570ED26-6836-49C1-B64C-6C706262C6B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1083" y="365125"/>
            <a:ext cx="6709833" cy="5032375"/>
          </a:xfrm>
        </p:spPr>
      </p:pic>
      <p:sp>
        <p:nvSpPr>
          <p:cNvPr id="6" name="Rectangle 5">
            <a:extLst>
              <a:ext uri="{FF2B5EF4-FFF2-40B4-BE49-F238E27FC236}">
                <a16:creationId xmlns:a16="http://schemas.microsoft.com/office/drawing/2014/main" id="{E72611C8-5541-4DDB-B26B-0365AE358479}"/>
              </a:ext>
            </a:extLst>
          </p:cNvPr>
          <p:cNvSpPr/>
          <p:nvPr/>
        </p:nvSpPr>
        <p:spPr>
          <a:xfrm>
            <a:off x="1523559" y="0"/>
            <a:ext cx="8875059" cy="18825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1812A1-612B-47D7-BB23-0D3F6D260F52}"/>
              </a:ext>
            </a:extLst>
          </p:cNvPr>
          <p:cNvSpPr>
            <a:spLocks noGrp="1"/>
          </p:cNvSpPr>
          <p:nvPr>
            <p:ph type="title"/>
          </p:nvPr>
        </p:nvSpPr>
        <p:spPr/>
        <p:txBody>
          <a:bodyPr/>
          <a:lstStyle/>
          <a:p>
            <a:pPr algn="ctr"/>
            <a:r>
              <a:rPr lang="en-US" dirty="0">
                <a:solidFill>
                  <a:schemeClr val="bg1"/>
                </a:solidFill>
              </a:rPr>
              <a:t>Interval Estimation(Discrete-time Data)</a:t>
            </a:r>
          </a:p>
        </p:txBody>
      </p:sp>
    </p:spTree>
    <p:extLst>
      <p:ext uri="{BB962C8B-B14F-4D97-AF65-F5344CB8AC3E}">
        <p14:creationId xmlns:p14="http://schemas.microsoft.com/office/powerpoint/2010/main" val="3531695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ell phone&#10;&#10;Description generated with very high confidence">
            <a:extLst>
              <a:ext uri="{FF2B5EF4-FFF2-40B4-BE49-F238E27FC236}">
                <a16:creationId xmlns:a16="http://schemas.microsoft.com/office/drawing/2014/main" id="{424E3C6A-D406-48B6-9C00-32E46E02247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11201" y="0"/>
            <a:ext cx="7490634" cy="5617976"/>
          </a:xfrm>
        </p:spPr>
      </p:pic>
      <p:sp>
        <p:nvSpPr>
          <p:cNvPr id="6" name="Rectangle 5">
            <a:extLst>
              <a:ext uri="{FF2B5EF4-FFF2-40B4-BE49-F238E27FC236}">
                <a16:creationId xmlns:a16="http://schemas.microsoft.com/office/drawing/2014/main" id="{26DB6F0C-32FD-4BA0-BB83-DD2E07800272}"/>
              </a:ext>
            </a:extLst>
          </p:cNvPr>
          <p:cNvSpPr/>
          <p:nvPr/>
        </p:nvSpPr>
        <p:spPr>
          <a:xfrm>
            <a:off x="2711201" y="0"/>
            <a:ext cx="7490634" cy="16077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E8C7BD-2D9E-49D1-A51F-13A1D2A303BE}"/>
              </a:ext>
            </a:extLst>
          </p:cNvPr>
          <p:cNvSpPr>
            <a:spLocks noGrp="1"/>
          </p:cNvSpPr>
          <p:nvPr>
            <p:ph type="title"/>
          </p:nvPr>
        </p:nvSpPr>
        <p:spPr/>
        <p:txBody>
          <a:bodyPr/>
          <a:lstStyle/>
          <a:p>
            <a:pPr algn="ctr"/>
            <a:r>
              <a:rPr lang="en-US" dirty="0">
                <a:solidFill>
                  <a:schemeClr val="bg1"/>
                </a:solidFill>
              </a:rPr>
              <a:t>Interval Estimation (cont’d)</a:t>
            </a:r>
          </a:p>
        </p:txBody>
      </p:sp>
    </p:spTree>
    <p:extLst>
      <p:ext uri="{BB962C8B-B14F-4D97-AF65-F5344CB8AC3E}">
        <p14:creationId xmlns:p14="http://schemas.microsoft.com/office/powerpoint/2010/main" val="36856599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TM10001103[[fn=Headlines]]</Template>
  <TotalTime>2077</TotalTime>
  <Words>488</Words>
  <Application>Microsoft Office PowerPoint</Application>
  <PresentationFormat>Widescreen</PresentationFormat>
  <Paragraphs>70</Paragraphs>
  <Slides>26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Cambria Math</vt:lpstr>
      <vt:lpstr>Office Theme</vt:lpstr>
      <vt:lpstr>MECH 3550 : Simulation &amp; Visualization</vt:lpstr>
      <vt:lpstr>Need for Output Data Analysis </vt:lpstr>
      <vt:lpstr>Introduction </vt:lpstr>
      <vt:lpstr>Level of Detail in Model</vt:lpstr>
      <vt:lpstr>Measures of Performance</vt:lpstr>
      <vt:lpstr>Point Estimation (Discrete Time Data)</vt:lpstr>
      <vt:lpstr>Point Estimation (Continuous Time Data)</vt:lpstr>
      <vt:lpstr>Interval Estimation(Discrete-time Data)</vt:lpstr>
      <vt:lpstr>Interval Estimation (cont’d)</vt:lpstr>
      <vt:lpstr>Interval Estimation cont’d</vt:lpstr>
      <vt:lpstr>Interval Estimation cont’d</vt:lpstr>
      <vt:lpstr>Interval Estimation cont’d</vt:lpstr>
      <vt:lpstr>Interval Estimation cont’d</vt:lpstr>
      <vt:lpstr>Types of Simulations</vt:lpstr>
      <vt:lpstr>Terminating Systems</vt:lpstr>
      <vt:lpstr>Terminating Simulation Examples</vt:lpstr>
      <vt:lpstr>Method of Independent Replications</vt:lpstr>
      <vt:lpstr>Methods of Independent Replications Cont. </vt:lpstr>
      <vt:lpstr>Estimator and Interval</vt:lpstr>
      <vt:lpstr>Confidence Intervals w/Specified Precision</vt:lpstr>
      <vt:lpstr>Replication Method</vt:lpstr>
      <vt:lpstr>Replication Method cont’d</vt:lpstr>
      <vt:lpstr>Replication Method Cont’d</vt:lpstr>
      <vt:lpstr>Using Batches</vt:lpstr>
      <vt:lpstr>Batch Size Selection Guidelines</vt:lpstr>
      <vt:lpstr>HW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 3550 : Simulation &amp; Visualization</dc:title>
  <dc:creator>Dan Swanson</dc:creator>
  <cp:lastModifiedBy>Labs</cp:lastModifiedBy>
  <cp:revision>105</cp:revision>
  <dcterms:created xsi:type="dcterms:W3CDTF">2017-08-29T12:29:25Z</dcterms:created>
  <dcterms:modified xsi:type="dcterms:W3CDTF">2019-09-24T21:33:57Z</dcterms:modified>
</cp:coreProperties>
</file>