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65" r:id="rId3"/>
    <p:sldId id="262" r:id="rId4"/>
    <p:sldId id="261" r:id="rId5"/>
    <p:sldId id="257" r:id="rId6"/>
    <p:sldId id="258" r:id="rId7"/>
    <p:sldId id="259" r:id="rId8"/>
    <p:sldId id="260" r:id="rId9"/>
    <p:sldId id="268"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Swanson" initials="DS" lastIdx="1" clrIdx="0">
    <p:extLst>
      <p:ext uri="{19B8F6BF-5375-455C-9EA6-DF929625EA0E}">
        <p15:presenceInfo xmlns:p15="http://schemas.microsoft.com/office/powerpoint/2012/main" userId="74a6578c50a389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77" autoAdjust="0"/>
    <p:restoredTop sz="94660"/>
  </p:normalViewPr>
  <p:slideViewPr>
    <p:cSldViewPr snapToGrid="0">
      <p:cViewPr varScale="1">
        <p:scale>
          <a:sx n="68" d="100"/>
          <a:sy n="68" d="100"/>
        </p:scale>
        <p:origin x="1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2BE5A-0677-4D91-A76A-C9AF100041D4}" type="datetimeFigureOut">
              <a:rPr lang="en-US" smtClean="0"/>
              <a:t>6/19/2018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636D7-2BF4-4DE7-A84E-AF49E743E60C}" type="slidenum">
              <a:rPr lang="en-US" smtClean="0"/>
              <a:t>‹#›</a:t>
            </a:fld>
            <a:endParaRPr lang="en-US"/>
          </a:p>
        </p:txBody>
      </p:sp>
    </p:spTree>
    <p:extLst>
      <p:ext uri="{BB962C8B-B14F-4D97-AF65-F5344CB8AC3E}">
        <p14:creationId xmlns:p14="http://schemas.microsoft.com/office/powerpoint/2010/main" val="164229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B636D7-2BF4-4DE7-A84E-AF49E743E60C}" type="slidenum">
              <a:rPr lang="en-US" smtClean="0"/>
              <a:t>9</a:t>
            </a:fld>
            <a:endParaRPr lang="en-US"/>
          </a:p>
        </p:txBody>
      </p:sp>
    </p:spTree>
    <p:extLst>
      <p:ext uri="{BB962C8B-B14F-4D97-AF65-F5344CB8AC3E}">
        <p14:creationId xmlns:p14="http://schemas.microsoft.com/office/powerpoint/2010/main" val="2348249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http://slideplayer.com/slide/4822328/15  </a:t>
            </a:r>
          </a:p>
        </p:txBody>
      </p:sp>
      <p:sp>
        <p:nvSpPr>
          <p:cNvPr id="4" name="Slide Number Placeholder 3"/>
          <p:cNvSpPr>
            <a:spLocks noGrp="1"/>
          </p:cNvSpPr>
          <p:nvPr>
            <p:ph type="sldNum" sz="quarter" idx="10"/>
          </p:nvPr>
        </p:nvSpPr>
        <p:spPr/>
        <p:txBody>
          <a:bodyPr/>
          <a:lstStyle/>
          <a:p>
            <a:fld id="{D8B636D7-2BF4-4DE7-A84E-AF49E743E60C}" type="slidenum">
              <a:rPr lang="en-US" smtClean="0"/>
              <a:t>10</a:t>
            </a:fld>
            <a:endParaRPr lang="en-US"/>
          </a:p>
        </p:txBody>
      </p:sp>
    </p:spTree>
    <p:extLst>
      <p:ext uri="{BB962C8B-B14F-4D97-AF65-F5344CB8AC3E}">
        <p14:creationId xmlns:p14="http://schemas.microsoft.com/office/powerpoint/2010/main" val="1024915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https://ch.mathworks.com/help/simevents/gs/building-a-simple-discrete-event-model.html?s_tid=gn_loc_drop#a1076612269b1</a:t>
            </a:r>
          </a:p>
        </p:txBody>
      </p:sp>
      <p:sp>
        <p:nvSpPr>
          <p:cNvPr id="4" name="Slide Number Placeholder 3"/>
          <p:cNvSpPr>
            <a:spLocks noGrp="1"/>
          </p:cNvSpPr>
          <p:nvPr>
            <p:ph type="sldNum" sz="quarter" idx="10"/>
          </p:nvPr>
        </p:nvSpPr>
        <p:spPr/>
        <p:txBody>
          <a:bodyPr/>
          <a:lstStyle/>
          <a:p>
            <a:fld id="{D8B636D7-2BF4-4DE7-A84E-AF49E743E60C}" type="slidenum">
              <a:rPr lang="en-US" smtClean="0"/>
              <a:t>12</a:t>
            </a:fld>
            <a:endParaRPr lang="en-US"/>
          </a:p>
        </p:txBody>
      </p:sp>
    </p:spTree>
    <p:extLst>
      <p:ext uri="{BB962C8B-B14F-4D97-AF65-F5344CB8AC3E}">
        <p14:creationId xmlns:p14="http://schemas.microsoft.com/office/powerpoint/2010/main" val="4214550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71847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872854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874050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3B475-A968-4CA9-AF91-36C4A4F1E021}"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265123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63B475-A968-4CA9-AF91-36C4A4F1E021}"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38541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63B475-A968-4CA9-AF91-36C4A4F1E021}"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4039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63B475-A968-4CA9-AF91-36C4A4F1E021}"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660115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63B475-A968-4CA9-AF91-36C4A4F1E021}"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095518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63B475-A968-4CA9-AF91-36C4A4F1E021}"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57608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183515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563B475-A968-4CA9-AF91-36C4A4F1E021}"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B0C50D-3CB4-482B-A17B-006F65352F30}" type="slidenum">
              <a:rPr lang="en-US" smtClean="0"/>
              <a:t>‹#›</a:t>
            </a:fld>
            <a:endParaRPr lang="en-US"/>
          </a:p>
        </p:txBody>
      </p:sp>
    </p:spTree>
    <p:extLst>
      <p:ext uri="{BB962C8B-B14F-4D97-AF65-F5344CB8AC3E}">
        <p14:creationId xmlns:p14="http://schemas.microsoft.com/office/powerpoint/2010/main" val="3714219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63B475-A968-4CA9-AF91-36C4A4F1E021}" type="datetimeFigureOut">
              <a:rPr lang="en-US" smtClean="0"/>
              <a:t>6/19/2018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0C50D-3CB4-482B-A17B-006F65352F30}" type="slidenum">
              <a:rPr lang="en-US" smtClean="0"/>
              <a:t>‹#›</a:t>
            </a:fld>
            <a:endParaRPr lang="en-US"/>
          </a:p>
        </p:txBody>
      </p:sp>
    </p:spTree>
    <p:extLst>
      <p:ext uri="{BB962C8B-B14F-4D97-AF65-F5344CB8AC3E}">
        <p14:creationId xmlns:p14="http://schemas.microsoft.com/office/powerpoint/2010/main" val="144917468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D23A-8C06-4963-BB3E-FBFCABEBB217}"/>
              </a:ext>
            </a:extLst>
          </p:cNvPr>
          <p:cNvSpPr>
            <a:spLocks noGrp="1"/>
          </p:cNvSpPr>
          <p:nvPr>
            <p:ph type="ctrTitle"/>
          </p:nvPr>
        </p:nvSpPr>
        <p:spPr>
          <a:xfrm>
            <a:off x="889732" y="367487"/>
            <a:ext cx="6405753" cy="3277961"/>
          </a:xfrm>
        </p:spPr>
        <p:txBody>
          <a:bodyPr anchor="t">
            <a:normAutofit/>
          </a:bodyPr>
          <a:lstStyle/>
          <a:p>
            <a:pPr algn="l"/>
            <a:r>
              <a:rPr lang="en-US" sz="5400" dirty="0">
                <a:solidFill>
                  <a:schemeClr val="bg1"/>
                </a:solidFill>
              </a:rPr>
              <a:t>MECH 3550	:</a:t>
            </a:r>
            <a:br>
              <a:rPr lang="en-US" sz="5400" dirty="0">
                <a:solidFill>
                  <a:schemeClr val="bg1"/>
                </a:solidFill>
              </a:rPr>
            </a:br>
            <a:r>
              <a:rPr lang="en-US" sz="5400" dirty="0">
                <a:solidFill>
                  <a:schemeClr val="bg1"/>
                </a:solidFill>
              </a:rPr>
              <a:t>Simulation &amp; Visualization</a:t>
            </a:r>
          </a:p>
        </p:txBody>
      </p:sp>
      <p:sp>
        <p:nvSpPr>
          <p:cNvPr id="4" name="TextBox 3">
            <a:extLst>
              <a:ext uri="{FF2B5EF4-FFF2-40B4-BE49-F238E27FC236}">
                <a16:creationId xmlns:a16="http://schemas.microsoft.com/office/drawing/2014/main" id="{6198D0AF-4046-4472-861F-0B58B04559B0}"/>
              </a:ext>
            </a:extLst>
          </p:cNvPr>
          <p:cNvSpPr txBox="1"/>
          <p:nvPr/>
        </p:nvSpPr>
        <p:spPr>
          <a:xfrm>
            <a:off x="3520391" y="2922173"/>
            <a:ext cx="5288948" cy="1446550"/>
          </a:xfrm>
          <a:prstGeom prst="rect">
            <a:avLst/>
          </a:prstGeom>
          <a:noFill/>
        </p:spPr>
        <p:txBody>
          <a:bodyPr wrap="square" rtlCol="0">
            <a:spAutoFit/>
          </a:bodyPr>
          <a:lstStyle/>
          <a:p>
            <a:pPr algn="ctr"/>
            <a:r>
              <a:rPr lang="en-US" sz="4400" dirty="0">
                <a:solidFill>
                  <a:schemeClr val="bg1"/>
                </a:solidFill>
              </a:rPr>
              <a:t>Building Simple Simulation Models</a:t>
            </a:r>
          </a:p>
        </p:txBody>
      </p:sp>
    </p:spTree>
    <p:extLst>
      <p:ext uri="{BB962C8B-B14F-4D97-AF65-F5344CB8AC3E}">
        <p14:creationId xmlns:p14="http://schemas.microsoft.com/office/powerpoint/2010/main" val="38146588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descr="A screenshot of text&#10;&#10;Description generated with very high confidence">
            <a:extLst>
              <a:ext uri="{FF2B5EF4-FFF2-40B4-BE49-F238E27FC236}">
                <a16:creationId xmlns:a16="http://schemas.microsoft.com/office/drawing/2014/main" id="{EC7B5509-567F-4685-B19D-3A998EDE21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6418" y="553792"/>
            <a:ext cx="8567754" cy="6425815"/>
          </a:xfrm>
          <a:prstGeom prst="rect">
            <a:avLst/>
          </a:prstGeom>
        </p:spPr>
      </p:pic>
      <p:sp>
        <p:nvSpPr>
          <p:cNvPr id="2" name="Rectangle 1">
            <a:extLst>
              <a:ext uri="{FF2B5EF4-FFF2-40B4-BE49-F238E27FC236}">
                <a16:creationId xmlns:a16="http://schemas.microsoft.com/office/drawing/2014/main" id="{6B813EB4-7E43-45A6-83BB-AEA9A29D177C}"/>
              </a:ext>
            </a:extLst>
          </p:cNvPr>
          <p:cNvSpPr/>
          <p:nvPr/>
        </p:nvSpPr>
        <p:spPr>
          <a:xfrm>
            <a:off x="1860454" y="3369288"/>
            <a:ext cx="3446584" cy="39389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bg1"/>
                </a:solidFill>
              </a:rPr>
              <a:t> time t</a:t>
            </a:r>
            <a:r>
              <a:rPr lang="en-US" sz="3200" i="1" dirty="0">
                <a:solidFill>
                  <a:schemeClr val="bg1"/>
                </a:solidFill>
              </a:rPr>
              <a:t>]</a:t>
            </a:r>
            <a:endParaRPr lang="en-US" sz="3200" i="1" dirty="0"/>
          </a:p>
        </p:txBody>
      </p:sp>
      <p:sp>
        <p:nvSpPr>
          <p:cNvPr id="3" name="Rectangle 2">
            <a:extLst>
              <a:ext uri="{FF2B5EF4-FFF2-40B4-BE49-F238E27FC236}">
                <a16:creationId xmlns:a16="http://schemas.microsoft.com/office/drawing/2014/main" id="{EDD8F99F-8A10-4716-9551-3182CF2ACE14}"/>
              </a:ext>
            </a:extLst>
          </p:cNvPr>
          <p:cNvSpPr/>
          <p:nvPr/>
        </p:nvSpPr>
        <p:spPr>
          <a:xfrm>
            <a:off x="1228596" y="6374546"/>
            <a:ext cx="9366986" cy="67539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815899" y="288388"/>
            <a:ext cx="6560202" cy="54863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rPr>
              <a:t>Measures of Performance of Queuing Systems</a:t>
            </a:r>
          </a:p>
        </p:txBody>
      </p:sp>
    </p:spTree>
    <p:extLst>
      <p:ext uri="{BB962C8B-B14F-4D97-AF65-F5344CB8AC3E}">
        <p14:creationId xmlns:p14="http://schemas.microsoft.com/office/powerpoint/2010/main" val="1669144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p:cNvSpPr txBox="1"/>
              <p:nvPr/>
            </p:nvSpPr>
            <p:spPr>
              <a:xfrm>
                <a:off x="2601533" y="1831372"/>
                <a:ext cx="6439436" cy="2880789"/>
              </a:xfrm>
              <a:prstGeom prst="rect">
                <a:avLst/>
              </a:prstGeom>
              <a:noFill/>
            </p:spPr>
            <p:txBody>
              <a:bodyPr wrap="square" lIns="0" tIns="0" rIns="0" bIns="0" rtlCol="0">
                <a:spAutoFit/>
              </a:bodyPr>
              <a:lstStyle/>
              <a:p>
                <a:pPr algn="ctr"/>
                <a14:m>
                  <m:oMath xmlns:m="http://schemas.openxmlformats.org/officeDocument/2006/math">
                    <m:r>
                      <a:rPr lang="en-US" sz="2000" b="0" i="1" smtClean="0">
                        <a:solidFill>
                          <a:schemeClr val="bg1"/>
                        </a:solidFill>
                        <a:latin typeface="Cambria Math" panose="02040503050406030204" pitchFamily="18" charset="0"/>
                      </a:rPr>
                      <m:t>𝑄</m:t>
                    </m:r>
                    <m:r>
                      <a:rPr lang="en-US" sz="2000" b="0" i="1" smtClean="0">
                        <a:solidFill>
                          <a:schemeClr val="bg1"/>
                        </a:solidFill>
                        <a:latin typeface="Cambria Math" panose="02040503050406030204" pitchFamily="18" charset="0"/>
                      </a:rPr>
                      <m:t>=</m:t>
                    </m:r>
                    <m:func>
                      <m:funcPr>
                        <m:ctrlPr>
                          <a:rPr lang="en-US" sz="2000" b="0" i="1" smtClean="0">
                            <a:solidFill>
                              <a:schemeClr val="bg1"/>
                            </a:solidFill>
                            <a:latin typeface="Cambria Math" panose="02040503050406030204" pitchFamily="18" charset="0"/>
                          </a:rPr>
                        </m:ctrlPr>
                      </m:funcPr>
                      <m:fName>
                        <m:limLow>
                          <m:limLowPr>
                            <m:ctrlPr>
                              <a:rPr lang="en-US" sz="2000" i="1">
                                <a:solidFill>
                                  <a:schemeClr val="bg1"/>
                                </a:solidFill>
                                <a:latin typeface="Cambria Math" panose="02040503050406030204" pitchFamily="18" charset="0"/>
                              </a:rPr>
                            </m:ctrlPr>
                          </m:limLowPr>
                          <m:e>
                            <m:r>
                              <m:rPr>
                                <m:sty m:val="p"/>
                              </m:rPr>
                              <a:rPr lang="en-US" sz="2000">
                                <a:solidFill>
                                  <a:schemeClr val="bg1"/>
                                </a:solidFill>
                                <a:latin typeface="Cambria Math" panose="02040503050406030204" pitchFamily="18" charset="0"/>
                              </a:rPr>
                              <m:t>lim</m:t>
                            </m:r>
                          </m:e>
                          <m:lim>
                            <m:r>
                              <a:rPr lang="en-US" sz="2000" i="1">
                                <a:solidFill>
                                  <a:schemeClr val="bg1"/>
                                </a:solidFill>
                                <a:latin typeface="Cambria Math" panose="02040503050406030204" pitchFamily="18" charset="0"/>
                              </a:rPr>
                              <m:t>𝑇</m:t>
                            </m:r>
                            <m:r>
                              <a:rPr lang="en-US" sz="2000" i="1">
                                <a:solidFill>
                                  <a:schemeClr val="bg1"/>
                                </a:solidFill>
                                <a:latin typeface="Cambria Math" panose="02040503050406030204" pitchFamily="18" charset="0"/>
                                <a:ea typeface="Cambria Math" panose="02040503050406030204" pitchFamily="18" charset="0"/>
                              </a:rPr>
                              <m:t>→∞</m:t>
                            </m:r>
                          </m:lim>
                        </m:limLow>
                      </m:fName>
                      <m:e>
                        <m:f>
                          <m:fPr>
                            <m:ctrlPr>
                              <a:rPr lang="en-US" sz="2000" b="0" i="1" smtClean="0">
                                <a:solidFill>
                                  <a:schemeClr val="bg1"/>
                                </a:solidFill>
                                <a:latin typeface="Cambria Math" panose="02040503050406030204" pitchFamily="18" charset="0"/>
                              </a:rPr>
                            </m:ctrlPr>
                          </m:fPr>
                          <m:num>
                            <m:nary>
                              <m:naryPr>
                                <m:ctrlPr>
                                  <a:rPr lang="en-US" sz="2000" b="0" i="1" smtClean="0">
                                    <a:solidFill>
                                      <a:schemeClr val="bg1"/>
                                    </a:solidFill>
                                    <a:latin typeface="Cambria Math" panose="02040503050406030204" pitchFamily="18" charset="0"/>
                                  </a:rPr>
                                </m:ctrlPr>
                              </m:naryPr>
                              <m:sub>
                                <m:r>
                                  <m:rPr>
                                    <m:brk m:alnAt="23"/>
                                  </m:rPr>
                                  <a:rPr lang="en-US" sz="2000" b="0" i="1" smtClean="0">
                                    <a:solidFill>
                                      <a:schemeClr val="bg1"/>
                                    </a:solidFill>
                                    <a:latin typeface="Cambria Math" panose="02040503050406030204" pitchFamily="18" charset="0"/>
                                  </a:rPr>
                                  <m:t>0</m:t>
                                </m:r>
                              </m:sub>
                              <m:sup>
                                <m:r>
                                  <a:rPr lang="en-US" sz="2000" b="0" i="1" smtClean="0">
                                    <a:solidFill>
                                      <a:schemeClr val="bg1"/>
                                    </a:solidFill>
                                    <a:latin typeface="Cambria Math" panose="02040503050406030204" pitchFamily="18" charset="0"/>
                                  </a:rPr>
                                  <m:t>𝑇</m:t>
                                </m:r>
                              </m:sup>
                              <m:e>
                                <m:r>
                                  <a:rPr lang="en-US" sz="2000" b="0" i="1" smtClean="0">
                                    <a:solidFill>
                                      <a:schemeClr val="bg1"/>
                                    </a:solidFill>
                                    <a:latin typeface="Cambria Math" panose="02040503050406030204" pitchFamily="18" charset="0"/>
                                  </a:rPr>
                                  <m:t>𝑄</m:t>
                                </m:r>
                                <m:d>
                                  <m:dPr>
                                    <m:ctrlPr>
                                      <a:rPr lang="en-US" sz="2000" b="0" i="1" smtClean="0">
                                        <a:solidFill>
                                          <a:schemeClr val="bg1"/>
                                        </a:solidFill>
                                        <a:latin typeface="Cambria Math" panose="02040503050406030204" pitchFamily="18" charset="0"/>
                                      </a:rPr>
                                    </m:ctrlPr>
                                  </m:dPr>
                                  <m:e>
                                    <m:r>
                                      <a:rPr lang="en-US" sz="2000" b="0" i="1" smtClean="0">
                                        <a:solidFill>
                                          <a:schemeClr val="bg1"/>
                                        </a:solidFill>
                                        <a:latin typeface="Cambria Math" panose="02040503050406030204" pitchFamily="18" charset="0"/>
                                      </a:rPr>
                                      <m:t>𝑡</m:t>
                                    </m:r>
                                  </m:e>
                                </m:d>
                                <m:r>
                                  <a:rPr lang="en-US" sz="2000" b="0" i="1" smtClean="0">
                                    <a:solidFill>
                                      <a:schemeClr val="bg1"/>
                                    </a:solidFill>
                                    <a:latin typeface="Cambria Math" panose="02040503050406030204" pitchFamily="18" charset="0"/>
                                  </a:rPr>
                                  <m:t>𝑑𝑡</m:t>
                                </m:r>
                              </m:e>
                            </m:nary>
                          </m:num>
                          <m:den>
                            <m:r>
                              <a:rPr lang="en-US" sz="2000" b="0" i="1" smtClean="0">
                                <a:solidFill>
                                  <a:schemeClr val="bg1"/>
                                </a:solidFill>
                                <a:latin typeface="Cambria Math" panose="02040503050406030204" pitchFamily="18" charset="0"/>
                              </a:rPr>
                              <m:t>𝑇</m:t>
                            </m:r>
                          </m:den>
                        </m:f>
                      </m:e>
                    </m:func>
                  </m:oMath>
                </a14:m>
                <a:r>
                  <a:rPr lang="en-US" sz="2000" dirty="0">
                    <a:solidFill>
                      <a:schemeClr val="bg1"/>
                    </a:solidFill>
                  </a:rPr>
                  <a:t>  w.p.1</a:t>
                </a:r>
              </a:p>
              <a:p>
                <a:pPr algn="ctr"/>
                <a14:m>
                  <m:oMathPara xmlns:m="http://schemas.openxmlformats.org/officeDocument/2006/math">
                    <m:oMathParaPr>
                      <m:jc m:val="center"/>
                    </m:oMathParaPr>
                    <m:oMath xmlns:m="http://schemas.openxmlformats.org/officeDocument/2006/math">
                      <m:r>
                        <a:rPr lang="en-US" b="0" i="1" smtClean="0">
                          <a:solidFill>
                            <a:schemeClr val="bg1"/>
                          </a:solidFill>
                          <a:latin typeface="Cambria Math" panose="02040503050406030204" pitchFamily="18" charset="0"/>
                        </a:rPr>
                        <m:t>𝐿</m:t>
                      </m:r>
                      <m:r>
                        <a:rPr lang="en-US" b="0" i="1" smtClean="0">
                          <a:solidFill>
                            <a:schemeClr val="bg1"/>
                          </a:solidFill>
                          <a:latin typeface="Cambria Math" panose="02040503050406030204" pitchFamily="18" charset="0"/>
                        </a:rPr>
                        <m:t>=</m:t>
                      </m:r>
                      <m:func>
                        <m:funcPr>
                          <m:ctrlPr>
                            <a:rPr lang="en-US" i="1">
                              <a:solidFill>
                                <a:schemeClr val="bg1"/>
                              </a:solidFill>
                              <a:latin typeface="Cambria Math" panose="02040503050406030204" pitchFamily="18" charset="0"/>
                            </a:rPr>
                          </m:ctrlPr>
                        </m:funcPr>
                        <m:fName>
                          <m:limLow>
                            <m:limLowPr>
                              <m:ctrlPr>
                                <a:rPr lang="en-US" i="1">
                                  <a:solidFill>
                                    <a:schemeClr val="bg1"/>
                                  </a:solidFill>
                                  <a:latin typeface="Cambria Math" panose="02040503050406030204" pitchFamily="18" charset="0"/>
                                </a:rPr>
                              </m:ctrlPr>
                            </m:limLowPr>
                            <m:e>
                              <m:r>
                                <m:rPr>
                                  <m:sty m:val="p"/>
                                </m:rPr>
                                <a:rPr lang="en-US">
                                  <a:solidFill>
                                    <a:schemeClr val="bg1"/>
                                  </a:solidFill>
                                  <a:latin typeface="Cambria Math" panose="02040503050406030204" pitchFamily="18" charset="0"/>
                                </a:rPr>
                                <m:t>lim</m:t>
                              </m:r>
                            </m:e>
                            <m:lim>
                              <m:r>
                                <a:rPr lang="en-US" i="1">
                                  <a:solidFill>
                                    <a:schemeClr val="bg1"/>
                                  </a:solidFill>
                                  <a:latin typeface="Cambria Math" panose="02040503050406030204" pitchFamily="18" charset="0"/>
                                </a:rPr>
                                <m:t>𝑇</m:t>
                              </m:r>
                              <m:r>
                                <a:rPr lang="en-US" i="1">
                                  <a:solidFill>
                                    <a:schemeClr val="bg1"/>
                                  </a:solidFill>
                                  <a:latin typeface="Cambria Math" panose="02040503050406030204" pitchFamily="18" charset="0"/>
                                  <a:ea typeface="Cambria Math" panose="02040503050406030204" pitchFamily="18" charset="0"/>
                                </a:rPr>
                                <m:t>→∞</m:t>
                              </m:r>
                            </m:lim>
                          </m:limLow>
                        </m:fName>
                        <m:e>
                          <m:f>
                            <m:fPr>
                              <m:ctrlPr>
                                <a:rPr lang="en-US" i="1">
                                  <a:solidFill>
                                    <a:schemeClr val="bg1"/>
                                  </a:solidFill>
                                  <a:latin typeface="Cambria Math" panose="02040503050406030204" pitchFamily="18" charset="0"/>
                                </a:rPr>
                              </m:ctrlPr>
                            </m:fPr>
                            <m:num>
                              <m:nary>
                                <m:naryPr>
                                  <m:ctrlPr>
                                    <a:rPr lang="en-US" i="1">
                                      <a:solidFill>
                                        <a:schemeClr val="bg1"/>
                                      </a:solidFill>
                                      <a:latin typeface="Cambria Math" panose="02040503050406030204" pitchFamily="18" charset="0"/>
                                    </a:rPr>
                                  </m:ctrlPr>
                                </m:naryPr>
                                <m:sub>
                                  <m:r>
                                    <m:rPr>
                                      <m:brk m:alnAt="23"/>
                                    </m:rPr>
                                    <a:rPr lang="en-US" i="1">
                                      <a:solidFill>
                                        <a:schemeClr val="bg1"/>
                                      </a:solidFill>
                                      <a:latin typeface="Cambria Math" panose="02040503050406030204" pitchFamily="18" charset="0"/>
                                    </a:rPr>
                                    <m:t>0</m:t>
                                  </m:r>
                                </m:sub>
                                <m:sup>
                                  <m:r>
                                    <a:rPr lang="en-US" i="1">
                                      <a:solidFill>
                                        <a:schemeClr val="bg1"/>
                                      </a:solidFill>
                                      <a:latin typeface="Cambria Math" panose="02040503050406030204" pitchFamily="18" charset="0"/>
                                    </a:rPr>
                                    <m:t>𝑇</m:t>
                                  </m:r>
                                </m:sup>
                                <m:e>
                                  <m:r>
                                    <a:rPr lang="en-US" b="0" i="1" smtClean="0">
                                      <a:solidFill>
                                        <a:schemeClr val="bg1"/>
                                      </a:solidFill>
                                      <a:latin typeface="Cambria Math" panose="02040503050406030204" pitchFamily="18" charset="0"/>
                                    </a:rPr>
                                    <m:t>𝐿</m:t>
                                  </m:r>
                                  <m:d>
                                    <m:dPr>
                                      <m:ctrlPr>
                                        <a:rPr lang="en-US" i="1">
                                          <a:solidFill>
                                            <a:schemeClr val="bg1"/>
                                          </a:solidFill>
                                          <a:latin typeface="Cambria Math" panose="02040503050406030204" pitchFamily="18" charset="0"/>
                                        </a:rPr>
                                      </m:ctrlPr>
                                    </m:dPr>
                                    <m:e>
                                      <m:r>
                                        <a:rPr lang="en-US" i="1">
                                          <a:solidFill>
                                            <a:schemeClr val="bg1"/>
                                          </a:solidFill>
                                          <a:latin typeface="Cambria Math" panose="02040503050406030204" pitchFamily="18" charset="0"/>
                                        </a:rPr>
                                        <m:t>𝑡</m:t>
                                      </m:r>
                                    </m:e>
                                  </m:d>
                                  <m:r>
                                    <a:rPr lang="en-US" i="1">
                                      <a:solidFill>
                                        <a:schemeClr val="bg1"/>
                                      </a:solidFill>
                                      <a:latin typeface="Cambria Math" panose="02040503050406030204" pitchFamily="18" charset="0"/>
                                    </a:rPr>
                                    <m:t>𝑑𝑡</m:t>
                                  </m:r>
                                </m:e>
                              </m:nary>
                            </m:num>
                            <m:den>
                              <m:r>
                                <a:rPr lang="en-US" i="1">
                                  <a:solidFill>
                                    <a:schemeClr val="bg1"/>
                                  </a:solidFill>
                                  <a:latin typeface="Cambria Math" panose="02040503050406030204" pitchFamily="18" charset="0"/>
                                </a:rPr>
                                <m:t>𝑇</m:t>
                              </m:r>
                            </m:den>
                          </m:f>
                        </m:e>
                      </m:func>
                      <m:r>
                        <m:rPr>
                          <m:nor/>
                        </m:rPr>
                        <a:rPr lang="en-US" dirty="0">
                          <a:solidFill>
                            <a:schemeClr val="bg1"/>
                          </a:solidFill>
                        </a:rPr>
                        <m:t>  </m:t>
                      </m:r>
                      <m:r>
                        <m:rPr>
                          <m:nor/>
                        </m:rPr>
                        <a:rPr lang="en-US" dirty="0">
                          <a:solidFill>
                            <a:schemeClr val="bg1"/>
                          </a:solidFill>
                        </a:rPr>
                        <m:t>w</m:t>
                      </m:r>
                      <m:r>
                        <m:rPr>
                          <m:nor/>
                        </m:rPr>
                        <a:rPr lang="en-US" dirty="0">
                          <a:solidFill>
                            <a:schemeClr val="bg1"/>
                          </a:solidFill>
                        </a:rPr>
                        <m:t>.</m:t>
                      </m:r>
                      <m:r>
                        <m:rPr>
                          <m:nor/>
                        </m:rPr>
                        <a:rPr lang="en-US" dirty="0">
                          <a:solidFill>
                            <a:schemeClr val="bg1"/>
                          </a:solidFill>
                        </a:rPr>
                        <m:t>p</m:t>
                      </m:r>
                      <m:r>
                        <m:rPr>
                          <m:nor/>
                        </m:rPr>
                        <a:rPr lang="en-US" dirty="0">
                          <a:solidFill>
                            <a:schemeClr val="bg1"/>
                          </a:solidFill>
                        </a:rPr>
                        <m:t>.1</m:t>
                      </m:r>
                    </m:oMath>
                  </m:oMathPara>
                </a14:m>
                <a:endParaRPr lang="en-US" dirty="0">
                  <a:solidFill>
                    <a:schemeClr val="bg1"/>
                  </a:solidFill>
                </a:endParaRPr>
              </a:p>
              <a:p>
                <a:pPr algn="ctr"/>
                <a:endParaRPr lang="en-US" dirty="0">
                  <a:solidFill>
                    <a:schemeClr val="bg1"/>
                  </a:solidFill>
                </a:endParaRPr>
              </a:p>
              <a:p>
                <a:pPr algn="ctr"/>
                <a:r>
                  <a:rPr lang="en-US" dirty="0">
                    <a:solidFill>
                      <a:schemeClr val="bg1"/>
                    </a:solidFill>
                  </a:rPr>
                  <a:t>Q=</a:t>
                </a:r>
                <a14:m>
                  <m:oMath xmlns:m="http://schemas.openxmlformats.org/officeDocument/2006/math">
                    <m:r>
                      <m:rPr>
                        <m:sty m:val="p"/>
                      </m:rPr>
                      <a:rPr lang="en-US" i="1" dirty="0">
                        <a:solidFill>
                          <a:schemeClr val="bg1"/>
                        </a:solidFill>
                        <a:latin typeface="Cambria Math" panose="02040503050406030204" pitchFamily="18" charset="0"/>
                      </a:rPr>
                      <m:t>λ</m:t>
                    </m:r>
                    <m:r>
                      <a:rPr lang="en-US" b="0" i="1" smtClean="0">
                        <a:solidFill>
                          <a:schemeClr val="bg1"/>
                        </a:solidFill>
                        <a:latin typeface="Cambria Math" panose="02040503050406030204" pitchFamily="18" charset="0"/>
                      </a:rPr>
                      <m:t>𝑑</m:t>
                    </m:r>
                  </m:oMath>
                </a14:m>
                <a:endParaRPr lang="en-US" dirty="0">
                  <a:solidFill>
                    <a:schemeClr val="bg1"/>
                  </a:solidFill>
                </a:endParaRPr>
              </a:p>
              <a:p>
                <a:pPr algn="ctr"/>
                <a:r>
                  <a:rPr lang="en-US" dirty="0">
                    <a:solidFill>
                      <a:schemeClr val="bg1"/>
                    </a:solidFill>
                  </a:rPr>
                  <a:t>L=</a:t>
                </a:r>
                <a:r>
                  <a:rPr lang="el-GR" dirty="0">
                    <a:solidFill>
                      <a:schemeClr val="bg1"/>
                    </a:solidFill>
                  </a:rPr>
                  <a:t>λ</a:t>
                </a:r>
                <a:r>
                  <a:rPr lang="en-US" dirty="0">
                    <a:solidFill>
                      <a:schemeClr val="bg1"/>
                    </a:solidFill>
                  </a:rPr>
                  <a:t>w</a:t>
                </a:r>
              </a:p>
              <a:p>
                <a:pPr algn="ctr"/>
                <a:r>
                  <a:rPr lang="en-US" dirty="0">
                    <a:solidFill>
                      <a:schemeClr val="bg1"/>
                    </a:solidFill>
                  </a:rPr>
                  <a:t>W=</a:t>
                </a:r>
                <a:r>
                  <a:rPr lang="en-US" dirty="0" err="1">
                    <a:solidFill>
                      <a:schemeClr val="bg1"/>
                    </a:solidFill>
                  </a:rPr>
                  <a:t>d+E</a:t>
                </a:r>
                <a:r>
                  <a:rPr lang="en-US" dirty="0">
                    <a:solidFill>
                      <a:schemeClr val="bg1"/>
                    </a:solidFill>
                  </a:rPr>
                  <a:t>(S)</a:t>
                </a:r>
              </a:p>
              <a:p>
                <a:pPr algn="ctr"/>
                <a:r>
                  <a:rPr lang="en-US" dirty="0">
                    <a:solidFill>
                      <a:schemeClr val="bg1"/>
                    </a:solidFill>
                  </a:rPr>
                  <a:t>E(S) = unbiased estimator</a:t>
                </a:r>
              </a:p>
              <a:p>
                <a:pPr algn="ctr"/>
                <a14:m>
                  <m:oMath xmlns:m="http://schemas.openxmlformats.org/officeDocument/2006/math">
                    <m:r>
                      <a:rPr lang="en-US" i="1" smtClean="0">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m:t>
                    </m:r>
                    <m:r>
                      <m:rPr>
                        <m:sty m:val="p"/>
                      </m:rPr>
                      <a:rPr lang="el-GR" b="0" i="1" smtClean="0">
                        <a:latin typeface="Cambria Math" panose="02040503050406030204" pitchFamily="18" charset="0"/>
                        <a:ea typeface="Cambria Math" panose="02040503050406030204" pitchFamily="18" charset="0"/>
                      </a:rPr>
                      <m:t>λ</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𝑠</m:t>
                    </m:r>
                    <m:r>
                      <m:rPr>
                        <m:sty m:val="p"/>
                      </m:rPr>
                      <a:rPr lang="el-GR" b="0" i="1" smtClean="0">
                        <a:latin typeface="Cambria Math" panose="02040503050406030204" pitchFamily="18" charset="0"/>
                        <a:ea typeface="Cambria Math" panose="02040503050406030204" pitchFamily="18" charset="0"/>
                      </a:rPr>
                      <m:t>ω</m:t>
                    </m:r>
                  </m:oMath>
                </a14:m>
                <a:r>
                  <a:rPr lang="en-US" dirty="0"/>
                  <a:t>)</a:t>
                </a:r>
              </a:p>
            </p:txBody>
          </p:sp>
        </mc:Choice>
        <mc:Fallback xmlns="">
          <p:sp>
            <p:nvSpPr>
              <p:cNvPr id="4" name="TextBox 3"/>
              <p:cNvSpPr txBox="1">
                <a:spLocks noRot="1" noChangeAspect="1" noMove="1" noResize="1" noEditPoints="1" noAdjustHandles="1" noChangeArrowheads="1" noChangeShapeType="1" noTextEdit="1"/>
              </p:cNvSpPr>
              <p:nvPr/>
            </p:nvSpPr>
            <p:spPr>
              <a:xfrm>
                <a:off x="2601533" y="1831372"/>
                <a:ext cx="6439436" cy="2880789"/>
              </a:xfrm>
              <a:prstGeom prst="rect">
                <a:avLst/>
              </a:prstGeom>
              <a:blipFill>
                <a:blip r:embed="rId2"/>
                <a:stretch>
                  <a:fillRect b="-4017"/>
                </a:stretch>
              </a:blipFill>
            </p:spPr>
            <p:txBody>
              <a:bodyPr/>
              <a:lstStyle/>
              <a:p>
                <a:r>
                  <a:rPr lang="en-US">
                    <a:noFill/>
                  </a:rPr>
                  <a:t> </a:t>
                </a:r>
              </a:p>
            </p:txBody>
          </p:sp>
        </mc:Fallback>
      </mc:AlternateContent>
      <p:sp>
        <p:nvSpPr>
          <p:cNvPr id="5" name="TextBox 4"/>
          <p:cNvSpPr txBox="1"/>
          <p:nvPr/>
        </p:nvSpPr>
        <p:spPr>
          <a:xfrm>
            <a:off x="1843371" y="128294"/>
            <a:ext cx="8505257" cy="1446550"/>
          </a:xfrm>
          <a:prstGeom prst="rect">
            <a:avLst/>
          </a:prstGeom>
          <a:noFill/>
        </p:spPr>
        <p:txBody>
          <a:bodyPr wrap="square" rtlCol="0">
            <a:spAutoFit/>
          </a:bodyPr>
          <a:lstStyle/>
          <a:p>
            <a:pPr algn="ctr"/>
            <a:r>
              <a:rPr lang="en-US" sz="4400" dirty="0">
                <a:solidFill>
                  <a:schemeClr val="bg1"/>
                </a:solidFill>
              </a:rPr>
              <a:t>Measures of Performance of Queuing Systems Cont.</a:t>
            </a:r>
          </a:p>
        </p:txBody>
      </p:sp>
    </p:spTree>
    <p:extLst>
      <p:ext uri="{BB962C8B-B14F-4D97-AF65-F5344CB8AC3E}">
        <p14:creationId xmlns:p14="http://schemas.microsoft.com/office/powerpoint/2010/main" val="1836550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Plot of L for the M/M/1 queue</a:t>
            </a:r>
          </a:p>
        </p:txBody>
      </p:sp>
      <p:pic>
        <p:nvPicPr>
          <p:cNvPr id="2050" name="Picture 2" descr="http://player.slideplayer.com/15/4822328/data/images/img34.jp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10202"/>
          <a:stretch/>
        </p:blipFill>
        <p:spPr bwMode="auto">
          <a:xfrm>
            <a:off x="1822391" y="1637935"/>
            <a:ext cx="8547217" cy="3932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136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Content Placeholder 4" descr="A screenshot of a cell phone&#10;&#10;Description generated with very high confidence">
            <a:extLst>
              <a:ext uri="{FF2B5EF4-FFF2-40B4-BE49-F238E27FC236}">
                <a16:creationId xmlns:a16="http://schemas.microsoft.com/office/drawing/2014/main" id="{8F4F6581-CD07-4673-A320-2B21CD461B26}"/>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4044" b="30666"/>
          <a:stretch/>
        </p:blipFill>
        <p:spPr>
          <a:xfrm>
            <a:off x="1097229" y="859416"/>
            <a:ext cx="7717745" cy="3200400"/>
          </a:xfrm>
          <a:solidFill>
            <a:schemeClr val="bg1"/>
          </a:solidFill>
        </p:spPr>
      </p:pic>
      <p:pic>
        <p:nvPicPr>
          <p:cNvPr id="12" name="Picture 11">
            <a:extLst>
              <a:ext uri="{FF2B5EF4-FFF2-40B4-BE49-F238E27FC236}">
                <a16:creationId xmlns:a16="http://schemas.microsoft.com/office/drawing/2014/main" id="{85132C16-1E9B-4EC6-9461-B1BB86A3D4EE}"/>
              </a:ext>
            </a:extLst>
          </p:cNvPr>
          <p:cNvPicPr>
            <a:picLocks noChangeAspect="1"/>
          </p:cNvPicPr>
          <p:nvPr/>
        </p:nvPicPr>
        <p:blipFill rotWithShape="1">
          <a:blip r:embed="rId3">
            <a:extLst>
              <a:ext uri="{28A0092B-C50C-407E-A947-70E740481C1C}">
                <a14:useLocalDpi xmlns:a14="http://schemas.microsoft.com/office/drawing/2010/main" val="0"/>
              </a:ext>
            </a:extLst>
          </a:blip>
          <a:srcRect t="39959"/>
          <a:stretch/>
        </p:blipFill>
        <p:spPr>
          <a:xfrm>
            <a:off x="710383" y="3777090"/>
            <a:ext cx="8433617" cy="3080909"/>
          </a:xfrm>
          <a:prstGeom prst="rect">
            <a:avLst/>
          </a:prstGeom>
        </p:spPr>
      </p:pic>
      <p:sp>
        <p:nvSpPr>
          <p:cNvPr id="3" name="TextBox 2">
            <a:extLst>
              <a:ext uri="{FF2B5EF4-FFF2-40B4-BE49-F238E27FC236}">
                <a16:creationId xmlns:a16="http://schemas.microsoft.com/office/drawing/2014/main" id="{2F2A01FA-43FA-4D97-9642-9599EFF78379}"/>
              </a:ext>
            </a:extLst>
          </p:cNvPr>
          <p:cNvSpPr txBox="1"/>
          <p:nvPr/>
        </p:nvSpPr>
        <p:spPr>
          <a:xfrm>
            <a:off x="4752138" y="209466"/>
            <a:ext cx="2687723" cy="769441"/>
          </a:xfrm>
          <a:prstGeom prst="rect">
            <a:avLst/>
          </a:prstGeom>
          <a:noFill/>
        </p:spPr>
        <p:txBody>
          <a:bodyPr wrap="none" rtlCol="0">
            <a:spAutoFit/>
          </a:bodyPr>
          <a:lstStyle/>
          <a:p>
            <a:r>
              <a:rPr lang="en-US" sz="4400" dirty="0">
                <a:solidFill>
                  <a:schemeClr val="bg1"/>
                </a:solidFill>
                <a:latin typeface="+mj-lt"/>
              </a:rPr>
              <a:t>Time Steps</a:t>
            </a:r>
          </a:p>
        </p:txBody>
      </p:sp>
    </p:spTree>
    <p:extLst>
      <p:ext uri="{BB962C8B-B14F-4D97-AF65-F5344CB8AC3E}">
        <p14:creationId xmlns:p14="http://schemas.microsoft.com/office/powerpoint/2010/main" val="4249419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44553-27AA-43D5-B071-4AA79AD82AFF}"/>
              </a:ext>
            </a:extLst>
          </p:cNvPr>
          <p:cNvSpPr>
            <a:spLocks noGrp="1"/>
          </p:cNvSpPr>
          <p:nvPr>
            <p:ph type="title"/>
          </p:nvPr>
        </p:nvSpPr>
        <p:spPr/>
        <p:txBody>
          <a:bodyPr>
            <a:normAutofit/>
          </a:bodyPr>
          <a:lstStyle/>
          <a:p>
            <a:pPr algn="ctr"/>
            <a:r>
              <a:rPr lang="en-US" dirty="0">
                <a:solidFill>
                  <a:schemeClr val="bg1"/>
                </a:solidFill>
              </a:rPr>
              <a:t>C Programs	</a:t>
            </a:r>
          </a:p>
        </p:txBody>
      </p:sp>
      <p:sp>
        <p:nvSpPr>
          <p:cNvPr id="3" name="Content Placeholder 2">
            <a:extLst>
              <a:ext uri="{FF2B5EF4-FFF2-40B4-BE49-F238E27FC236}">
                <a16:creationId xmlns:a16="http://schemas.microsoft.com/office/drawing/2014/main" id="{D58B0B12-174F-4C21-B90D-161E5D0E4054}"/>
              </a:ext>
            </a:extLst>
          </p:cNvPr>
          <p:cNvSpPr>
            <a:spLocks noGrp="1"/>
          </p:cNvSpPr>
          <p:nvPr>
            <p:ph idx="1"/>
          </p:nvPr>
        </p:nvSpPr>
        <p:spPr/>
        <p:txBody>
          <a:bodyPr/>
          <a:lstStyle/>
          <a:p>
            <a:r>
              <a:rPr lang="en-US" dirty="0">
                <a:solidFill>
                  <a:schemeClr val="bg1"/>
                </a:solidFill>
              </a:rPr>
              <a:t>M/M/1 Queue Simulation</a:t>
            </a:r>
          </a:p>
          <a:p>
            <a:r>
              <a:rPr lang="en-US" dirty="0">
                <a:solidFill>
                  <a:schemeClr val="bg1"/>
                </a:solidFill>
              </a:rPr>
              <a:t>Alternates</a:t>
            </a:r>
          </a:p>
          <a:p>
            <a:r>
              <a:rPr lang="en-US" dirty="0">
                <a:solidFill>
                  <a:schemeClr val="bg1"/>
                </a:solidFill>
              </a:rPr>
              <a:t>Single Product Inventory System</a:t>
            </a:r>
          </a:p>
          <a:p>
            <a:r>
              <a:rPr lang="en-US" dirty="0">
                <a:solidFill>
                  <a:schemeClr val="bg1"/>
                </a:solidFill>
              </a:rPr>
              <a:t>https://www.programiz.com/c-programming/examples</a:t>
            </a:r>
          </a:p>
          <a:p>
            <a:endParaRPr lang="en-US" dirty="0"/>
          </a:p>
        </p:txBody>
      </p:sp>
    </p:spTree>
    <p:extLst>
      <p:ext uri="{BB962C8B-B14F-4D97-AF65-F5344CB8AC3E}">
        <p14:creationId xmlns:p14="http://schemas.microsoft.com/office/powerpoint/2010/main" val="154358154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4E9DC-2C81-4D1C-BA60-DC6C00D7759D}"/>
              </a:ext>
            </a:extLst>
          </p:cNvPr>
          <p:cNvSpPr>
            <a:spLocks noGrp="1"/>
          </p:cNvSpPr>
          <p:nvPr>
            <p:ph type="title"/>
          </p:nvPr>
        </p:nvSpPr>
        <p:spPr>
          <a:xfrm>
            <a:off x="833002" y="365125"/>
            <a:ext cx="10520702" cy="1325563"/>
          </a:xfrm>
        </p:spPr>
        <p:txBody>
          <a:bodyPr>
            <a:normAutofit/>
          </a:bodyPr>
          <a:lstStyle/>
          <a:p>
            <a:pPr algn="ctr"/>
            <a:r>
              <a:rPr lang="en-US" dirty="0">
                <a:solidFill>
                  <a:schemeClr val="bg1"/>
                </a:solidFill>
              </a:rPr>
              <a:t>Microsoft Excel Visual Basic Programs</a:t>
            </a:r>
          </a:p>
        </p:txBody>
      </p:sp>
      <p:sp>
        <p:nvSpPr>
          <p:cNvPr id="9" name="Content Placeholder 2">
            <a:extLst>
              <a:ext uri="{FF2B5EF4-FFF2-40B4-BE49-F238E27FC236}">
                <a16:creationId xmlns:a16="http://schemas.microsoft.com/office/drawing/2014/main" id="{A248CF69-1465-4EA9-9A53-46F410A85BCE}"/>
              </a:ext>
            </a:extLst>
          </p:cNvPr>
          <p:cNvSpPr>
            <a:spLocks noGrp="1"/>
          </p:cNvSpPr>
          <p:nvPr>
            <p:ph idx="1"/>
          </p:nvPr>
        </p:nvSpPr>
        <p:spPr/>
        <p:txBody>
          <a:bodyPr/>
          <a:lstStyle/>
          <a:p>
            <a:r>
              <a:rPr lang="en-US" dirty="0">
                <a:solidFill>
                  <a:schemeClr val="bg1"/>
                </a:solidFill>
              </a:rPr>
              <a:t>M/M/1 Queue Simulation</a:t>
            </a:r>
          </a:p>
          <a:p>
            <a:r>
              <a:rPr lang="en-US" dirty="0">
                <a:solidFill>
                  <a:schemeClr val="bg1"/>
                </a:solidFill>
              </a:rPr>
              <a:t>Alternates</a:t>
            </a:r>
          </a:p>
          <a:p>
            <a:r>
              <a:rPr lang="en-US" dirty="0">
                <a:solidFill>
                  <a:schemeClr val="bg1"/>
                </a:solidFill>
              </a:rPr>
              <a:t>Single Product Inventory System</a:t>
            </a:r>
          </a:p>
          <a:p>
            <a:r>
              <a:rPr lang="en-US" dirty="0">
                <a:solidFill>
                  <a:schemeClr val="bg1"/>
                </a:solidFill>
              </a:rPr>
              <a:t>visualbasic.happycodings.com/forms/</a:t>
            </a:r>
          </a:p>
          <a:p>
            <a:endParaRPr lang="en-US" dirty="0"/>
          </a:p>
        </p:txBody>
      </p:sp>
    </p:spTree>
    <p:extLst>
      <p:ext uri="{BB962C8B-B14F-4D97-AF65-F5344CB8AC3E}">
        <p14:creationId xmlns:p14="http://schemas.microsoft.com/office/powerpoint/2010/main" val="87278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5CAAC-5E95-434E-AA9B-2C8D7DA177DA}"/>
              </a:ext>
            </a:extLst>
          </p:cNvPr>
          <p:cNvSpPr>
            <a:spLocks noGrp="1"/>
          </p:cNvSpPr>
          <p:nvPr>
            <p:ph type="title"/>
          </p:nvPr>
        </p:nvSpPr>
        <p:spPr>
          <a:xfrm>
            <a:off x="833002" y="365125"/>
            <a:ext cx="10520702" cy="1325563"/>
          </a:xfrm>
        </p:spPr>
        <p:txBody>
          <a:bodyPr>
            <a:normAutofit/>
          </a:bodyPr>
          <a:lstStyle/>
          <a:p>
            <a:pPr algn="ctr"/>
            <a:r>
              <a:rPr lang="en-US" dirty="0">
                <a:solidFill>
                  <a:schemeClr val="bg1"/>
                </a:solidFill>
              </a:rPr>
              <a:t>Basic Simulation Modeling Advantages</a:t>
            </a:r>
          </a:p>
        </p:txBody>
      </p:sp>
      <p:sp>
        <p:nvSpPr>
          <p:cNvPr id="3" name="Content Placeholder 2">
            <a:extLst>
              <a:ext uri="{FF2B5EF4-FFF2-40B4-BE49-F238E27FC236}">
                <a16:creationId xmlns:a16="http://schemas.microsoft.com/office/drawing/2014/main" id="{DED20FD9-B01F-40F9-8482-CDAB1F03A10D}"/>
              </a:ext>
            </a:extLst>
          </p:cNvPr>
          <p:cNvSpPr>
            <a:spLocks noGrp="1"/>
          </p:cNvSpPr>
          <p:nvPr>
            <p:ph idx="1"/>
          </p:nvPr>
        </p:nvSpPr>
        <p:spPr>
          <a:xfrm>
            <a:off x="838201" y="2022601"/>
            <a:ext cx="10515598" cy="4154361"/>
          </a:xfrm>
        </p:spPr>
        <p:txBody>
          <a:bodyPr>
            <a:normAutofit/>
          </a:bodyPr>
          <a:lstStyle/>
          <a:p>
            <a:pPr lvl="1"/>
            <a:r>
              <a:rPr lang="en-US" sz="2000" dirty="0">
                <a:solidFill>
                  <a:schemeClr val="bg1"/>
                </a:solidFill>
              </a:rPr>
              <a:t>Most complex, real-world systems with stochastic elements cannot be accurately described with a mathematical model that can be evaluated analytically.  Thus a simulation is often the only type of investigation possible.</a:t>
            </a:r>
          </a:p>
          <a:p>
            <a:pPr lvl="1"/>
            <a:r>
              <a:rPr lang="en-US" sz="2000" dirty="0">
                <a:solidFill>
                  <a:schemeClr val="bg1"/>
                </a:solidFill>
              </a:rPr>
              <a:t>Simulation allows one to estimate the performance of an existing system under some projected set of operating conditions.</a:t>
            </a:r>
          </a:p>
          <a:p>
            <a:pPr lvl="1"/>
            <a:r>
              <a:rPr lang="en-US" sz="2000" dirty="0">
                <a:solidFill>
                  <a:schemeClr val="bg1"/>
                </a:solidFill>
              </a:rPr>
              <a:t>Alternative proposed system designs (or alternative operating policies for a single system) can be compared via simulation to see which best meets a specified requirement.</a:t>
            </a:r>
          </a:p>
          <a:p>
            <a:pPr lvl="1"/>
            <a:r>
              <a:rPr lang="en-US" sz="2000" dirty="0">
                <a:solidFill>
                  <a:schemeClr val="bg1"/>
                </a:solidFill>
              </a:rPr>
              <a:t>In a simulation we can maintain much better control over experimental conditions than would generally be possible when experimenting with the system itself.  </a:t>
            </a:r>
          </a:p>
          <a:p>
            <a:pPr lvl="1"/>
            <a:r>
              <a:rPr lang="en-US" sz="2000" dirty="0">
                <a:solidFill>
                  <a:schemeClr val="bg1"/>
                </a:solidFill>
              </a:rPr>
              <a:t>Simulation allows us to study a system with a long time frame-e.g. an economic system-in compressed time, or alternatively to study the detailed workings of a system in expanded time.</a:t>
            </a:r>
          </a:p>
        </p:txBody>
      </p:sp>
    </p:spTree>
    <p:extLst>
      <p:ext uri="{BB962C8B-B14F-4D97-AF65-F5344CB8AC3E}">
        <p14:creationId xmlns:p14="http://schemas.microsoft.com/office/powerpoint/2010/main" val="312073331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725D-9CAD-4D2E-BBD7-375CAE2944C6}"/>
              </a:ext>
            </a:extLst>
          </p:cNvPr>
          <p:cNvSpPr>
            <a:spLocks noGrp="1"/>
          </p:cNvSpPr>
          <p:nvPr>
            <p:ph type="title"/>
          </p:nvPr>
        </p:nvSpPr>
        <p:spPr>
          <a:xfrm>
            <a:off x="833002" y="365125"/>
            <a:ext cx="10520702" cy="1325563"/>
          </a:xfrm>
        </p:spPr>
        <p:txBody>
          <a:bodyPr>
            <a:normAutofit/>
          </a:bodyPr>
          <a:lstStyle/>
          <a:p>
            <a:pPr algn="ctr"/>
            <a:r>
              <a:rPr lang="en-US" dirty="0">
                <a:solidFill>
                  <a:schemeClr val="bg1"/>
                </a:solidFill>
              </a:rPr>
              <a:t>Basic Simulation Modeling Disadvantages	</a:t>
            </a:r>
          </a:p>
        </p:txBody>
      </p:sp>
      <p:sp>
        <p:nvSpPr>
          <p:cNvPr id="3" name="Content Placeholder 2">
            <a:extLst>
              <a:ext uri="{FF2B5EF4-FFF2-40B4-BE49-F238E27FC236}">
                <a16:creationId xmlns:a16="http://schemas.microsoft.com/office/drawing/2014/main" id="{BBB88B49-7E32-4ACE-9284-E41305E23088}"/>
              </a:ext>
            </a:extLst>
          </p:cNvPr>
          <p:cNvSpPr>
            <a:spLocks noGrp="1"/>
          </p:cNvSpPr>
          <p:nvPr>
            <p:ph idx="1"/>
          </p:nvPr>
        </p:nvSpPr>
        <p:spPr>
          <a:xfrm>
            <a:off x="838201" y="2022601"/>
            <a:ext cx="10515598" cy="4154361"/>
          </a:xfrm>
        </p:spPr>
        <p:txBody>
          <a:bodyPr>
            <a:normAutofit/>
          </a:bodyPr>
          <a:lstStyle/>
          <a:p>
            <a:pPr lvl="1"/>
            <a:r>
              <a:rPr lang="en-US" sz="2000" dirty="0">
                <a:solidFill>
                  <a:schemeClr val="bg1"/>
                </a:solidFill>
              </a:rPr>
              <a:t>Each run of a stochastic simulation model produces only estimates of a model’s true characteristics for a particular set of input parameters.  Thus, several independent runs of the model will probably be required for each set of input parameters to be studied.  For this reason, simulation models are generally not as good at optimization as they are at comparing a fixed number of specified alternative system designs.  </a:t>
            </a:r>
          </a:p>
          <a:p>
            <a:pPr lvl="2"/>
            <a:r>
              <a:rPr lang="en-US" sz="1600" dirty="0">
                <a:solidFill>
                  <a:schemeClr val="bg1"/>
                </a:solidFill>
              </a:rPr>
              <a:t>However, an appropriate analytic model can often easily produce the exact true characteristics of that model for a variety of sets of input parameters.  Thus, if a “valid” analytic model is available or can easily be developed, it will generally be preferable to a simulation model.</a:t>
            </a:r>
          </a:p>
          <a:p>
            <a:pPr lvl="1"/>
            <a:r>
              <a:rPr lang="en-US" sz="2000" dirty="0">
                <a:solidFill>
                  <a:schemeClr val="bg1"/>
                </a:solidFill>
              </a:rPr>
              <a:t>Simulation models are often expensive and time consuming to develop.</a:t>
            </a:r>
          </a:p>
          <a:p>
            <a:pPr lvl="1"/>
            <a:r>
              <a:rPr lang="en-US" sz="2000" dirty="0">
                <a:solidFill>
                  <a:schemeClr val="bg1"/>
                </a:solidFill>
              </a:rPr>
              <a:t>The large volume of numbers produced by a simulation study or the persuasive impact of a realistic animation often creates a tendency to place greater confidence in a study’s results than is justified.  </a:t>
            </a:r>
          </a:p>
          <a:p>
            <a:pPr lvl="2"/>
            <a:r>
              <a:rPr lang="en-US" sz="1600" dirty="0">
                <a:solidFill>
                  <a:schemeClr val="bg1"/>
                </a:solidFill>
              </a:rPr>
              <a:t>If a Model is not a “Valid” representation of a system under study, the simulation results, no matter how impressive they appear, will provide little useful information about the actual system.</a:t>
            </a:r>
          </a:p>
          <a:p>
            <a:endParaRPr lang="en-US" sz="2000" dirty="0"/>
          </a:p>
        </p:txBody>
      </p:sp>
    </p:spTree>
    <p:extLst>
      <p:ext uri="{BB962C8B-B14F-4D97-AF65-F5344CB8AC3E}">
        <p14:creationId xmlns:p14="http://schemas.microsoft.com/office/powerpoint/2010/main" val="170951006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A4BE54-BB7C-4E3D-B27C-9E8238CD6116}"/>
              </a:ext>
            </a:extLst>
          </p:cNvPr>
          <p:cNvSpPr>
            <a:spLocks noGrp="1"/>
          </p:cNvSpPr>
          <p:nvPr>
            <p:ph type="title"/>
          </p:nvPr>
        </p:nvSpPr>
        <p:spPr/>
        <p:txBody>
          <a:bodyPr/>
          <a:lstStyle/>
          <a:p>
            <a:pPr algn="ctr"/>
            <a:r>
              <a:rPr lang="en-US" dirty="0">
                <a:solidFill>
                  <a:schemeClr val="bg1"/>
                </a:solidFill>
              </a:rPr>
              <a:t>Pitfalls of a Successful Simulation Study</a:t>
            </a:r>
          </a:p>
        </p:txBody>
      </p:sp>
      <p:sp>
        <p:nvSpPr>
          <p:cNvPr id="6" name="Content Placeholder 5">
            <a:extLst>
              <a:ext uri="{FF2B5EF4-FFF2-40B4-BE49-F238E27FC236}">
                <a16:creationId xmlns:a16="http://schemas.microsoft.com/office/drawing/2014/main" id="{76F3B082-9632-4F2A-9639-54CB5BBD0AA8}"/>
              </a:ext>
            </a:extLst>
          </p:cNvPr>
          <p:cNvSpPr>
            <a:spLocks noGrp="1"/>
          </p:cNvSpPr>
          <p:nvPr>
            <p:ph idx="1"/>
          </p:nvPr>
        </p:nvSpPr>
        <p:spPr/>
        <p:txBody>
          <a:bodyPr>
            <a:normAutofit fontScale="77500" lnSpcReduction="20000"/>
          </a:bodyPr>
          <a:lstStyle/>
          <a:p>
            <a:r>
              <a:rPr lang="en-US" dirty="0"/>
              <a:t>Failure to have a well-defined set of objectives at the beginning of the simulation study.</a:t>
            </a:r>
          </a:p>
          <a:p>
            <a:r>
              <a:rPr lang="en-US" dirty="0">
                <a:solidFill>
                  <a:schemeClr val="bg1"/>
                </a:solidFill>
              </a:rPr>
              <a:t>Failure to have the entire project team involved at the beginning of the study.</a:t>
            </a:r>
          </a:p>
          <a:p>
            <a:r>
              <a:rPr lang="en-US" dirty="0">
                <a:solidFill>
                  <a:schemeClr val="bg1"/>
                </a:solidFill>
              </a:rPr>
              <a:t>Inappropriate level of model detail</a:t>
            </a:r>
          </a:p>
          <a:p>
            <a:r>
              <a:rPr lang="en-US" dirty="0">
                <a:solidFill>
                  <a:schemeClr val="bg1"/>
                </a:solidFill>
              </a:rPr>
              <a:t>Failure to communicate with management throughout the course of the simulation study</a:t>
            </a:r>
          </a:p>
          <a:p>
            <a:r>
              <a:rPr lang="en-US" dirty="0">
                <a:solidFill>
                  <a:schemeClr val="bg1"/>
                </a:solidFill>
              </a:rPr>
              <a:t>Misunderstanding of simulation by management.</a:t>
            </a:r>
          </a:p>
          <a:p>
            <a:r>
              <a:rPr lang="en-US" dirty="0">
                <a:solidFill>
                  <a:schemeClr val="bg1"/>
                </a:solidFill>
              </a:rPr>
              <a:t>Treating a simulation study as if it were primarily an exercise in computer programming</a:t>
            </a:r>
          </a:p>
          <a:p>
            <a:r>
              <a:rPr lang="en-US" dirty="0">
                <a:solidFill>
                  <a:schemeClr val="bg1"/>
                </a:solidFill>
              </a:rPr>
              <a:t>Failure to have people with a knowledge of simulation methodology and statistics on the modeling team</a:t>
            </a:r>
          </a:p>
          <a:p>
            <a:r>
              <a:rPr lang="en-US" dirty="0">
                <a:solidFill>
                  <a:schemeClr val="bg1"/>
                </a:solidFill>
              </a:rPr>
              <a:t>Failure to collect good system data</a:t>
            </a:r>
          </a:p>
          <a:p>
            <a:r>
              <a:rPr lang="en-US" dirty="0">
                <a:solidFill>
                  <a:schemeClr val="bg1"/>
                </a:solidFill>
              </a:rPr>
              <a:t>Inappropriate simulation software</a:t>
            </a:r>
          </a:p>
          <a:p>
            <a:r>
              <a:rPr lang="en-US" dirty="0">
                <a:solidFill>
                  <a:schemeClr val="bg1"/>
                </a:solidFill>
              </a:rPr>
              <a:t>Obliviously using simulation-software products whose complex macro statements may not be well documented and may not implement the desired modeling.</a:t>
            </a:r>
          </a:p>
        </p:txBody>
      </p:sp>
    </p:spTree>
    <p:extLst>
      <p:ext uri="{BB962C8B-B14F-4D97-AF65-F5344CB8AC3E}">
        <p14:creationId xmlns:p14="http://schemas.microsoft.com/office/powerpoint/2010/main" val="74821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D70DB-0904-4AB9-A95B-404967C6C15E}"/>
              </a:ext>
            </a:extLst>
          </p:cNvPr>
          <p:cNvSpPr>
            <a:spLocks noGrp="1"/>
          </p:cNvSpPr>
          <p:nvPr>
            <p:ph type="title"/>
          </p:nvPr>
        </p:nvSpPr>
        <p:spPr/>
        <p:txBody>
          <a:bodyPr>
            <a:normAutofit/>
          </a:bodyPr>
          <a:lstStyle/>
          <a:p>
            <a:pPr algn="ctr"/>
            <a:r>
              <a:rPr lang="en-US" dirty="0">
                <a:solidFill>
                  <a:schemeClr val="bg1"/>
                </a:solidFill>
              </a:rPr>
              <a:t>Pitfalls of a Successful Simulation Study Cont</a:t>
            </a:r>
            <a:r>
              <a:rPr lang="en-US" dirty="0"/>
              <a:t>.</a:t>
            </a:r>
          </a:p>
        </p:txBody>
      </p:sp>
      <p:sp>
        <p:nvSpPr>
          <p:cNvPr id="3" name="Content Placeholder 2">
            <a:extLst>
              <a:ext uri="{FF2B5EF4-FFF2-40B4-BE49-F238E27FC236}">
                <a16:creationId xmlns:a16="http://schemas.microsoft.com/office/drawing/2014/main" id="{D347BA32-CEB5-4C59-BE89-BC48A0511411}"/>
              </a:ext>
            </a:extLst>
          </p:cNvPr>
          <p:cNvSpPr>
            <a:spLocks noGrp="1"/>
          </p:cNvSpPr>
          <p:nvPr>
            <p:ph idx="1"/>
          </p:nvPr>
        </p:nvSpPr>
        <p:spPr/>
        <p:txBody>
          <a:bodyPr>
            <a:normAutofit fontScale="77500" lnSpcReduction="20000"/>
          </a:bodyPr>
          <a:lstStyle/>
          <a:p>
            <a:r>
              <a:rPr lang="en-US" dirty="0">
                <a:solidFill>
                  <a:schemeClr val="bg1"/>
                </a:solidFill>
              </a:rPr>
              <a:t>Belief that easy-to-use simulation packages, which require little or no programming, require a significantly lower level of technical understanding.</a:t>
            </a:r>
          </a:p>
          <a:p>
            <a:r>
              <a:rPr lang="en-US" dirty="0">
                <a:solidFill>
                  <a:schemeClr val="bg1"/>
                </a:solidFill>
              </a:rPr>
              <a:t>Misuse of animation</a:t>
            </a:r>
          </a:p>
          <a:p>
            <a:r>
              <a:rPr lang="en-US" dirty="0">
                <a:solidFill>
                  <a:schemeClr val="bg1"/>
                </a:solidFill>
              </a:rPr>
              <a:t>Failure to account correctly for sources of randomness in the actual system</a:t>
            </a:r>
          </a:p>
          <a:p>
            <a:r>
              <a:rPr lang="en-US" dirty="0">
                <a:solidFill>
                  <a:schemeClr val="bg1"/>
                </a:solidFill>
              </a:rPr>
              <a:t>Using arbitrary distributions (e.g. normal, uniform, or triangular) as input to the simulation</a:t>
            </a:r>
          </a:p>
          <a:p>
            <a:r>
              <a:rPr lang="en-US" dirty="0">
                <a:solidFill>
                  <a:schemeClr val="bg1"/>
                </a:solidFill>
              </a:rPr>
              <a:t>Analyzing the output data from one simulation run using formulas that assume independence</a:t>
            </a:r>
          </a:p>
          <a:p>
            <a:r>
              <a:rPr lang="en-US" dirty="0">
                <a:solidFill>
                  <a:schemeClr val="bg1"/>
                </a:solidFill>
              </a:rPr>
              <a:t>Making a single replication of a particular system design and treating the output statistics as the “true answers”</a:t>
            </a:r>
          </a:p>
          <a:p>
            <a:r>
              <a:rPr lang="en-US" dirty="0">
                <a:solidFill>
                  <a:schemeClr val="bg1"/>
                </a:solidFill>
              </a:rPr>
              <a:t>Failure to have a warmup period, if the steady-state behavior of a system is of interest</a:t>
            </a:r>
          </a:p>
          <a:p>
            <a:r>
              <a:rPr lang="en-US" dirty="0">
                <a:solidFill>
                  <a:schemeClr val="bg1"/>
                </a:solidFill>
              </a:rPr>
              <a:t>Comparing alternative system designs on the basis of one replication for each design</a:t>
            </a:r>
          </a:p>
          <a:p>
            <a:r>
              <a:rPr lang="en-US" dirty="0">
                <a:solidFill>
                  <a:schemeClr val="bg1"/>
                </a:solidFill>
              </a:rPr>
              <a:t>Using the wrong performance measures</a:t>
            </a:r>
          </a:p>
        </p:txBody>
      </p:sp>
    </p:spTree>
    <p:extLst>
      <p:ext uri="{BB962C8B-B14F-4D97-AF65-F5344CB8AC3E}">
        <p14:creationId xmlns:p14="http://schemas.microsoft.com/office/powerpoint/2010/main" val="427076188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Examples of Queueing Systems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2057429"/>
              </p:ext>
            </p:extLst>
          </p:nvPr>
        </p:nvGraphicFramePr>
        <p:xfrm>
          <a:off x="1662792" y="1485901"/>
          <a:ext cx="8866416" cy="4302482"/>
        </p:xfrm>
        <a:graphic>
          <a:graphicData uri="http://schemas.openxmlformats.org/drawingml/2006/table">
            <a:tbl>
              <a:tblPr>
                <a:tableStyleId>{5C22544A-7EE6-4342-B048-85BDC9FD1C3A}</a:tableStyleId>
              </a:tblPr>
              <a:tblGrid>
                <a:gridCol w="2523327">
                  <a:extLst>
                    <a:ext uri="{9D8B030D-6E8A-4147-A177-3AD203B41FA5}">
                      <a16:colId xmlns:a16="http://schemas.microsoft.com/office/drawing/2014/main" val="1213410338"/>
                    </a:ext>
                  </a:extLst>
                </a:gridCol>
                <a:gridCol w="4395954">
                  <a:extLst>
                    <a:ext uri="{9D8B030D-6E8A-4147-A177-3AD203B41FA5}">
                      <a16:colId xmlns:a16="http://schemas.microsoft.com/office/drawing/2014/main" val="1257175559"/>
                    </a:ext>
                  </a:extLst>
                </a:gridCol>
                <a:gridCol w="1947135">
                  <a:extLst>
                    <a:ext uri="{9D8B030D-6E8A-4147-A177-3AD203B41FA5}">
                      <a16:colId xmlns:a16="http://schemas.microsoft.com/office/drawing/2014/main" val="3481962241"/>
                    </a:ext>
                  </a:extLst>
                </a:gridCol>
              </a:tblGrid>
              <a:tr h="658364">
                <a:tc>
                  <a:txBody>
                    <a:bodyPr/>
                    <a:lstStyle/>
                    <a:p>
                      <a:pPr algn="ctr" fontAlgn="b"/>
                      <a:r>
                        <a:rPr lang="en-US" sz="2000" u="none" strike="noStrike" dirty="0">
                          <a:effectLst/>
                        </a:rPr>
                        <a:t>System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t"/>
                      <a:endParaRPr lang="en-US" sz="2000" u="none" strike="noStrike" dirty="0">
                        <a:effectLst/>
                      </a:endParaRPr>
                    </a:p>
                    <a:p>
                      <a:pPr algn="ctr" fontAlgn="t"/>
                      <a:r>
                        <a:rPr lang="en-US" sz="2000" u="none" strike="noStrike" dirty="0">
                          <a:effectLst/>
                        </a:rPr>
                        <a:t>Servers</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000" u="none" strike="noStrike">
                          <a:effectLst/>
                        </a:rPr>
                        <a:t>Customers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5599694"/>
                  </a:ext>
                </a:extLst>
              </a:tr>
              <a:tr h="556342">
                <a:tc>
                  <a:txBody>
                    <a:bodyPr/>
                    <a:lstStyle/>
                    <a:p>
                      <a:pPr algn="ctr" fontAlgn="b"/>
                      <a:r>
                        <a:rPr lang="en-US" sz="2000" u="none" strike="noStrike">
                          <a:effectLst/>
                        </a:rPr>
                        <a:t>Bank</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US" sz="2000" u="none" strike="noStrike" dirty="0">
                          <a:effectLst/>
                        </a:rPr>
                        <a:t>Tellers</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000" u="none" strike="noStrike">
                          <a:effectLst/>
                        </a:rPr>
                        <a:t>Customers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3517374"/>
                  </a:ext>
                </a:extLst>
              </a:tr>
              <a:tr h="556342">
                <a:tc>
                  <a:txBody>
                    <a:bodyPr/>
                    <a:lstStyle/>
                    <a:p>
                      <a:pPr algn="ctr" fontAlgn="b"/>
                      <a:r>
                        <a:rPr lang="en-US" sz="2000" u="none" strike="noStrike">
                          <a:effectLst/>
                        </a:rPr>
                        <a:t>Hospital</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US" sz="2000" u="none" strike="noStrike" dirty="0">
                          <a:effectLst/>
                        </a:rPr>
                        <a:t>Doctors, nurses, beds</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000" u="none" strike="noStrike">
                          <a:effectLst/>
                        </a:rPr>
                        <a:t>Patients </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08996010"/>
                  </a:ext>
                </a:extLst>
              </a:tr>
              <a:tr h="658364">
                <a:tc>
                  <a:txBody>
                    <a:bodyPr/>
                    <a:lstStyle/>
                    <a:p>
                      <a:pPr algn="ctr" fontAlgn="b"/>
                      <a:r>
                        <a:rPr lang="en-US" sz="2000" u="none" strike="noStrike">
                          <a:effectLst/>
                        </a:rPr>
                        <a:t>Computer System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US" sz="2000" u="none" strike="noStrike" dirty="0">
                          <a:effectLst/>
                        </a:rPr>
                        <a:t>Central processing unit, input/output devices</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000" u="none" strike="noStrike">
                          <a:effectLst/>
                        </a:rPr>
                        <a:t>Jobs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7083883"/>
                  </a:ext>
                </a:extLst>
              </a:tr>
              <a:tr h="556342">
                <a:tc>
                  <a:txBody>
                    <a:bodyPr/>
                    <a:lstStyle/>
                    <a:p>
                      <a:pPr algn="ctr" fontAlgn="b"/>
                      <a:r>
                        <a:rPr lang="en-US" sz="2000" u="none" strike="noStrike">
                          <a:effectLst/>
                        </a:rPr>
                        <a:t>Manufacuting system</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US" sz="2000" u="none" strike="noStrike" dirty="0">
                          <a:effectLst/>
                        </a:rPr>
                        <a:t>Machines, workers</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000" u="none" strike="noStrike">
                          <a:effectLst/>
                        </a:rPr>
                        <a:t>Parts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17841194"/>
                  </a:ext>
                </a:extLst>
              </a:tr>
              <a:tr h="658364">
                <a:tc>
                  <a:txBody>
                    <a:bodyPr/>
                    <a:lstStyle/>
                    <a:p>
                      <a:pPr algn="ctr" fontAlgn="b"/>
                      <a:r>
                        <a:rPr lang="en-US" sz="2000" u="none" strike="noStrike">
                          <a:effectLst/>
                        </a:rPr>
                        <a:t>Airport</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US" sz="2000" u="none" strike="noStrike" dirty="0">
                          <a:effectLst/>
                        </a:rPr>
                        <a:t>Runways, gates, security check-in stations</a:t>
                      </a:r>
                      <a:endParaRPr lang="en-US" sz="20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b"/>
                      <a:r>
                        <a:rPr lang="en-US" sz="2000" u="none" strike="noStrike" dirty="0">
                          <a:effectLst/>
                        </a:rPr>
                        <a:t>Airplanes, travelers</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83929069"/>
                  </a:ext>
                </a:extLst>
              </a:tr>
              <a:tr h="658364">
                <a:tc>
                  <a:txBody>
                    <a:bodyPr/>
                    <a:lstStyle/>
                    <a:p>
                      <a:pPr algn="ctr" fontAlgn="b"/>
                      <a:r>
                        <a:rPr lang="en-US" sz="2000" u="none" strike="noStrike">
                          <a:effectLst/>
                        </a:rPr>
                        <a:t>Communications network</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t"/>
                      <a:r>
                        <a:rPr lang="en-US" sz="2000" u="none" strike="noStrike">
                          <a:effectLst/>
                        </a:rPr>
                        <a:t>Nodes, links</a:t>
                      </a:r>
                      <a:endParaRPr lang="en-US" sz="2000" b="0" i="0" u="none" strike="noStrike">
                        <a:solidFill>
                          <a:srgbClr val="000000"/>
                        </a:solidFill>
                        <a:effectLst/>
                        <a:latin typeface="Calibri" panose="020F0502020204030204" pitchFamily="34" charset="0"/>
                      </a:endParaRPr>
                    </a:p>
                  </a:txBody>
                  <a:tcPr marL="9525" marR="9525" marT="9525" marB="0"/>
                </a:tc>
                <a:tc>
                  <a:txBody>
                    <a:bodyPr/>
                    <a:lstStyle/>
                    <a:p>
                      <a:pPr algn="ctr" fontAlgn="b"/>
                      <a:r>
                        <a:rPr lang="en-US" sz="2000" u="none" strike="noStrike" dirty="0">
                          <a:effectLst/>
                        </a:rPr>
                        <a:t>Messages, packets</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616819"/>
                  </a:ext>
                </a:extLst>
              </a:tr>
            </a:tbl>
          </a:graphicData>
        </a:graphic>
      </p:graphicFrame>
    </p:spTree>
    <p:extLst>
      <p:ext uri="{BB962C8B-B14F-4D97-AF65-F5344CB8AC3E}">
        <p14:creationId xmlns:p14="http://schemas.microsoft.com/office/powerpoint/2010/main" val="5047044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501</TotalTime>
  <Words>835</Words>
  <Application>Microsoft Office PowerPoint</Application>
  <PresentationFormat>Widescreen</PresentationFormat>
  <Paragraphs>86</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 Math</vt:lpstr>
      <vt:lpstr>Office Theme</vt:lpstr>
      <vt:lpstr>MECH 3550 : Simulation &amp; Visualization</vt:lpstr>
      <vt:lpstr>PowerPoint Presentation</vt:lpstr>
      <vt:lpstr>C Programs </vt:lpstr>
      <vt:lpstr>Microsoft Excel Visual Basic Programs</vt:lpstr>
      <vt:lpstr>Basic Simulation Modeling Advantages</vt:lpstr>
      <vt:lpstr>Basic Simulation Modeling Disadvantages </vt:lpstr>
      <vt:lpstr>Pitfalls of a Successful Simulation Study</vt:lpstr>
      <vt:lpstr>Pitfalls of a Successful Simulation Study Cont.</vt:lpstr>
      <vt:lpstr>Examples of Queueing Systems</vt:lpstr>
      <vt:lpstr>PowerPoint Presentation</vt:lpstr>
      <vt:lpstr>PowerPoint Presentation</vt:lpstr>
      <vt:lpstr>Plot of L for the M/M/1 queue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 3550 : Simulation &amp; Visualization</dc:title>
  <dc:creator>Dan Swanson</dc:creator>
  <cp:lastModifiedBy>Dan Swanson</cp:lastModifiedBy>
  <cp:revision>46</cp:revision>
  <dcterms:created xsi:type="dcterms:W3CDTF">2017-08-29T12:29:25Z</dcterms:created>
  <dcterms:modified xsi:type="dcterms:W3CDTF">2018-06-19T18:25:10Z</dcterms:modified>
</cp:coreProperties>
</file>