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2" r:id="rId15"/>
    <p:sldId id="270" r:id="rId16"/>
    <p:sldId id="273" r:id="rId17"/>
    <p:sldId id="274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F84C"/>
    <a:srgbClr val="BF71E3"/>
    <a:srgbClr val="5680FF"/>
    <a:srgbClr val="943EE3"/>
    <a:srgbClr val="000000"/>
    <a:srgbClr val="8FFF25"/>
    <a:srgbClr val="FEB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5/13/18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5/13/18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5/13/18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runiverse.blogspot.com/2012/02/mouth-cancer.html" TargetMode="External"/><Relationship Id="rId4" Type="http://schemas.openxmlformats.org/officeDocument/2006/relationships/hyperlink" Target="http://www.entusa.com/hpv_&amp;_oral_cancer.htm" TargetMode="External"/><Relationship Id="rId5" Type="http://schemas.openxmlformats.org/officeDocument/2006/relationships/hyperlink" Target="http://www.healthygumsmontana.com/tag/periodontal-disease/" TargetMode="External"/><Relationship Id="rId6" Type="http://schemas.openxmlformats.org/officeDocument/2006/relationships/hyperlink" Target="https://www.efp.org/patients/what-is-periodontitis.html" TargetMode="External"/><Relationship Id="rId7" Type="http://schemas.openxmlformats.org/officeDocument/2006/relationships/hyperlink" Target="http://tidatabase.org/smoking-gum-disease-tooth-loss/" TargetMode="External"/><Relationship Id="rId8" Type="http://schemas.openxmlformats.org/officeDocument/2006/relationships/hyperlink" Target="http://northiowatoday.com/2017/02/11/editorial-improve-the-health-of-your-heart-quit-chew/" TargetMode="External"/><Relationship Id="rId9" Type="http://schemas.openxmlformats.org/officeDocument/2006/relationships/hyperlink" Target="https://ecigarettereviewed.com/chewing-tobacco/" TargetMode="External"/><Relationship Id="rId10" Type="http://schemas.openxmlformats.org/officeDocument/2006/relationships/hyperlink" Target="https://www.sciencesource.com/archive/Chewing-tobacco-damage-SS2257722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ile.scirp.org/Html/4-1460136_33707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Jessica Vignapiano</a:t>
            </a:r>
          </a:p>
          <a:p>
            <a:r>
              <a:rPr lang="en-US" sz="1800" dirty="0" smtClean="0"/>
              <a:t>Victoria Vignapiano </a:t>
            </a:r>
          </a:p>
          <a:p>
            <a:r>
              <a:rPr lang="en-US" sz="1800" dirty="0" smtClean="0"/>
              <a:t>Samantha Vinci </a:t>
            </a:r>
          </a:p>
          <a:p>
            <a:r>
              <a:rPr lang="en-US" sz="1800" dirty="0" smtClean="0"/>
              <a:t>Tiffany Andron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Nicotine &amp; tobacco: what lies beneath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Harmful effects: chewing tobacco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2791142"/>
              </p:ext>
            </p:extLst>
          </p:nvPr>
        </p:nvGraphicFramePr>
        <p:xfrm>
          <a:off x="609600" y="1600200"/>
          <a:ext cx="7924800" cy="37642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DC9E1F"/>
                          </a:solidFill>
                        </a:rPr>
                        <a:t>Oral</a:t>
                      </a:r>
                      <a:endParaRPr lang="en-US" sz="2400" b="0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DC9E1F"/>
                          </a:solidFill>
                        </a:rPr>
                        <a:t>Systemic </a:t>
                      </a:r>
                      <a:endParaRPr lang="en-US" sz="2400" b="0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DC9E1F"/>
                          </a:solidFill>
                        </a:rPr>
                        <a:t>Development</a:t>
                      </a:r>
                      <a:r>
                        <a:rPr lang="en-US" sz="1800" b="0" baseline="0" dirty="0" smtClean="0">
                          <a:solidFill>
                            <a:srgbClr val="DC9E1F"/>
                          </a:solidFill>
                        </a:rPr>
                        <a:t> of gingivitis and recession</a:t>
                      </a:r>
                      <a:endParaRPr lang="en-US" sz="1800" b="0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Cancers: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Pancreatic, esophageal, and stomach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DC9E1F"/>
                          </a:solidFill>
                        </a:rPr>
                        <a:t>Leukoplakia</a:t>
                      </a:r>
                      <a:endParaRPr lang="en-US" sz="1800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Increased risk of heart 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disease including heart attack and stroke (risk not as great compared to smoking)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DC9E1F"/>
                          </a:solidFill>
                        </a:rPr>
                        <a:t>Abrasion (wearing</a:t>
                      </a:r>
                      <a:r>
                        <a:rPr lang="en-US" sz="1800" baseline="0" dirty="0" smtClean="0">
                          <a:solidFill>
                            <a:srgbClr val="DC9E1F"/>
                          </a:solidFill>
                        </a:rPr>
                        <a:t> down of teeth) </a:t>
                      </a:r>
                      <a:endParaRPr lang="en-US" sz="1800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Increased heart rate 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Ora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l cancers: Cheek, gums, lips, tongue, floor and roof of the mouth 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High 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blood pressure 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Staining of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teeth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Arrhythmia (irregular heartbeat)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Tooth decay/tooth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loss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Oropharyngeal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tumors 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07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Gingivitis and recession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0987" b="10987"/>
          <a:stretch>
            <a:fillRect/>
          </a:stretch>
        </p:blipFill>
        <p:spPr>
          <a:xfrm>
            <a:off x="181434" y="2484737"/>
            <a:ext cx="4411119" cy="22447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685" y="2484737"/>
            <a:ext cx="4184325" cy="22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3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Leukoplakia </a:t>
            </a:r>
            <a:endParaRPr lang="en-US" dirty="0"/>
          </a:p>
        </p:txBody>
      </p:sp>
      <p:pic>
        <p:nvPicPr>
          <p:cNvPr id="8" name="Content Placeholder 7" descr="images-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1" b="14891"/>
          <a:stretch>
            <a:fillRect/>
          </a:stretch>
        </p:blipFill>
        <p:spPr>
          <a:xfrm>
            <a:off x="360128" y="1721194"/>
            <a:ext cx="4765388" cy="324535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46" y="1721194"/>
            <a:ext cx="2988265" cy="32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cigarettes/”Vapes”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17637"/>
            <a:ext cx="7924800" cy="438341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Electronic cigarettes- battery powered devices that heat a liquid- usually containing nicotine mixed with chemicals (propylene glycol, and glycerin) -into a vapor that users can inhale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They deliver nicotine to the body without delivering any smoke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When heated and vaporized, propylene glycol or glycerin can degrade into formaldehyde and acetaldehyde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One of the biggest safety risks of e-cigarettes is the potential for their lithium-ion batteries to explode, sometimes into a person’s face or eyes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4102261"/>
            <a:ext cx="2310058" cy="1526675"/>
          </a:xfrm>
          <a:prstGeom prst="rect">
            <a:avLst/>
          </a:prstGeom>
        </p:spPr>
      </p:pic>
      <p:pic>
        <p:nvPicPr>
          <p:cNvPr id="6" name="Picture 5" descr="imag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3" y="4116502"/>
            <a:ext cx="2571164" cy="1512922"/>
          </a:xfrm>
          <a:prstGeom prst="rect">
            <a:avLst/>
          </a:prstGeom>
        </p:spPr>
      </p:pic>
      <p:pic>
        <p:nvPicPr>
          <p:cNvPr id="7" name="Picture 6" descr="Screen Shot 2018-03-11 at 9.15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76" y="4102260"/>
            <a:ext cx="2442048" cy="15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3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CIGARETTES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7275" b="7275"/>
          <a:stretch>
            <a:fillRect/>
          </a:stretch>
        </p:blipFill>
        <p:spPr>
          <a:xfrm>
            <a:off x="289188" y="2150296"/>
            <a:ext cx="4450981" cy="2640715"/>
          </a:xfrm>
        </p:spPr>
      </p:pic>
      <p:pic>
        <p:nvPicPr>
          <p:cNvPr id="10" name="Picture 9" descr="images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23" y="2150297"/>
            <a:ext cx="4048633" cy="26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Harmful effects: E-cigarettes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DC9E1F"/>
                </a:solidFill>
              </a:rPr>
              <a:t>Similar to cigarettes and chewing tobacco. </a:t>
            </a:r>
            <a:r>
              <a:rPr lang="en-US" dirty="0">
                <a:solidFill>
                  <a:srgbClr val="DC9E1F"/>
                </a:solidFill>
              </a:rPr>
              <a:t>E</a:t>
            </a:r>
            <a:r>
              <a:rPr lang="en-US" dirty="0" smtClean="0">
                <a:solidFill>
                  <a:srgbClr val="DC9E1F"/>
                </a:solidFill>
              </a:rPr>
              <a:t>-liquids contain nicotine which increases the risk of high blood pressure and diabetes. The flavoring agents used can cause a chronic lung disease called Bronchiolitis </a:t>
            </a:r>
            <a:r>
              <a:rPr lang="en-US" dirty="0" err="1">
                <a:solidFill>
                  <a:srgbClr val="DC9E1F"/>
                </a:solidFill>
              </a:rPr>
              <a:t>O</a:t>
            </a:r>
            <a:r>
              <a:rPr lang="en-US" dirty="0" err="1" smtClean="0">
                <a:solidFill>
                  <a:srgbClr val="DC9E1F"/>
                </a:solidFill>
              </a:rPr>
              <a:t>bliterans</a:t>
            </a:r>
            <a:endParaRPr lang="en-US" dirty="0" smtClean="0">
              <a:solidFill>
                <a:srgbClr val="DC9E1F"/>
              </a:solidFill>
            </a:endParaRPr>
          </a:p>
          <a:p>
            <a:r>
              <a:rPr lang="en-US" dirty="0" smtClean="0">
                <a:solidFill>
                  <a:srgbClr val="DC9E1F"/>
                </a:solidFill>
              </a:rPr>
              <a:t>Aside from the oral and systemic effects of nicotine, e-cigs also produce common side effects such as: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DC9E1F"/>
                </a:solidFill>
              </a:rPr>
              <a:t>Dry skin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DC9E1F"/>
                </a:solidFill>
              </a:rPr>
              <a:t>Dry mouth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DC9E1F"/>
                </a:solidFill>
              </a:rPr>
              <a:t>Rash/burning sensation on face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DC9E1F"/>
                </a:solidFill>
              </a:rPr>
              <a:t>Itchiness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DC9E1F"/>
                </a:solidFill>
              </a:rPr>
              <a:t>Puffy/dry eyes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DC9E1F"/>
                </a:solidFill>
              </a:rPr>
              <a:t>Caffeine sensitivity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DC9E1F"/>
                </a:solidFill>
              </a:rPr>
              <a:t>Minor nose bleeds </a:t>
            </a:r>
          </a:p>
          <a:p>
            <a:endParaRPr lang="en-US" dirty="0" smtClean="0">
              <a:solidFill>
                <a:srgbClr val="DC9E1F"/>
              </a:solidFill>
            </a:endParaRPr>
          </a:p>
          <a:p>
            <a:endParaRPr lang="en-US" dirty="0">
              <a:solidFill>
                <a:srgbClr val="DC9E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72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is never too late to quit!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24 hours </a:t>
            </a:r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Wingdings"/>
                <a:cs typeface="Wingdings"/>
                <a:sym typeface="Wingdings"/>
              </a:rPr>
              <a:t>Risk of heart attack begins to drop </a:t>
            </a:r>
          </a:p>
          <a:p>
            <a:r>
              <a:rPr lang="en-US" sz="2000" dirty="0" smtClean="0">
                <a:solidFill>
                  <a:srgbClr val="FF6600"/>
                </a:solidFill>
                <a:latin typeface="+mj-lt"/>
                <a:ea typeface="Wingdings"/>
                <a:cs typeface="Wingdings"/>
                <a:sym typeface="Wingdings"/>
              </a:rPr>
              <a:t>3 months </a:t>
            </a:r>
            <a:r>
              <a:rPr lang="en-US" sz="2000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dirty="0" smtClean="0">
                <a:solidFill>
                  <a:srgbClr val="FF6600"/>
                </a:solidFill>
                <a:latin typeface="+mj-lt"/>
                <a:ea typeface="Wingdings"/>
                <a:cs typeface="Wingdings"/>
                <a:sym typeface="Wingdings"/>
              </a:rPr>
              <a:t>Less fatigue; lungs begin to repair; smoker’s cough begins to disappear</a:t>
            </a:r>
          </a:p>
          <a:p>
            <a:r>
              <a:rPr lang="en-US" sz="2000" dirty="0" smtClean="0">
                <a:solidFill>
                  <a:srgbClr val="FEB628"/>
                </a:solidFill>
                <a:latin typeface="+mj-lt"/>
                <a:ea typeface="Wingdings"/>
                <a:cs typeface="Wingdings"/>
                <a:sym typeface="Wingdings"/>
              </a:rPr>
              <a:t>1 year </a:t>
            </a:r>
            <a:r>
              <a:rPr lang="en-US" sz="2000" dirty="0">
                <a:solidFill>
                  <a:srgbClr val="FEB628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dirty="0" smtClean="0">
                <a:solidFill>
                  <a:srgbClr val="FEB628"/>
                </a:solidFill>
                <a:latin typeface="+mj-lt"/>
                <a:ea typeface="Wingdings"/>
                <a:cs typeface="Wingdings"/>
                <a:sym typeface="Wingdings"/>
              </a:rPr>
              <a:t>Risk of coronary heart disease is half that of a smoker; risk of stroke, lung disease and lung cancer continue to lower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+mj-lt"/>
                <a:ea typeface="Wingdings"/>
                <a:cs typeface="Wingdings"/>
                <a:sym typeface="Wingdings"/>
              </a:rPr>
              <a:t>5 years </a:t>
            </a:r>
            <a:r>
              <a:rPr lang="en-US" sz="2000" dirty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ea typeface="Wingdings"/>
                <a:cs typeface="Wingdings"/>
                <a:sym typeface="Wingdings"/>
              </a:rPr>
              <a:t>Risk of stroke is similar to persons who never smoked</a:t>
            </a:r>
          </a:p>
          <a:p>
            <a:r>
              <a:rPr lang="en-US" sz="2000" dirty="0" smtClean="0">
                <a:solidFill>
                  <a:srgbClr val="8FFF25"/>
                </a:solidFill>
                <a:latin typeface="+mj-lt"/>
                <a:ea typeface="Wingdings"/>
                <a:cs typeface="Wingdings"/>
                <a:sym typeface="Wingdings"/>
              </a:rPr>
              <a:t>10 years </a:t>
            </a:r>
            <a:r>
              <a:rPr lang="en-US" sz="2000" dirty="0" smtClean="0">
                <a:solidFill>
                  <a:srgbClr val="8FFF25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dirty="0" smtClean="0">
                <a:solidFill>
                  <a:srgbClr val="8FFF25"/>
                </a:solidFill>
                <a:latin typeface="+mj-lt"/>
                <a:ea typeface="Wingdings"/>
                <a:cs typeface="Wingdings"/>
                <a:sym typeface="Wingdings"/>
              </a:rPr>
              <a:t>Heart and circulatory system greatly repaired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  <a:sym typeface="Wingdings"/>
              </a:rPr>
              <a:t>15 years </a:t>
            </a:r>
            <a:r>
              <a:rPr lang="en-US" sz="2000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  <a:sym typeface="Wingdings"/>
              </a:rPr>
              <a:t>Risk of coronary heart disease is the same as persons who never smoked; risk of lung cancer is almost the same as persons who never smoked </a:t>
            </a:r>
            <a:endParaRPr lang="en-US" sz="20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19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role of the dental hygienist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4278646"/>
              </p:ext>
            </p:extLst>
          </p:nvPr>
        </p:nvGraphicFramePr>
        <p:xfrm>
          <a:off x="609600" y="2218064"/>
          <a:ext cx="7924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ASK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EVERY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PATIENT ABOUT TOBACCO USE 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ADVICE</a:t>
                      </a:r>
                      <a:endParaRPr lang="en-US" b="1" dirty="0"/>
                    </a:p>
                  </a:txBody>
                  <a:tcPr>
                    <a:solidFill>
                      <a:srgbClr val="FEB6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TOBACCO USER TO QUIT</a:t>
                      </a:r>
                      <a:endParaRPr lang="en-US" dirty="0"/>
                    </a:p>
                  </a:txBody>
                  <a:tcPr>
                    <a:solidFill>
                      <a:srgbClr val="FEB62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ASSESS</a:t>
                      </a:r>
                      <a:endParaRPr lang="en-US" b="1" dirty="0"/>
                    </a:p>
                  </a:txBody>
                  <a:tcPr>
                    <a:solidFill>
                      <a:srgbClr val="56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DETERMINE</a:t>
                      </a:r>
                      <a:r>
                        <a:rPr lang="en-US" baseline="0" dirty="0" smtClean="0"/>
                        <a:t> WILLINGNESS TO QUIT. PROVIDE INFORMATION ON QUITLINES</a:t>
                      </a:r>
                      <a:endParaRPr lang="en-US" dirty="0"/>
                    </a:p>
                  </a:txBody>
                  <a:tcPr>
                    <a:solidFill>
                      <a:srgbClr val="568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ASSIST</a:t>
                      </a:r>
                      <a:endParaRPr lang="en-US" b="1" dirty="0"/>
                    </a:p>
                  </a:txBody>
                  <a:tcPr>
                    <a:solidFill>
                      <a:srgbClr val="BF71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 TO QUITLINES</a:t>
                      </a:r>
                      <a:endParaRPr lang="en-US" dirty="0"/>
                    </a:p>
                  </a:txBody>
                  <a:tcPr>
                    <a:solidFill>
                      <a:srgbClr val="BF71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ARRANGE</a:t>
                      </a:r>
                      <a:endParaRPr lang="en-US" b="1" dirty="0"/>
                    </a:p>
                  </a:txBody>
                  <a:tcPr>
                    <a:solidFill>
                      <a:srgbClr val="38F8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</a:t>
                      </a:r>
                      <a:r>
                        <a:rPr lang="en-US" baseline="0" dirty="0" smtClean="0"/>
                        <a:t> TO QUITLINES </a:t>
                      </a:r>
                      <a:endParaRPr lang="en-US" dirty="0"/>
                    </a:p>
                  </a:txBody>
                  <a:tcPr>
                    <a:solidFill>
                      <a:srgbClr val="38F84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66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Image 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http://file.scirp.org/Html/4-1460136_33707.</a:t>
            </a:r>
            <a:r>
              <a:rPr lang="en-US" dirty="0" smtClean="0">
                <a:hlinkClick r:id="rId2"/>
              </a:rPr>
              <a:t>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http://adruniverse.blogspot.com/2012/02/mouth-</a:t>
            </a:r>
            <a:r>
              <a:rPr lang="en-US" dirty="0" smtClean="0">
                <a:hlinkClick r:id="rId3"/>
              </a:rPr>
              <a:t>cancer.html</a:t>
            </a:r>
            <a:endParaRPr lang="en-US" dirty="0"/>
          </a:p>
          <a:p>
            <a:r>
              <a:rPr lang="en-US" dirty="0">
                <a:hlinkClick r:id="rId4"/>
              </a:rPr>
              <a:t>http://www.entusa.com/hpv_&amp;</a:t>
            </a:r>
            <a:r>
              <a:rPr lang="en-US" dirty="0" smtClean="0">
                <a:hlinkClick r:id="rId4"/>
              </a:rPr>
              <a:t>_oral_cancer.htm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http://www.healthygumsmontana.com/tag/periodontal-disease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https://www.efp.org/patients/what-is-</a:t>
            </a:r>
            <a:r>
              <a:rPr lang="en-US" dirty="0" smtClean="0">
                <a:hlinkClick r:id="rId6"/>
              </a:rPr>
              <a:t>periodontitis.html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http://tidatabase.org/smoking-gum-disease-tooth-loss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>
                <a:hlinkClick r:id="rId8"/>
              </a:rPr>
              <a:t>http://northiowatoday.com/2017/02/11/editorial-improve-the-health-of-your-heart-quit-chew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https://ecigarettereviewed.com/chewing-tobacco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https://www.sciencesource.com/archive/Chewing-tobacco-damage-SS2257722.</a:t>
            </a:r>
            <a:r>
              <a:rPr lang="en-US" dirty="0" smtClean="0">
                <a:hlinkClick r:id="rId10"/>
              </a:rPr>
              <a:t>html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https://www.sciencesource.com/archive/Chewing-tobacco-damage-SS2257722.</a:t>
            </a:r>
            <a:r>
              <a:rPr lang="en-US" dirty="0" smtClean="0">
                <a:hlinkClick r:id="rId10"/>
              </a:rPr>
              <a:t>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8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Objectives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To discuss the harmful effects that lie beneath nicotine/tobacco containing products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To inform students of the following products containing nicotine/tobacco: 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Cigarettes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Chewing tobacco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Electronic cigarettes/”Vapes”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To address the negative health effects and oral manifestations that result from the use of these products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To educate smokers/non-smokers about alternatives and smoking cessation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5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in a cigarette?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C9E1F"/>
                </a:solidFill>
              </a:rPr>
              <a:t>Nicotine</a:t>
            </a:r>
            <a:r>
              <a:rPr lang="en-US" dirty="0">
                <a:solidFill>
                  <a:srgbClr val="DC9E1F"/>
                </a:solidFill>
              </a:rPr>
              <a:t> </a:t>
            </a:r>
            <a:r>
              <a:rPr lang="en-US" dirty="0" smtClean="0">
                <a:solidFill>
                  <a:srgbClr val="DC9E1F"/>
                </a:solidFill>
              </a:rPr>
              <a:t>(an addictive substance contained in tobacco), hydrogen cyanide, formaldehyde, lead, arsenic, ammonia, benzene, carbon monoxide, radioactive elements, nitrosamines, polycyclic aromatic hydrocarbons (PAHs), tar, etc. 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95" y="2682861"/>
            <a:ext cx="4769238" cy="28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6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Harmful effects: cigarettes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5174162"/>
              </p:ext>
            </p:extLst>
          </p:nvPr>
        </p:nvGraphicFramePr>
        <p:xfrm>
          <a:off x="609600" y="1600200"/>
          <a:ext cx="7924800" cy="4333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DC9E1F"/>
                          </a:solidFill>
                        </a:rPr>
                        <a:t>Oral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DC9E1F"/>
                          </a:solidFill>
                        </a:rPr>
                        <a:t>Systemic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Oral cancer 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Cancers: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Lung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, heart, throat, thyroid, etc. 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Gingivitis and Periodontal disease 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Chronic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Obstructive Pulmonary Disease (COPD)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Halitosis (bad breath)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Heart disease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Stained teeth and tongue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Stroke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Nicotinic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stomatitis (smoker’s palate)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Asthma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Delayed healing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post oral surgery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Emphysema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Increased buildup of plaque and tartar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Diabetes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Increased risk of leukoplakia (white patches)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Blindness, cataracts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, age-related macular degeneration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Black Hairy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Tongue </a:t>
                      </a:r>
                      <a:endParaRPr lang="en-US" dirty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DC9E1F"/>
                          </a:solidFill>
                        </a:rPr>
                        <a:t>Reproductive effects in</a:t>
                      </a:r>
                      <a:r>
                        <a:rPr lang="en-US" baseline="0" dirty="0" smtClean="0">
                          <a:solidFill>
                            <a:srgbClr val="DC9E1F"/>
                          </a:solidFill>
                        </a:rPr>
                        <a:t> women</a:t>
                      </a:r>
                      <a:endParaRPr lang="en-US" dirty="0" smtClean="0">
                        <a:solidFill>
                          <a:srgbClr val="DC9E1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1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Oral cancer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5347" b="15347"/>
          <a:stretch>
            <a:fillRect/>
          </a:stretch>
        </p:blipFill>
        <p:spPr>
          <a:xfrm>
            <a:off x="609600" y="1455718"/>
            <a:ext cx="3667697" cy="17827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656" y="1464599"/>
            <a:ext cx="3328893" cy="1782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902" y="3455963"/>
            <a:ext cx="3114313" cy="23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Dental effects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1058" b="11058"/>
          <a:stretch>
            <a:fillRect/>
          </a:stretch>
        </p:blipFill>
        <p:spPr>
          <a:xfrm>
            <a:off x="609600" y="1455718"/>
            <a:ext cx="3971613" cy="1887511"/>
          </a:xfrm>
        </p:spPr>
      </p:pic>
      <p:pic>
        <p:nvPicPr>
          <p:cNvPr id="10" name="Picture 9" descr="downloa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69" y="3560189"/>
            <a:ext cx="3742026" cy="2128997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85" y="1455718"/>
            <a:ext cx="3860800" cy="18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4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Nicotinic stomatitis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1830" b="11830"/>
          <a:stretch>
            <a:fillRect/>
          </a:stretch>
        </p:blipFill>
        <p:spPr>
          <a:xfrm>
            <a:off x="350359" y="2227968"/>
            <a:ext cx="4291895" cy="27649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23" y="2227967"/>
            <a:ext cx="3926939" cy="27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1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Black hairy tongu</a:t>
            </a:r>
            <a:r>
              <a:rPr lang="en-US" dirty="0"/>
              <a:t>e</a:t>
            </a:r>
          </a:p>
        </p:txBody>
      </p:sp>
      <p:pic>
        <p:nvPicPr>
          <p:cNvPr id="4" name="Content Placeholder 3" descr="images-3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4" b="22734"/>
          <a:stretch>
            <a:fillRect/>
          </a:stretch>
        </p:blipFill>
        <p:spPr>
          <a:xfrm>
            <a:off x="465216" y="1977445"/>
            <a:ext cx="3906179" cy="2549495"/>
          </a:xfrm>
        </p:spPr>
      </p:pic>
      <p:pic>
        <p:nvPicPr>
          <p:cNvPr id="5" name="Picture 4" descr="images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12" y="1977444"/>
            <a:ext cx="3943787" cy="25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7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chewing tobacco?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C9E1F"/>
                </a:solidFill>
              </a:rPr>
              <a:t>Chewing tobacco- a form of smokeless tobacco containing nicotine used by chewing and/or placing a portion between the gingiva and cheek or gingiva and upper lip</a:t>
            </a:r>
          </a:p>
          <a:p>
            <a:r>
              <a:rPr lang="en-US" dirty="0" smtClean="0">
                <a:solidFill>
                  <a:srgbClr val="DC9E1F"/>
                </a:solidFill>
              </a:rPr>
              <a:t>Chewing tobacco is known to contain at least 28 carcinogens (cancer-causing chemicals)</a:t>
            </a:r>
          </a:p>
          <a:p>
            <a:r>
              <a:rPr lang="en-US" dirty="0" smtClean="0">
                <a:solidFill>
                  <a:srgbClr val="DC9E1F"/>
                </a:solidFill>
              </a:rPr>
              <a:t>The main carcinogens in chewing tobacco are tobacco-specific nitrosamines (TSNAs), formaldehyde, acetaldehyde, arsenic, </a:t>
            </a:r>
            <a:r>
              <a:rPr lang="en-US" dirty="0" err="1" smtClean="0">
                <a:solidFill>
                  <a:srgbClr val="DC9E1F"/>
                </a:solidFill>
              </a:rPr>
              <a:t>benzopyrene</a:t>
            </a:r>
            <a:r>
              <a:rPr lang="en-US" dirty="0" smtClean="0">
                <a:solidFill>
                  <a:srgbClr val="DC9E1F"/>
                </a:solidFill>
              </a:rPr>
              <a:t>, nickel, and cadmium</a:t>
            </a:r>
          </a:p>
          <a:p>
            <a:r>
              <a:rPr lang="en-US" dirty="0" smtClean="0">
                <a:solidFill>
                  <a:srgbClr val="DC9E1F"/>
                </a:solidFill>
              </a:rPr>
              <a:t>Nicotine is absorbed 3-4 times more from chewing tobacco as opposed to a cigarette. The nicotine from chewing tobacco remains longer in the bloodstream</a:t>
            </a:r>
          </a:p>
          <a:p>
            <a:endParaRPr lang="en-US" dirty="0">
              <a:solidFill>
                <a:srgbClr val="DC9E1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45" y="3983223"/>
            <a:ext cx="2928368" cy="1673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71" y="3986589"/>
            <a:ext cx="3220457" cy="17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7772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246</TotalTime>
  <Words>894</Words>
  <Application>Microsoft Macintosh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Nicotine &amp; tobacco: what lies beneath</vt:lpstr>
      <vt:lpstr>Objectives </vt:lpstr>
      <vt:lpstr>What is in a cigarette?</vt:lpstr>
      <vt:lpstr>Harmful effects: cigarettes</vt:lpstr>
      <vt:lpstr>Oral cancer</vt:lpstr>
      <vt:lpstr>Dental effects</vt:lpstr>
      <vt:lpstr>Nicotinic stomatitis</vt:lpstr>
      <vt:lpstr>Black hairy tongue</vt:lpstr>
      <vt:lpstr>What is chewing tobacco?</vt:lpstr>
      <vt:lpstr>Harmful effects: chewing tobacco </vt:lpstr>
      <vt:lpstr>Gingivitis and recession</vt:lpstr>
      <vt:lpstr>Leukoplakia </vt:lpstr>
      <vt:lpstr>Electronic cigarettes/”Vapes”</vt:lpstr>
      <vt:lpstr>Electronic CIGARETTES </vt:lpstr>
      <vt:lpstr>Harmful effects: E-cigarettes</vt:lpstr>
      <vt:lpstr>It is never too late to quit!</vt:lpstr>
      <vt:lpstr>The role of the dental hygienist </vt:lpstr>
      <vt:lpstr>Image references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Nicotine and tobacco: what lies beneath</dc:title>
  <dc:creator>jess</dc:creator>
  <cp:lastModifiedBy>jess</cp:lastModifiedBy>
  <cp:revision>33</cp:revision>
  <dcterms:created xsi:type="dcterms:W3CDTF">2018-03-11T22:20:27Z</dcterms:created>
  <dcterms:modified xsi:type="dcterms:W3CDTF">2018-05-13T20:35:48Z</dcterms:modified>
</cp:coreProperties>
</file>