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 id="269" r:id="rId15"/>
    <p:sldId id="270" r:id="rId16"/>
    <p:sldId id="272" r:id="rId17"/>
    <p:sldId id="273" r:id="rId18"/>
    <p:sldId id="274"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9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12/16/13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12/16/13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12/16/13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12/16/13</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12/16/13</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12/16/13</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12/16/13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12/16/13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12/16/13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12/16/13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12/16/13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12/16/13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12/16/13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12/16/13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12/16/13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12/16/13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12/16/13</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3046" y="1369126"/>
            <a:ext cx="6682998" cy="2554545"/>
          </a:xfrm>
          <a:prstGeom prst="rect">
            <a:avLst/>
          </a:prstGeom>
          <a:noFill/>
        </p:spPr>
        <p:txBody>
          <a:bodyPr wrap="square" rtlCol="0">
            <a:spAutoFit/>
          </a:bodyPr>
          <a:lstStyle/>
          <a:p>
            <a:pPr algn="ctr"/>
            <a:r>
              <a:rPr lang="en-US" sz="4000" b="1" dirty="0">
                <a:latin typeface="Times New Roman"/>
                <a:cs typeface="Times New Roman"/>
              </a:rPr>
              <a:t>Medical Experimentation </a:t>
            </a:r>
            <a:endParaRPr lang="en-US" sz="4000" b="1" dirty="0" smtClean="0">
              <a:latin typeface="Times New Roman"/>
              <a:cs typeface="Times New Roman"/>
            </a:endParaRPr>
          </a:p>
          <a:p>
            <a:pPr algn="ctr"/>
            <a:r>
              <a:rPr lang="en-US" sz="4000" b="1" dirty="0" smtClean="0">
                <a:latin typeface="Times New Roman"/>
                <a:cs typeface="Times New Roman"/>
              </a:rPr>
              <a:t>and </a:t>
            </a:r>
          </a:p>
          <a:p>
            <a:pPr algn="ctr"/>
            <a:r>
              <a:rPr lang="en-US" sz="4000" b="1" dirty="0" smtClean="0">
                <a:latin typeface="Times New Roman"/>
                <a:cs typeface="Times New Roman"/>
              </a:rPr>
              <a:t>African </a:t>
            </a:r>
            <a:r>
              <a:rPr lang="en-US" sz="4000" b="1" dirty="0">
                <a:latin typeface="Times New Roman"/>
                <a:cs typeface="Times New Roman"/>
              </a:rPr>
              <a:t>American </a:t>
            </a:r>
            <a:endParaRPr lang="en-US" sz="4000" b="1" dirty="0" smtClean="0">
              <a:latin typeface="Times New Roman"/>
              <a:cs typeface="Times New Roman"/>
            </a:endParaRPr>
          </a:p>
          <a:p>
            <a:pPr algn="ctr"/>
            <a:r>
              <a:rPr lang="en-US" sz="4000" b="1" dirty="0" smtClean="0">
                <a:latin typeface="Times New Roman"/>
                <a:cs typeface="Times New Roman"/>
              </a:rPr>
              <a:t>Women </a:t>
            </a:r>
            <a:endParaRPr lang="en-US" sz="4000" b="1" dirty="0">
              <a:latin typeface="Times New Roman"/>
              <a:cs typeface="Times New Roman"/>
            </a:endParaRPr>
          </a:p>
        </p:txBody>
      </p:sp>
      <p:sp>
        <p:nvSpPr>
          <p:cNvPr id="5" name="TextBox 4"/>
          <p:cNvSpPr txBox="1"/>
          <p:nvPr/>
        </p:nvSpPr>
        <p:spPr>
          <a:xfrm>
            <a:off x="6233792" y="5588756"/>
            <a:ext cx="1752252" cy="369332"/>
          </a:xfrm>
          <a:prstGeom prst="rect">
            <a:avLst/>
          </a:prstGeom>
          <a:noFill/>
        </p:spPr>
        <p:txBody>
          <a:bodyPr wrap="none" rtlCol="0">
            <a:spAutoFit/>
          </a:bodyPr>
          <a:lstStyle/>
          <a:p>
            <a:r>
              <a:rPr lang="en-US" b="1" dirty="0" smtClean="0">
                <a:latin typeface="Times New Roman"/>
                <a:cs typeface="Times New Roman"/>
              </a:rPr>
              <a:t>By, Saba Tanvir</a:t>
            </a:r>
            <a:endParaRPr lang="en-US" b="1" dirty="0">
              <a:latin typeface="Times New Roman"/>
              <a:cs typeface="Times New Roman"/>
            </a:endParaRPr>
          </a:p>
        </p:txBody>
      </p:sp>
    </p:spTree>
    <p:extLst>
      <p:ext uri="{BB962C8B-B14F-4D97-AF65-F5344CB8AC3E}">
        <p14:creationId xmlns:p14="http://schemas.microsoft.com/office/powerpoint/2010/main" val="360226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878882"/>
          </a:xfrm>
        </p:spPr>
        <p:txBody>
          <a:bodyPr/>
          <a:lstStyle/>
          <a:p>
            <a:pPr algn="ctr"/>
            <a:r>
              <a:rPr lang="en-US" sz="4000" b="1" dirty="0" smtClean="0"/>
              <a:t>African American women and “The Pill”</a:t>
            </a:r>
            <a:endParaRPr lang="en-US" sz="4000" b="1" dirty="0"/>
          </a:p>
        </p:txBody>
      </p:sp>
      <p:sp>
        <p:nvSpPr>
          <p:cNvPr id="3" name="Content Placeholder 2"/>
          <p:cNvSpPr>
            <a:spLocks noGrp="1"/>
          </p:cNvSpPr>
          <p:nvPr>
            <p:ph idx="1"/>
          </p:nvPr>
        </p:nvSpPr>
        <p:spPr>
          <a:xfrm>
            <a:off x="779463" y="3266106"/>
            <a:ext cx="7583487" cy="3002179"/>
          </a:xfrm>
        </p:spPr>
        <p:txBody>
          <a:bodyPr/>
          <a:lstStyle/>
          <a:p>
            <a:r>
              <a:rPr lang="en-US" dirty="0"/>
              <a:t>F</a:t>
            </a:r>
            <a:r>
              <a:rPr lang="en-US" dirty="0" smtClean="0"/>
              <a:t>or </a:t>
            </a:r>
            <a:r>
              <a:rPr lang="en-US" dirty="0"/>
              <a:t>African American women, it was a conspiracy that was introduced to hold them back by reducing them in numbers. </a:t>
            </a:r>
          </a:p>
        </p:txBody>
      </p:sp>
    </p:spTree>
    <p:extLst>
      <p:ext uri="{BB962C8B-B14F-4D97-AF65-F5344CB8AC3E}">
        <p14:creationId xmlns:p14="http://schemas.microsoft.com/office/powerpoint/2010/main" val="33449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252054"/>
          </a:xfrm>
        </p:spPr>
        <p:txBody>
          <a:bodyPr/>
          <a:lstStyle/>
          <a:p>
            <a:pPr algn="ctr"/>
            <a:r>
              <a:rPr lang="en-US" sz="4000" b="1" i="1" dirty="0"/>
              <a:t>The Pill </a:t>
            </a:r>
            <a:endParaRPr lang="en-US" sz="4000" b="1" dirty="0"/>
          </a:p>
        </p:txBody>
      </p:sp>
      <p:sp>
        <p:nvSpPr>
          <p:cNvPr id="3" name="Content Placeholder 2"/>
          <p:cNvSpPr>
            <a:spLocks noGrp="1"/>
          </p:cNvSpPr>
          <p:nvPr>
            <p:ph idx="1"/>
          </p:nvPr>
        </p:nvSpPr>
        <p:spPr>
          <a:xfrm>
            <a:off x="779463" y="2078432"/>
            <a:ext cx="7583487" cy="3959298"/>
          </a:xfrm>
        </p:spPr>
        <p:txBody>
          <a:bodyPr/>
          <a:lstStyle/>
          <a:p>
            <a:r>
              <a:rPr lang="en-US" dirty="0"/>
              <a:t>I</a:t>
            </a:r>
            <a:r>
              <a:rPr lang="en-US" dirty="0" smtClean="0"/>
              <a:t>s </a:t>
            </a:r>
            <a:r>
              <a:rPr lang="en-US" dirty="0"/>
              <a:t>a documentary film directed by </a:t>
            </a:r>
            <a:r>
              <a:rPr lang="en-US" dirty="0" err="1"/>
              <a:t>Gazit</a:t>
            </a:r>
            <a:r>
              <a:rPr lang="en-US" dirty="0"/>
              <a:t>, C, &amp; Steward, D and published by the Steward/</a:t>
            </a:r>
            <a:r>
              <a:rPr lang="en-US" dirty="0" err="1"/>
              <a:t>Gazit</a:t>
            </a:r>
            <a:r>
              <a:rPr lang="en-US" dirty="0"/>
              <a:t> Productions, Inc. in 2008. This documentary film talks about how the contraceptive pill was invented in the 60s. This film also focuses on how the pill was uses against African American women with out their consent. It was being prescribed to them by their doctors as Aspirin or other mild painkillers. These women had no idea that by making a simple doctor visit will change their entire lives. They no longer will be able to have children they always wanted. </a:t>
            </a:r>
          </a:p>
        </p:txBody>
      </p:sp>
    </p:spTree>
    <p:extLst>
      <p:ext uri="{BB962C8B-B14F-4D97-AF65-F5344CB8AC3E}">
        <p14:creationId xmlns:p14="http://schemas.microsoft.com/office/powerpoint/2010/main" val="5143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779909"/>
          </a:xfrm>
        </p:spPr>
        <p:txBody>
          <a:bodyPr/>
          <a:lstStyle/>
          <a:p>
            <a:pPr algn="ctr"/>
            <a:r>
              <a:rPr lang="en-US" sz="6000" b="1" dirty="0" smtClean="0"/>
              <a:t>Population Control</a:t>
            </a:r>
            <a:endParaRPr lang="en-US" sz="6000" b="1" dirty="0"/>
          </a:p>
        </p:txBody>
      </p:sp>
      <p:sp>
        <p:nvSpPr>
          <p:cNvPr id="3" name="Content Placeholder 2"/>
          <p:cNvSpPr>
            <a:spLocks noGrp="1"/>
          </p:cNvSpPr>
          <p:nvPr>
            <p:ph idx="1"/>
          </p:nvPr>
        </p:nvSpPr>
        <p:spPr>
          <a:xfrm>
            <a:off x="779463" y="2804232"/>
            <a:ext cx="7583487" cy="3233497"/>
          </a:xfrm>
        </p:spPr>
        <p:txBody>
          <a:bodyPr/>
          <a:lstStyle/>
          <a:p>
            <a:r>
              <a:rPr lang="en-US" dirty="0"/>
              <a:t>Population control was a term that was introduced around the same era as the birth control pill. It was introduced to keep the growing population of America under control. But in reality it was a government conspiracy used to keep only African </a:t>
            </a:r>
            <a:r>
              <a:rPr lang="en-US" dirty="0" smtClean="0"/>
              <a:t>American </a:t>
            </a:r>
            <a:r>
              <a:rPr lang="en-US" dirty="0"/>
              <a:t>population under control. </a:t>
            </a:r>
          </a:p>
        </p:txBody>
      </p:sp>
    </p:spTree>
    <p:extLst>
      <p:ext uri="{BB962C8B-B14F-4D97-AF65-F5344CB8AC3E}">
        <p14:creationId xmlns:p14="http://schemas.microsoft.com/office/powerpoint/2010/main" val="854764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482991"/>
          </a:xfrm>
        </p:spPr>
        <p:txBody>
          <a:bodyPr/>
          <a:lstStyle/>
          <a:p>
            <a:pPr algn="ctr"/>
            <a:r>
              <a:rPr lang="en-US" sz="4000" b="1" dirty="0" smtClean="0"/>
              <a:t>CRACK</a:t>
            </a:r>
            <a:endParaRPr lang="en-US" sz="4000" b="1" dirty="0"/>
          </a:p>
        </p:txBody>
      </p:sp>
      <p:sp>
        <p:nvSpPr>
          <p:cNvPr id="3" name="Content Placeholder 2"/>
          <p:cNvSpPr>
            <a:spLocks noGrp="1"/>
          </p:cNvSpPr>
          <p:nvPr>
            <p:ph idx="1"/>
          </p:nvPr>
        </p:nvSpPr>
        <p:spPr>
          <a:xfrm>
            <a:off x="779463" y="2655774"/>
            <a:ext cx="7583487" cy="3381955"/>
          </a:xfrm>
        </p:spPr>
        <p:txBody>
          <a:bodyPr/>
          <a:lstStyle/>
          <a:p>
            <a:r>
              <a:rPr lang="en-US" dirty="0"/>
              <a:t>CRACK is an organization that pays Black drug addicts to give up their fertility permanently and in returns they offer them rewards in cash form. And unfortunately 60% of their clients are Blacks. This organization advertises “ Don’t Let Pregnancy Ruin Your Drug Habit”(</a:t>
            </a:r>
            <a:r>
              <a:rPr lang="en-US" dirty="0" err="1"/>
              <a:t>projectprevention</a:t>
            </a:r>
            <a:r>
              <a:rPr lang="en-US" dirty="0"/>
              <a:t> 2013). </a:t>
            </a:r>
          </a:p>
        </p:txBody>
      </p:sp>
    </p:spTree>
    <p:extLst>
      <p:ext uri="{BB962C8B-B14F-4D97-AF65-F5344CB8AC3E}">
        <p14:creationId xmlns:p14="http://schemas.microsoft.com/office/powerpoint/2010/main" val="67316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779909"/>
          </a:xfrm>
        </p:spPr>
        <p:txBody>
          <a:bodyPr/>
          <a:lstStyle/>
          <a:p>
            <a:pPr algn="ctr"/>
            <a:r>
              <a:rPr lang="en-US" sz="4000" b="1" dirty="0" smtClean="0"/>
              <a:t>Elaine Riddick, Victim of </a:t>
            </a:r>
            <a:r>
              <a:rPr lang="en-US" sz="4000" b="1" dirty="0"/>
              <a:t>F</a:t>
            </a:r>
            <a:r>
              <a:rPr lang="en-US" sz="4000" b="1" dirty="0" smtClean="0"/>
              <a:t>orced </a:t>
            </a:r>
            <a:r>
              <a:rPr lang="en-US" sz="4000" b="1" dirty="0"/>
              <a:t>S</a:t>
            </a:r>
            <a:r>
              <a:rPr lang="en-US" sz="4000" b="1" dirty="0" smtClean="0"/>
              <a:t>terilization</a:t>
            </a:r>
            <a:endParaRPr lang="en-US" sz="4000" b="1" dirty="0"/>
          </a:p>
        </p:txBody>
      </p:sp>
      <p:sp>
        <p:nvSpPr>
          <p:cNvPr id="3" name="Content Placeholder 2"/>
          <p:cNvSpPr>
            <a:spLocks noGrp="1"/>
          </p:cNvSpPr>
          <p:nvPr>
            <p:ph idx="1"/>
          </p:nvPr>
        </p:nvSpPr>
        <p:spPr>
          <a:xfrm>
            <a:off x="779463" y="2969188"/>
            <a:ext cx="7583487" cy="3068542"/>
          </a:xfrm>
        </p:spPr>
        <p:txBody>
          <a:bodyPr/>
          <a:lstStyle/>
          <a:p>
            <a:r>
              <a:rPr lang="en-US" dirty="0"/>
              <a:t>http://</a:t>
            </a:r>
            <a:r>
              <a:rPr lang="en-US" dirty="0" err="1"/>
              <a:t>www.youtube.com</a:t>
            </a:r>
            <a:r>
              <a:rPr lang="en-US" dirty="0"/>
              <a:t>/</a:t>
            </a:r>
            <a:r>
              <a:rPr lang="en-US" dirty="0" err="1"/>
              <a:t>watch?v</a:t>
            </a:r>
            <a:r>
              <a:rPr lang="en-US" dirty="0"/>
              <a:t>=IzYQLHHCxq8</a:t>
            </a:r>
          </a:p>
        </p:txBody>
      </p:sp>
    </p:spTree>
    <p:extLst>
      <p:ext uri="{BB962C8B-B14F-4D97-AF65-F5344CB8AC3E}">
        <p14:creationId xmlns:p14="http://schemas.microsoft.com/office/powerpoint/2010/main" val="121757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2241" y="533400"/>
            <a:ext cx="8401759" cy="786239"/>
          </a:xfrm>
        </p:spPr>
        <p:txBody>
          <a:bodyPr/>
          <a:lstStyle/>
          <a:p>
            <a:pPr algn="ctr"/>
            <a:r>
              <a:rPr lang="en-US" sz="4000" b="1" dirty="0" smtClean="0"/>
              <a:t>Social Media</a:t>
            </a:r>
            <a:endParaRPr lang="en-US" sz="4000" b="1" dirty="0"/>
          </a:p>
        </p:txBody>
      </p:sp>
      <p:pic>
        <p:nvPicPr>
          <p:cNvPr id="6" name="Picture Placeholder 5" descr="photo 3.PNG"/>
          <p:cNvPicPr>
            <a:picLocks noGrp="1" noChangeAspect="1"/>
          </p:cNvPicPr>
          <p:nvPr>
            <p:ph type="pic" idx="4294967295"/>
          </p:nvPr>
        </p:nvPicPr>
        <p:blipFill>
          <a:blip r:embed="rId2">
            <a:extLst>
              <a:ext uri="{28A0092B-C50C-407E-A947-70E740481C1C}">
                <a14:useLocalDpi xmlns:a14="http://schemas.microsoft.com/office/drawing/2010/main" val="0"/>
              </a:ext>
            </a:extLst>
          </a:blip>
          <a:srcRect l="5103" r="5103"/>
          <a:stretch>
            <a:fillRect/>
          </a:stretch>
        </p:blipFill>
        <p:spPr>
          <a:xfrm flipH="1">
            <a:off x="3279773" y="1600063"/>
            <a:ext cx="3279775" cy="4338313"/>
          </a:xfrm>
        </p:spPr>
      </p:pic>
    </p:spTree>
    <p:extLst>
      <p:ext uri="{BB962C8B-B14F-4D97-AF65-F5344CB8AC3E}">
        <p14:creationId xmlns:p14="http://schemas.microsoft.com/office/powerpoint/2010/main" val="337896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49" y="610333"/>
            <a:ext cx="4241026" cy="5460008"/>
          </a:xfrm>
          <a:prstGeom prst="rect">
            <a:avLst/>
          </a:prstGeom>
        </p:spPr>
      </p:pic>
    </p:spTree>
    <p:extLst>
      <p:ext uri="{BB962C8B-B14F-4D97-AF65-F5344CB8AC3E}">
        <p14:creationId xmlns:p14="http://schemas.microsoft.com/office/powerpoint/2010/main" val="856113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655" y="676315"/>
            <a:ext cx="4601896" cy="5394026"/>
          </a:xfrm>
          <a:prstGeom prst="rect">
            <a:avLst/>
          </a:prstGeom>
        </p:spPr>
      </p:pic>
    </p:spTree>
    <p:extLst>
      <p:ext uri="{BB962C8B-B14F-4D97-AF65-F5344CB8AC3E}">
        <p14:creationId xmlns:p14="http://schemas.microsoft.com/office/powerpoint/2010/main" val="162796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317" y="742297"/>
            <a:ext cx="5247175" cy="5014629"/>
          </a:xfrm>
          <a:prstGeom prst="rect">
            <a:avLst/>
          </a:prstGeom>
        </p:spPr>
      </p:pic>
    </p:spTree>
    <p:extLst>
      <p:ext uri="{BB962C8B-B14F-4D97-AF65-F5344CB8AC3E}">
        <p14:creationId xmlns:p14="http://schemas.microsoft.com/office/powerpoint/2010/main" val="502469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Bibliography</a:t>
            </a:r>
            <a:endParaRPr lang="en-US" dirty="0"/>
          </a:p>
        </p:txBody>
      </p:sp>
      <p:sp>
        <p:nvSpPr>
          <p:cNvPr id="3" name="Content Placeholder 2"/>
          <p:cNvSpPr>
            <a:spLocks noGrp="1"/>
          </p:cNvSpPr>
          <p:nvPr>
            <p:ph idx="1"/>
          </p:nvPr>
        </p:nvSpPr>
        <p:spPr/>
        <p:txBody>
          <a:bodyPr/>
          <a:lstStyle/>
          <a:p>
            <a:r>
              <a:rPr lang="en-US" dirty="0"/>
              <a:t>Adelman, L. (2008). </a:t>
            </a:r>
            <a:r>
              <a:rPr lang="en-US" i="1" dirty="0"/>
              <a:t>Unnatural Causes: Is Inequality Making Us Sick?</a:t>
            </a:r>
            <a:r>
              <a:rPr lang="en-US" dirty="0"/>
              <a:t> California 	Newsreel.</a:t>
            </a:r>
          </a:p>
          <a:p>
            <a:r>
              <a:rPr lang="en-US" dirty="0" err="1"/>
              <a:t>Gazit</a:t>
            </a:r>
            <a:r>
              <a:rPr lang="en-US" dirty="0"/>
              <a:t>, C, &amp; Steward, D. (2008). </a:t>
            </a:r>
            <a:r>
              <a:rPr lang="en-US" i="1" dirty="0"/>
              <a:t>The Pill. </a:t>
            </a:r>
            <a:r>
              <a:rPr lang="en-US" dirty="0"/>
              <a:t>United States: Steward/</a:t>
            </a:r>
            <a:r>
              <a:rPr lang="en-US" dirty="0" err="1"/>
              <a:t>Gazit</a:t>
            </a:r>
            <a:r>
              <a:rPr lang="en-US" dirty="0"/>
              <a:t> Productions, Inc. 	</a:t>
            </a:r>
            <a:r>
              <a:rPr lang="en-US"/>
              <a:t>American Experience. </a:t>
            </a:r>
          </a:p>
        </p:txBody>
      </p:sp>
    </p:spTree>
    <p:extLst>
      <p:ext uri="{BB962C8B-B14F-4D97-AF65-F5344CB8AC3E}">
        <p14:creationId xmlns:p14="http://schemas.microsoft.com/office/powerpoint/2010/main" val="93212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384018"/>
          </a:xfrm>
        </p:spPr>
        <p:txBody>
          <a:bodyPr/>
          <a:lstStyle/>
          <a:p>
            <a:pPr algn="ctr"/>
            <a:r>
              <a:rPr lang="en-US" sz="4000" b="1" dirty="0" smtClean="0">
                <a:latin typeface="Times New Roman"/>
                <a:cs typeface="Times New Roman"/>
              </a:rPr>
              <a:t>Thesis</a:t>
            </a:r>
            <a:endParaRPr lang="en-US" sz="4000" b="1" dirty="0">
              <a:latin typeface="Times New Roman"/>
              <a:cs typeface="Times New Roman"/>
            </a:endParaRPr>
          </a:p>
        </p:txBody>
      </p:sp>
      <p:sp>
        <p:nvSpPr>
          <p:cNvPr id="3" name="Content Placeholder 2"/>
          <p:cNvSpPr>
            <a:spLocks noGrp="1"/>
          </p:cNvSpPr>
          <p:nvPr>
            <p:ph idx="1"/>
          </p:nvPr>
        </p:nvSpPr>
        <p:spPr>
          <a:xfrm>
            <a:off x="779463" y="2292872"/>
            <a:ext cx="7583487" cy="3744857"/>
          </a:xfrm>
        </p:spPr>
        <p:txBody>
          <a:bodyPr/>
          <a:lstStyle/>
          <a:p>
            <a:r>
              <a:rPr lang="en-US" dirty="0"/>
              <a:t>Medical Experimentation, though a global horror, experienced by various ethnic groups and their governments (Nazi-Germany/Holocaust); African American women have had a particularly torrid and consistent relationship with government sanctioned and university approved medical experimentation such as: compulsory sterilization, birth control</a:t>
            </a:r>
            <a:r>
              <a:rPr lang="en-US" dirty="0" smtClean="0"/>
              <a:t>, and </a:t>
            </a:r>
            <a:r>
              <a:rPr lang="en-US" dirty="0"/>
              <a:t>population control. </a:t>
            </a:r>
            <a:endParaRPr lang="en-US" dirty="0">
              <a:latin typeface="Times New Roman"/>
              <a:cs typeface="Times New Roman"/>
            </a:endParaRPr>
          </a:p>
        </p:txBody>
      </p:sp>
    </p:spTree>
    <p:extLst>
      <p:ext uri="{BB962C8B-B14F-4D97-AF65-F5344CB8AC3E}">
        <p14:creationId xmlns:p14="http://schemas.microsoft.com/office/powerpoint/2010/main" val="134289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Eugenics</a:t>
            </a:r>
            <a:endParaRPr lang="en-US" sz="4000" b="1" dirty="0"/>
          </a:p>
        </p:txBody>
      </p:sp>
      <p:sp>
        <p:nvSpPr>
          <p:cNvPr id="3" name="Content Placeholder 2"/>
          <p:cNvSpPr>
            <a:spLocks noGrp="1"/>
          </p:cNvSpPr>
          <p:nvPr>
            <p:ph idx="1"/>
          </p:nvPr>
        </p:nvSpPr>
        <p:spPr>
          <a:xfrm>
            <a:off x="779463" y="2325864"/>
            <a:ext cx="7583487" cy="3711866"/>
          </a:xfrm>
        </p:spPr>
        <p:txBody>
          <a:bodyPr/>
          <a:lstStyle/>
          <a:p>
            <a:r>
              <a:rPr lang="en-US" dirty="0"/>
              <a:t>Eugenics was a very popular social movement, which claimed to be a method of improving and preserving the desired groups in the population. Eugenics originally emerged from Darwin’s theory of evolution, which stated, “species that become successful and dominant are those best suited to survival in the environment in which they are living” (Rothman 7). </a:t>
            </a:r>
          </a:p>
        </p:txBody>
      </p:sp>
    </p:spTree>
    <p:extLst>
      <p:ext uri="{BB962C8B-B14F-4D97-AF65-F5344CB8AC3E}">
        <p14:creationId xmlns:p14="http://schemas.microsoft.com/office/powerpoint/2010/main" val="173369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26828"/>
            <a:ext cx="7583487" cy="1501090"/>
          </a:xfrm>
        </p:spPr>
        <p:txBody>
          <a:bodyPr/>
          <a:lstStyle/>
          <a:p>
            <a:pPr algn="ctr"/>
            <a:r>
              <a:rPr lang="en-US" sz="4000" b="1" dirty="0" smtClean="0"/>
              <a:t>Late 19</a:t>
            </a:r>
            <a:r>
              <a:rPr lang="en-US" sz="4000" b="1" baseline="30000" dirty="0" smtClean="0"/>
              <a:t>th</a:t>
            </a:r>
            <a:r>
              <a:rPr lang="en-US" sz="4000" b="1" dirty="0" smtClean="0"/>
              <a:t> and Early 20</a:t>
            </a:r>
            <a:r>
              <a:rPr lang="en-US" sz="4000" b="1" baseline="30000" dirty="0" smtClean="0"/>
              <a:t>th</a:t>
            </a:r>
            <a:r>
              <a:rPr lang="en-US" sz="4000" b="1" dirty="0" smtClean="0"/>
              <a:t> Century</a:t>
            </a:r>
            <a:endParaRPr lang="en-US" sz="4000" b="1" dirty="0"/>
          </a:p>
        </p:txBody>
      </p:sp>
      <p:sp>
        <p:nvSpPr>
          <p:cNvPr id="3" name="Content Placeholder 2"/>
          <p:cNvSpPr>
            <a:spLocks noGrp="1"/>
          </p:cNvSpPr>
          <p:nvPr>
            <p:ph idx="1"/>
          </p:nvPr>
        </p:nvSpPr>
        <p:spPr>
          <a:xfrm>
            <a:off x="779463" y="2375350"/>
            <a:ext cx="7583487" cy="3826953"/>
          </a:xfrm>
        </p:spPr>
        <p:txBody>
          <a:bodyPr>
            <a:normAutofit/>
          </a:bodyPr>
          <a:lstStyle/>
          <a:p>
            <a:r>
              <a:rPr lang="en-US" dirty="0"/>
              <a:t>Supporters of Eugenics took Darwin’s theory to an extreme level and used the theme “survival of the fittest” to abandon who were “unfit”. Eugenics was practiced all over the world and was also promoted by governments and influential people of the time. Eugenics reached its peak in United States in the late 19</a:t>
            </a:r>
            <a:r>
              <a:rPr lang="en-US" baseline="30000" dirty="0"/>
              <a:t>th</a:t>
            </a:r>
            <a:r>
              <a:rPr lang="en-US" dirty="0"/>
              <a:t> and early 20</a:t>
            </a:r>
            <a:r>
              <a:rPr lang="en-US" baseline="30000" dirty="0"/>
              <a:t>th</a:t>
            </a:r>
            <a:r>
              <a:rPr lang="en-US" dirty="0"/>
              <a:t> centuries. Eugenics in the U.S. was a way to reduce or even eliminate black population because they were believed to be the unfit of the </a:t>
            </a:r>
            <a:r>
              <a:rPr lang="en-US" dirty="0" smtClean="0"/>
              <a:t>society. </a:t>
            </a:r>
            <a:endParaRPr lang="en-US" dirty="0"/>
          </a:p>
        </p:txBody>
      </p:sp>
    </p:spTree>
    <p:extLst>
      <p:ext uri="{BB962C8B-B14F-4D97-AF65-F5344CB8AC3E}">
        <p14:creationId xmlns:p14="http://schemas.microsoft.com/office/powerpoint/2010/main" val="240501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697432"/>
          </a:xfrm>
        </p:spPr>
        <p:txBody>
          <a:bodyPr/>
          <a:lstStyle/>
          <a:p>
            <a:pPr algn="ctr"/>
            <a:r>
              <a:rPr lang="en-US" sz="4000" b="1" dirty="0" smtClean="0"/>
              <a:t>Eugenics in United States</a:t>
            </a:r>
            <a:endParaRPr lang="en-US" sz="4000" b="1" dirty="0"/>
          </a:p>
        </p:txBody>
      </p:sp>
      <p:sp>
        <p:nvSpPr>
          <p:cNvPr id="3" name="Content Placeholder 2"/>
          <p:cNvSpPr>
            <a:spLocks noGrp="1"/>
          </p:cNvSpPr>
          <p:nvPr>
            <p:ph idx="1"/>
          </p:nvPr>
        </p:nvSpPr>
        <p:spPr>
          <a:xfrm>
            <a:off x="779463" y="2804232"/>
            <a:ext cx="7583487" cy="3579523"/>
          </a:xfrm>
        </p:spPr>
        <p:txBody>
          <a:bodyPr/>
          <a:lstStyle/>
          <a:p>
            <a:r>
              <a:rPr lang="en-US" dirty="0"/>
              <a:t>Eugenics existed in the U.S. in many different forms such as: genetic screening, birth control, promoting differential birth rates, marriage restrictions, segregation, compulsory sterilization, forced abortions and forced pregnancies. </a:t>
            </a:r>
          </a:p>
        </p:txBody>
      </p:sp>
    </p:spTree>
    <p:extLst>
      <p:ext uri="{BB962C8B-B14F-4D97-AF65-F5344CB8AC3E}">
        <p14:creationId xmlns:p14="http://schemas.microsoft.com/office/powerpoint/2010/main" val="345831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532477"/>
          </a:xfrm>
        </p:spPr>
        <p:txBody>
          <a:bodyPr/>
          <a:lstStyle/>
          <a:p>
            <a:pPr algn="ctr"/>
            <a:r>
              <a:rPr lang="en-US" sz="4000" b="1" dirty="0"/>
              <a:t>Compulsory Sterilization </a:t>
            </a:r>
          </a:p>
        </p:txBody>
      </p:sp>
      <p:sp>
        <p:nvSpPr>
          <p:cNvPr id="3" name="Content Placeholder 2"/>
          <p:cNvSpPr>
            <a:spLocks noGrp="1"/>
          </p:cNvSpPr>
          <p:nvPr>
            <p:ph idx="1"/>
          </p:nvPr>
        </p:nvSpPr>
        <p:spPr>
          <a:xfrm>
            <a:off x="779463" y="2408342"/>
            <a:ext cx="7583487" cy="3629387"/>
          </a:xfrm>
        </p:spPr>
        <p:txBody>
          <a:bodyPr/>
          <a:lstStyle/>
          <a:p>
            <a:r>
              <a:rPr lang="en-US" dirty="0"/>
              <a:t>Compulsory Sterilization was a government policy; According to which, people must go under surgical sterilization. This was to prevent the reproduction and multiplication of members of the population that were considered to be carriers of defective genes and African American women were thought to be the carrier of these diseases. </a:t>
            </a:r>
          </a:p>
        </p:txBody>
      </p:sp>
    </p:spTree>
    <p:extLst>
      <p:ext uri="{BB962C8B-B14F-4D97-AF65-F5344CB8AC3E}">
        <p14:creationId xmlns:p14="http://schemas.microsoft.com/office/powerpoint/2010/main" val="426993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447800"/>
          </a:xfrm>
        </p:spPr>
        <p:txBody>
          <a:bodyPr/>
          <a:lstStyle/>
          <a:p>
            <a:pPr algn="ctr"/>
            <a:r>
              <a:rPr lang="en-US" sz="4000" b="1" i="1" dirty="0"/>
              <a:t>Unnatural Causes: Is Inequality Making Us Sick? </a:t>
            </a:r>
            <a:endParaRPr lang="en-US" sz="4000" b="1" dirty="0"/>
          </a:p>
        </p:txBody>
      </p:sp>
      <p:sp>
        <p:nvSpPr>
          <p:cNvPr id="3" name="Content Placeholder 2"/>
          <p:cNvSpPr>
            <a:spLocks noGrp="1"/>
          </p:cNvSpPr>
          <p:nvPr>
            <p:ph idx="1"/>
          </p:nvPr>
        </p:nvSpPr>
        <p:spPr>
          <a:xfrm>
            <a:off x="779463" y="2309369"/>
            <a:ext cx="7583487" cy="4057889"/>
          </a:xfrm>
        </p:spPr>
        <p:txBody>
          <a:bodyPr/>
          <a:lstStyle/>
          <a:p>
            <a:r>
              <a:rPr lang="en-US" i="1" dirty="0" smtClean="0"/>
              <a:t> </a:t>
            </a:r>
            <a:r>
              <a:rPr lang="en-US" dirty="0"/>
              <a:t>I</a:t>
            </a:r>
            <a:r>
              <a:rPr lang="en-US" dirty="0" smtClean="0"/>
              <a:t>s </a:t>
            </a:r>
            <a:r>
              <a:rPr lang="en-US" dirty="0"/>
              <a:t>a documentary series directed by Adelman, L. and produced by California Newsreel in 2008. Chapter 2: </a:t>
            </a:r>
            <a:r>
              <a:rPr lang="en-US" i="1" dirty="0"/>
              <a:t>When the Bough Breaks</a:t>
            </a:r>
            <a:r>
              <a:rPr lang="en-US" b="1" dirty="0"/>
              <a:t> </a:t>
            </a:r>
            <a:r>
              <a:rPr lang="en-US" dirty="0"/>
              <a:t>in this documentary focuses on the phenomenon that African American women are most likely to give birth to premature or low birth weight babies than white women regardless of their education and income levels. According to the documentary, that this can be due to racial inequalities African American women face on daily basis and how this chronic stress can affect their </a:t>
            </a:r>
            <a:r>
              <a:rPr lang="en-US" dirty="0" smtClean="0"/>
              <a:t>children.</a:t>
            </a:r>
            <a:endParaRPr lang="en-US" dirty="0"/>
          </a:p>
        </p:txBody>
      </p:sp>
    </p:spTree>
    <p:extLst>
      <p:ext uri="{BB962C8B-B14F-4D97-AF65-F5344CB8AC3E}">
        <p14:creationId xmlns:p14="http://schemas.microsoft.com/office/powerpoint/2010/main" val="346518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367522"/>
          </a:xfrm>
        </p:spPr>
        <p:txBody>
          <a:bodyPr/>
          <a:lstStyle/>
          <a:p>
            <a:pPr algn="ctr"/>
            <a:r>
              <a:rPr lang="en-US" sz="4000" dirty="0"/>
              <a:t>Over Sexuality</a:t>
            </a:r>
          </a:p>
        </p:txBody>
      </p:sp>
      <p:sp>
        <p:nvSpPr>
          <p:cNvPr id="3" name="Content Placeholder 2"/>
          <p:cNvSpPr>
            <a:spLocks noGrp="1"/>
          </p:cNvSpPr>
          <p:nvPr>
            <p:ph idx="1"/>
          </p:nvPr>
        </p:nvSpPr>
        <p:spPr>
          <a:xfrm>
            <a:off x="779463" y="2787738"/>
            <a:ext cx="7583487" cy="3249992"/>
          </a:xfrm>
        </p:spPr>
        <p:txBody>
          <a:bodyPr/>
          <a:lstStyle/>
          <a:p>
            <a:r>
              <a:rPr lang="en-US" dirty="0"/>
              <a:t>African American women were always perceived as over sexual. Over the many decades they have been victims of many </a:t>
            </a:r>
            <a:r>
              <a:rPr lang="en-US" dirty="0" err="1"/>
              <a:t>degraotypes</a:t>
            </a:r>
            <a:r>
              <a:rPr lang="en-US" dirty="0"/>
              <a:t> such as: Mammy and Jezebel (Covert, 2013). </a:t>
            </a:r>
          </a:p>
          <a:p>
            <a:endParaRPr lang="en-US" dirty="0"/>
          </a:p>
        </p:txBody>
      </p:sp>
    </p:spTree>
    <p:extLst>
      <p:ext uri="{BB962C8B-B14F-4D97-AF65-F5344CB8AC3E}">
        <p14:creationId xmlns:p14="http://schemas.microsoft.com/office/powerpoint/2010/main" val="32049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746918"/>
          </a:xfrm>
        </p:spPr>
        <p:txBody>
          <a:bodyPr/>
          <a:lstStyle/>
          <a:p>
            <a:pPr algn="ctr"/>
            <a:r>
              <a:rPr lang="en-US" b="1" dirty="0" smtClean="0"/>
              <a:t>Birth Control</a:t>
            </a:r>
            <a:endParaRPr lang="en-US" b="1" dirty="0"/>
          </a:p>
        </p:txBody>
      </p:sp>
      <p:sp>
        <p:nvSpPr>
          <p:cNvPr id="3" name="Content Placeholder 2"/>
          <p:cNvSpPr>
            <a:spLocks noGrp="1"/>
          </p:cNvSpPr>
          <p:nvPr>
            <p:ph idx="1"/>
          </p:nvPr>
        </p:nvSpPr>
        <p:spPr>
          <a:xfrm>
            <a:off x="779463" y="2837224"/>
            <a:ext cx="7583487" cy="3200506"/>
          </a:xfrm>
        </p:spPr>
        <p:txBody>
          <a:bodyPr/>
          <a:lstStyle/>
          <a:p>
            <a:r>
              <a:rPr lang="en-US" dirty="0"/>
              <a:t>Birth control is a method used to control pregnancy. Contraceptive pill, which was a very popular method of birth control, was approved in the United States in 1960. </a:t>
            </a:r>
          </a:p>
        </p:txBody>
      </p:sp>
    </p:spTree>
    <p:extLst>
      <p:ext uri="{BB962C8B-B14F-4D97-AF65-F5344CB8AC3E}">
        <p14:creationId xmlns:p14="http://schemas.microsoft.com/office/powerpoint/2010/main" val="3864243943"/>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62</TotalTime>
  <Words>781</Words>
  <Application>Microsoft Macintosh PowerPoint</Application>
  <PresentationFormat>On-screen Show (4:3)</PresentationFormat>
  <Paragraphs>35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Revolution</vt:lpstr>
      <vt:lpstr>PowerPoint Presentation</vt:lpstr>
      <vt:lpstr>Thesis</vt:lpstr>
      <vt:lpstr>Eugenics</vt:lpstr>
      <vt:lpstr>Late 19th and Early 20th Century</vt:lpstr>
      <vt:lpstr>Eugenics in United States</vt:lpstr>
      <vt:lpstr>Compulsory Sterilization </vt:lpstr>
      <vt:lpstr>Unnatural Causes: Is Inequality Making Us Sick? </vt:lpstr>
      <vt:lpstr>Over Sexuality</vt:lpstr>
      <vt:lpstr>Birth Control</vt:lpstr>
      <vt:lpstr>African American women and “The Pill”</vt:lpstr>
      <vt:lpstr>The Pill </vt:lpstr>
      <vt:lpstr>Population Control</vt:lpstr>
      <vt:lpstr>CRACK</vt:lpstr>
      <vt:lpstr>Elaine Riddick, Victim of Forced Sterilization</vt:lpstr>
      <vt:lpstr>Social Media</vt:lpstr>
      <vt:lpstr>PowerPoint Presentation</vt:lpstr>
      <vt:lpstr>PowerPoint Presentation</vt:lpstr>
      <vt:lpstr>PowerPoint Presentation</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Saba Tanvir</dc:creator>
  <cp:lastModifiedBy>Saba Tanvir</cp:lastModifiedBy>
  <cp:revision>34</cp:revision>
  <dcterms:created xsi:type="dcterms:W3CDTF">2013-12-10T14:06:34Z</dcterms:created>
  <dcterms:modified xsi:type="dcterms:W3CDTF">2013-12-16T15:33:29Z</dcterms:modified>
</cp:coreProperties>
</file>