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63" r:id="rId6"/>
    <p:sldId id="266" r:id="rId7"/>
    <p:sldId id="268" r:id="rId8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erpetua" panose="020205020604010203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86600"/>
            <a:ext cx="7772400" cy="860425"/>
          </a:xfrm>
        </p:spPr>
        <p:txBody>
          <a:bodyPr anchor="b" anchorCtr="0"/>
          <a:lstStyle>
            <a:lvl1pPr algn="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600" y="6005400"/>
            <a:ext cx="7753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655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Cementicles, Cemental Spurs, Concrescence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Silvia Solis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65532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 algn="r">
              <a:spcBef>
                <a:spcPct val="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1200" y="808038"/>
            <a:ext cx="8229600" cy="639762"/>
          </a:xfrm>
        </p:spPr>
        <p:txBody>
          <a:bodyPr/>
          <a:lstStyle/>
          <a:p>
            <a:pPr algn="ctr"/>
            <a:r>
              <a:rPr lang="en-US" dirty="0" smtClean="0"/>
              <a:t>Cementicles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62000" y="1600200"/>
            <a:ext cx="6735580" cy="3733800"/>
          </a:xfrm>
        </p:spPr>
        <p:txBody>
          <a:bodyPr tIns="228600">
            <a:normAutofit/>
          </a:bodyPr>
          <a:lstStyle/>
          <a:p>
            <a:pPr>
              <a:lnSpc>
                <a:spcPts val="1400"/>
              </a:lnSpc>
              <a:buFont typeface="Wingdings" pitchFamily="2" charset="2"/>
              <a:buChar char="§"/>
            </a:pPr>
            <a:r>
              <a:rPr lang="en-US" sz="1800" dirty="0" smtClean="0"/>
              <a:t>Are mineralized bodies of cementum found either attached to the Cemental root surface or lying free in the periodontal ligament</a:t>
            </a:r>
          </a:p>
          <a:p>
            <a:pPr>
              <a:lnSpc>
                <a:spcPts val="1400"/>
              </a:lnSpc>
              <a:buFont typeface="Wingdings" pitchFamily="2" charset="2"/>
              <a:buChar char="§"/>
            </a:pPr>
            <a:endParaRPr lang="en-US" sz="1800" dirty="0" smtClean="0"/>
          </a:p>
          <a:p>
            <a:pPr>
              <a:lnSpc>
                <a:spcPts val="1400"/>
              </a:lnSpc>
              <a:buFont typeface="Wingdings" pitchFamily="2" charset="2"/>
              <a:buChar char="§"/>
            </a:pPr>
            <a:endParaRPr lang="en-US" sz="1800" dirty="0" smtClean="0"/>
          </a:p>
          <a:p>
            <a:pPr>
              <a:lnSpc>
                <a:spcPts val="1400"/>
              </a:lnSpc>
              <a:buFont typeface="Wingdings" pitchFamily="2" charset="2"/>
              <a:buChar char="§"/>
            </a:pPr>
            <a:r>
              <a:rPr lang="en-US" sz="1800" dirty="0" smtClean="0"/>
              <a:t>They form from the apposition of cementum around cellular debris in the periodontal ligament</a:t>
            </a:r>
          </a:p>
          <a:p>
            <a:pPr>
              <a:lnSpc>
                <a:spcPts val="1400"/>
              </a:lnSpc>
              <a:buFont typeface="Wingdings" pitchFamily="2" charset="2"/>
              <a:buChar char="§"/>
            </a:pPr>
            <a:endParaRPr lang="en-US" sz="1800" dirty="0" smtClean="0"/>
          </a:p>
          <a:p>
            <a:pPr>
              <a:lnSpc>
                <a:spcPts val="1400"/>
              </a:lnSpc>
              <a:buFont typeface="Wingdings" pitchFamily="2" charset="2"/>
              <a:buChar char="§"/>
            </a:pPr>
            <a:endParaRPr lang="en-US" sz="1800" dirty="0" smtClean="0"/>
          </a:p>
          <a:p>
            <a:pPr>
              <a:lnSpc>
                <a:spcPts val="1400"/>
              </a:lnSpc>
              <a:buFont typeface="Wingdings" pitchFamily="2" charset="2"/>
              <a:buChar char="§"/>
            </a:pPr>
            <a:r>
              <a:rPr lang="en-US" sz="1800" dirty="0" smtClean="0"/>
              <a:t>They become attached or fused from the continued apposition of cementum, and may interfere with periodontal treatment, as well as being noted on radiographs. </a:t>
            </a:r>
            <a:endParaRPr lang="en-US" sz="1800" dirty="0"/>
          </a:p>
        </p:txBody>
      </p:sp>
      <p:pic>
        <p:nvPicPr>
          <p:cNvPr id="18" name="Picture 17" descr="cementicl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600200"/>
            <a:ext cx="1524000" cy="2662009"/>
          </a:xfrm>
          <a:prstGeom prst="rect">
            <a:avLst/>
          </a:prstGeom>
        </p:spPr>
      </p:pic>
      <p:pic>
        <p:nvPicPr>
          <p:cNvPr id="19" name="Picture 18" descr="cementic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343400"/>
            <a:ext cx="3429000" cy="2211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Cemental Spurs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b="0" dirty="0" smtClean="0"/>
              <a:t>Can be found at or near the Cemental enamel junction</a:t>
            </a:r>
          </a:p>
          <a:p>
            <a:pPr>
              <a:buFont typeface="Wingdings" pitchFamily="2" charset="2"/>
              <a:buChar char="§"/>
            </a:pPr>
            <a:endParaRPr lang="en-US" sz="1800" b="0" dirty="0" smtClean="0"/>
          </a:p>
          <a:p>
            <a:pPr>
              <a:buFont typeface="Wingdings" pitchFamily="2" charset="2"/>
              <a:buChar char="§"/>
            </a:pPr>
            <a:r>
              <a:rPr lang="en-US" sz="1800" b="0" dirty="0" smtClean="0"/>
              <a:t>There are symmetrical spheres of cementum attached to the Cemental root surface, similar to enamel pearls.</a:t>
            </a:r>
          </a:p>
          <a:p>
            <a:pPr>
              <a:buFont typeface="Wingdings" pitchFamily="2" charset="2"/>
              <a:buChar char="§"/>
            </a:pPr>
            <a:endParaRPr lang="en-US" sz="1800" b="0" dirty="0" smtClean="0"/>
          </a:p>
          <a:p>
            <a:pPr>
              <a:buFont typeface="Wingdings" pitchFamily="2" charset="2"/>
              <a:buChar char="§"/>
            </a:pPr>
            <a:r>
              <a:rPr lang="en-US" sz="1800" b="0" dirty="0" smtClean="0"/>
              <a:t>Cemental spurs result from irregular deposition of cementum on the root</a:t>
            </a:r>
          </a:p>
          <a:p>
            <a:pPr>
              <a:buFont typeface="Wingdings" pitchFamily="2" charset="2"/>
              <a:buChar char="§"/>
            </a:pPr>
            <a:endParaRPr lang="en-US" sz="1800" b="0" dirty="0" smtClean="0"/>
          </a:p>
          <a:p>
            <a:pPr>
              <a:buFont typeface="Wingdings" pitchFamily="2" charset="2"/>
              <a:buChar char="§"/>
            </a:pPr>
            <a:r>
              <a:rPr lang="en-US" sz="1800" b="0" dirty="0" smtClean="0"/>
              <a:t>They can present some clinical problems in differentiation from calculus and may be noted on radiographs; yet, because they are hard dental tissue, they are not easily removed, and thus may also interfere with periodontal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5715000" cy="2971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/>
              <a:t>This is the union of the root structure of two or more teeth through the cementum only, mainly occurring with permanent maxillary molars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teeth involved are originally separate but join because of the excessive cementum deposition on one or more teeth after eruption. 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Concrescence</a:t>
            </a:r>
            <a:endParaRPr lang="en-US" dirty="0"/>
          </a:p>
        </p:txBody>
      </p:sp>
      <p:pic>
        <p:nvPicPr>
          <p:cNvPr id="10" name="Picture 9" descr="concrescenc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657599"/>
            <a:ext cx="3810000" cy="272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371601"/>
            <a:ext cx="5867400" cy="1905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 smtClean="0"/>
              <a:t>Traumatic injury or crowding of the teeth in the area during the apposition and maturation stage of tooth development may be the cause.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This may present problems during extraction and endodontic treatment, and preoperative radiographs are important in the detection of this disturbance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" name="Picture 9" descr="concrescenc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276600"/>
            <a:ext cx="3200400" cy="3228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7010400" cy="4373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/>
              <a:t>Concrescence, Cementicles and Cemental spurs can be seen on radiographs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Cementicles and Cemental spur can interfere with periodontal treatment 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Concrescence can present problems during extraction and endodontic treatment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Record and document any radiographic findings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of the Dental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organic_molecules">
  <a:themeElements>
    <a:clrScheme name="organic_molecules">
      <a:dk1>
        <a:sysClr val="windowText" lastClr="000000"/>
      </a:dk1>
      <a:lt1>
        <a:sysClr val="window" lastClr="FFFFFF"/>
      </a:lt1>
      <a:dk2>
        <a:srgbClr val="03327F"/>
      </a:dk2>
      <a:lt2>
        <a:srgbClr val="C2D9FE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ECE71"/>
      </a:accent5>
      <a:accent6>
        <a:srgbClr val="319B3B"/>
      </a:accent6>
      <a:hlink>
        <a:srgbClr val="087BDA"/>
      </a:hlink>
      <a:folHlink>
        <a:srgbClr val="A984E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31007B-A76D-4FF3-95F4-4A4380F875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PM_organic_molecules</Template>
  <TotalTime>125</TotalTime>
  <Words>284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Wingdings</vt:lpstr>
      <vt:lpstr>Segoe UI</vt:lpstr>
      <vt:lpstr>Calibri</vt:lpstr>
      <vt:lpstr>Perpetua</vt:lpstr>
      <vt:lpstr>PM_organic_molecules</vt:lpstr>
      <vt:lpstr>Cementicles, Cemental Spurs, Concrescence</vt:lpstr>
      <vt:lpstr>Cementicles</vt:lpstr>
      <vt:lpstr>Cemental Spurs</vt:lpstr>
      <vt:lpstr>Concrescence</vt:lpstr>
      <vt:lpstr>PowerPoint Presentation</vt:lpstr>
      <vt:lpstr>Role of the Dental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Cementicles, Cemental Spurs, Concrerscence</dc:title>
  <dc:creator>Owner</dc:creator>
  <cp:lastModifiedBy>Kingsborough Community College</cp:lastModifiedBy>
  <cp:revision>14</cp:revision>
  <dcterms:created xsi:type="dcterms:W3CDTF">2014-01-11T21:05:47Z</dcterms:created>
  <dcterms:modified xsi:type="dcterms:W3CDTF">2014-01-11T23:27:54Z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TC018572739991</vt:lpwstr>
  </property>
</Properties>
</file>