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58"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5/7/2023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07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156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827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395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465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093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5/7/2023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7424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688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637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049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658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460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101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033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315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075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052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5/7/2023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6876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91A5E26-1F21-459D-8C03-ADB057B090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F8B88024-6C60-4042-8ACD-30907C97D4F1}"/>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1402" b="32348"/>
          <a:stretch/>
        </p:blipFill>
        <p:spPr>
          <a:xfrm>
            <a:off x="20" y="0"/>
            <a:ext cx="12191980" cy="6433637"/>
          </a:xfrm>
          <a:prstGeom prst="rect">
            <a:avLst/>
          </a:prstGeom>
        </p:spPr>
      </p:pic>
      <p:sp>
        <p:nvSpPr>
          <p:cNvPr id="2" name="Title 1">
            <a:extLst>
              <a:ext uri="{FF2B5EF4-FFF2-40B4-BE49-F238E27FC236}">
                <a16:creationId xmlns:a16="http://schemas.microsoft.com/office/drawing/2014/main" id="{02217659-D051-4241-B2B1-AC6F247BCDDC}"/>
              </a:ext>
            </a:extLst>
          </p:cNvPr>
          <p:cNvSpPr>
            <a:spLocks noGrp="1"/>
          </p:cNvSpPr>
          <p:nvPr>
            <p:ph type="ctrTitle"/>
          </p:nvPr>
        </p:nvSpPr>
        <p:spPr>
          <a:xfrm>
            <a:off x="1836920" y="903076"/>
            <a:ext cx="8825658" cy="2677648"/>
          </a:xfrm>
        </p:spPr>
        <p:txBody>
          <a:bodyPr>
            <a:normAutofit/>
          </a:bodyPr>
          <a:lstStyle/>
          <a:p>
            <a:r>
              <a:rPr lang="en-US">
                <a:solidFill>
                  <a:schemeClr val="tx1"/>
                </a:solidFill>
              </a:rPr>
              <a:t>SUPERNUMERARY TEETH</a:t>
            </a:r>
          </a:p>
        </p:txBody>
      </p:sp>
      <p:sp>
        <p:nvSpPr>
          <p:cNvPr id="3" name="Content Placeholder 2">
            <a:extLst>
              <a:ext uri="{FF2B5EF4-FFF2-40B4-BE49-F238E27FC236}">
                <a16:creationId xmlns:a16="http://schemas.microsoft.com/office/drawing/2014/main" id="{8E58CE49-8D79-2140-B1C8-6DCBDC2778FB}"/>
              </a:ext>
            </a:extLst>
          </p:cNvPr>
          <p:cNvSpPr>
            <a:spLocks noGrp="1"/>
          </p:cNvSpPr>
          <p:nvPr>
            <p:ph type="subTitle" idx="1"/>
          </p:nvPr>
        </p:nvSpPr>
        <p:spPr>
          <a:xfrm>
            <a:off x="2428816" y="5781028"/>
            <a:ext cx="8825658" cy="861420"/>
          </a:xfrm>
        </p:spPr>
        <p:txBody>
          <a:bodyPr>
            <a:normAutofit/>
          </a:bodyPr>
          <a:lstStyle/>
          <a:p>
            <a:endParaRPr lang="en-US" sz="1700">
              <a:solidFill>
                <a:schemeClr val="tx1"/>
              </a:solidFill>
            </a:endParaRPr>
          </a:p>
          <a:p>
            <a:r>
              <a:rPr lang="en-US" sz="1700">
                <a:solidFill>
                  <a:schemeClr val="tx1"/>
                </a:solidFill>
              </a:rPr>
              <a:t>                                                                                                              By: SANA SHOAIB</a:t>
            </a:r>
          </a:p>
        </p:txBody>
      </p:sp>
    </p:spTree>
    <p:extLst>
      <p:ext uri="{BB962C8B-B14F-4D97-AF65-F5344CB8AC3E}">
        <p14:creationId xmlns:p14="http://schemas.microsoft.com/office/powerpoint/2010/main" val="8470169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D751C6EC-879E-C041-82C8-7A6726B3212E}"/>
              </a:ext>
            </a:extLst>
          </p:cNvPr>
          <p:cNvSpPr>
            <a:spLocks noGrp="1"/>
          </p:cNvSpPr>
          <p:nvPr>
            <p:ph type="title"/>
          </p:nvPr>
        </p:nvSpPr>
        <p:spPr>
          <a:xfrm>
            <a:off x="620008" y="592338"/>
            <a:ext cx="6072776" cy="1622322"/>
          </a:xfrm>
        </p:spPr>
        <p:txBody>
          <a:bodyPr>
            <a:noAutofit/>
          </a:bodyPr>
          <a:lstStyle/>
          <a:p>
            <a:r>
              <a:rPr lang="en-US" sz="4700" b="1">
                <a:ln w="22225">
                  <a:solidFill>
                    <a:schemeClr val="accent2"/>
                  </a:solidFill>
                  <a:prstDash val="solid"/>
                </a:ln>
                <a:solidFill>
                  <a:srgbClr val="FFFFFF"/>
                </a:solidFill>
              </a:rPr>
              <a:t>Supernumerary teeth</a:t>
            </a:r>
            <a:br>
              <a:rPr lang="en-US" sz="4700">
                <a:solidFill>
                  <a:srgbClr val="FFFFFF"/>
                </a:solidFill>
              </a:rPr>
            </a:br>
            <a:endParaRPr lang="en-US" sz="4700">
              <a:solidFill>
                <a:srgbClr val="FFFFFF"/>
              </a:solidFill>
            </a:endParaRPr>
          </a:p>
        </p:txBody>
      </p:sp>
      <p:pic>
        <p:nvPicPr>
          <p:cNvPr id="5" name="Picture 5">
            <a:extLst>
              <a:ext uri="{FF2B5EF4-FFF2-40B4-BE49-F238E27FC236}">
                <a16:creationId xmlns:a16="http://schemas.microsoft.com/office/drawing/2014/main" id="{294BCC09-5B4E-984F-A525-3637C20125C8}"/>
              </a:ext>
            </a:extLst>
          </p:cNvPr>
          <p:cNvPicPr>
            <a:picLocks noChangeAspect="1"/>
          </p:cNvPicPr>
          <p:nvPr/>
        </p:nvPicPr>
        <p:blipFill rotWithShape="1">
          <a:blip r:embed="rId2">
            <a:extLst>
              <a:ext uri="{28A0092B-C50C-407E-A947-70E740481C1C}">
                <a14:useLocalDpi xmlns:a14="http://schemas.microsoft.com/office/drawing/2010/main" val="0"/>
              </a:ext>
            </a:extLst>
          </a:blip>
          <a:srcRect l="18409" r="11795" b="-2"/>
          <a:stretch/>
        </p:blipFill>
        <p:spPr>
          <a:xfrm>
            <a:off x="7775221" y="1563598"/>
            <a:ext cx="3929097" cy="4814341"/>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6" name="Rectangle 1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49295ED3-6B8E-A749-A6BC-363BEB03D312}"/>
              </a:ext>
            </a:extLst>
          </p:cNvPr>
          <p:cNvSpPr>
            <a:spLocks noGrp="1"/>
          </p:cNvSpPr>
          <p:nvPr>
            <p:ph idx="1"/>
          </p:nvPr>
        </p:nvSpPr>
        <p:spPr>
          <a:xfrm>
            <a:off x="818000" y="2138460"/>
            <a:ext cx="6072776" cy="3811740"/>
          </a:xfrm>
        </p:spPr>
        <p:txBody>
          <a:bodyPr anchor="ctr">
            <a:noAutofit/>
          </a:bodyPr>
          <a:lstStyle/>
          <a:p>
            <a:pPr>
              <a:lnSpc>
                <a:spcPct val="90000"/>
              </a:lnSpc>
            </a:pPr>
            <a:r>
              <a:rPr lang="en-US" sz="2000" dirty="0">
                <a:ln w="0"/>
                <a:solidFill>
                  <a:srgbClr val="FFFFFF"/>
                </a:solidFill>
                <a:effectLst>
                  <a:outerShdw blurRad="38100" dist="25400" dir="5400000" algn="ctr" rotWithShape="0">
                    <a:srgbClr val="6E747A">
                      <a:alpha val="43000"/>
                    </a:srgbClr>
                  </a:outerShdw>
                </a:effectLst>
              </a:rPr>
              <a:t>It is also called as hyperdontia. </a:t>
            </a:r>
          </a:p>
          <a:p>
            <a:pPr>
              <a:lnSpc>
                <a:spcPct val="90000"/>
              </a:lnSpc>
            </a:pPr>
            <a:r>
              <a:rPr lang="en-US" sz="2000" dirty="0">
                <a:ln w="0"/>
                <a:solidFill>
                  <a:srgbClr val="FFFFFF"/>
                </a:solidFill>
                <a:effectLst>
                  <a:outerShdw blurRad="38100" dist="25400" dir="5400000" algn="ctr" rotWithShape="0">
                    <a:srgbClr val="6E747A">
                      <a:alpha val="43000"/>
                    </a:srgbClr>
                  </a:outerShdw>
                </a:effectLst>
              </a:rPr>
              <a:t>It is defined as any tooth or tooth substance in excess of the usual configuration of 20 deciduous or 32 permanent teeth. </a:t>
            </a:r>
            <a:endParaRPr lang="en-US" sz="2000" b="0" i="0" u="none" strike="noStrike" dirty="0">
              <a:solidFill>
                <a:srgbClr val="FFFFFF"/>
              </a:solidFill>
              <a:effectLst/>
              <a:latin typeface="Georgia" panose="02040502050405020303" pitchFamily="18" charset="0"/>
            </a:endParaRPr>
          </a:p>
          <a:p>
            <a:pPr>
              <a:lnSpc>
                <a:spcPct val="90000"/>
              </a:lnSpc>
            </a:pPr>
            <a:r>
              <a:rPr lang="en-US" sz="2000" dirty="0">
                <a:ln w="0"/>
                <a:solidFill>
                  <a:srgbClr val="FFFFFF"/>
                </a:solidFill>
                <a:effectLst>
                  <a:outerShdw blurRad="38100" dist="25400" dir="5400000" algn="ctr" rotWithShape="0">
                    <a:srgbClr val="6E747A">
                      <a:alpha val="43000"/>
                    </a:srgbClr>
                  </a:outerShdw>
                </a:effectLst>
              </a:rPr>
              <a:t>The teeth may be multiple, unilateral or bilateral, and some maybe malformed while others appear normal. </a:t>
            </a:r>
          </a:p>
          <a:p>
            <a:pPr>
              <a:lnSpc>
                <a:spcPct val="90000"/>
              </a:lnSpc>
            </a:pPr>
            <a:r>
              <a:rPr lang="en-US" sz="2000" dirty="0">
                <a:ln w="0"/>
                <a:solidFill>
                  <a:srgbClr val="FFFFFF"/>
                </a:solidFill>
                <a:effectLst>
                  <a:outerShdw blurRad="38100" dist="25400" dir="5400000" algn="ctr" rotWithShape="0">
                    <a:srgbClr val="6E747A">
                      <a:alpha val="43000"/>
                    </a:srgbClr>
                  </a:outerShdw>
                </a:effectLst>
              </a:rPr>
              <a:t>85% are in the anterior part of maxilla. </a:t>
            </a:r>
          </a:p>
          <a:p>
            <a:pPr>
              <a:lnSpc>
                <a:spcPct val="90000"/>
              </a:lnSpc>
            </a:pPr>
            <a:r>
              <a:rPr lang="en-US" sz="2000" dirty="0">
                <a:ln w="0"/>
                <a:solidFill>
                  <a:srgbClr val="FFFFFF"/>
                </a:solidFill>
                <a:effectLst>
                  <a:outerShdw blurRad="38100" dist="25400" dir="5400000" algn="ctr" rotWithShape="0">
                    <a:srgbClr val="6E747A">
                      <a:alpha val="43000"/>
                    </a:srgbClr>
                  </a:outerShdw>
                </a:effectLst>
              </a:rPr>
              <a:t>They could appear as premolars and 4</a:t>
            </a:r>
            <a:r>
              <a:rPr lang="en-US" sz="2000" baseline="30000" dirty="0">
                <a:ln w="0"/>
                <a:solidFill>
                  <a:srgbClr val="FFFFFF"/>
                </a:solidFill>
                <a:effectLst>
                  <a:outerShdw blurRad="38100" dist="25400" dir="5400000" algn="ctr" rotWithShape="0">
                    <a:srgbClr val="6E747A">
                      <a:alpha val="43000"/>
                    </a:srgbClr>
                  </a:outerShdw>
                </a:effectLst>
              </a:rPr>
              <a:t>th</a:t>
            </a:r>
            <a:r>
              <a:rPr lang="en-US" sz="2000" dirty="0">
                <a:ln w="0"/>
                <a:solidFill>
                  <a:srgbClr val="FFFFFF"/>
                </a:solidFill>
                <a:effectLst>
                  <a:outerShdw blurRad="38100" dist="25400" dir="5400000" algn="ctr" rotWithShape="0">
                    <a:srgbClr val="6E747A">
                      <a:alpha val="43000"/>
                    </a:srgbClr>
                  </a:outerShdw>
                </a:effectLst>
              </a:rPr>
              <a:t> molar too. </a:t>
            </a:r>
          </a:p>
          <a:p>
            <a:pPr>
              <a:lnSpc>
                <a:spcPct val="90000"/>
              </a:lnSpc>
            </a:pPr>
            <a:r>
              <a:rPr lang="en-US" sz="2000" dirty="0">
                <a:ln w="0"/>
                <a:solidFill>
                  <a:srgbClr val="FFFFFF"/>
                </a:solidFill>
                <a:effectLst>
                  <a:outerShdw blurRad="38100" dist="25400" dir="5400000" algn="ctr" rotWithShape="0">
                    <a:srgbClr val="6E747A">
                      <a:alpha val="43000"/>
                    </a:srgbClr>
                  </a:outerShdw>
                </a:effectLst>
              </a:rPr>
              <a:t>Most common location is the Maxillary midline – Mesiodens. </a:t>
            </a:r>
            <a:endParaRPr lang="en-US" sz="2000" dirty="0">
              <a:solidFill>
                <a:srgbClr val="FFFFFF"/>
              </a:solidFill>
            </a:endParaRPr>
          </a:p>
        </p:txBody>
      </p:sp>
      <p:sp>
        <p:nvSpPr>
          <p:cNvPr id="4" name="TextBox 3">
            <a:extLst>
              <a:ext uri="{FF2B5EF4-FFF2-40B4-BE49-F238E27FC236}">
                <a16:creationId xmlns:a16="http://schemas.microsoft.com/office/drawing/2014/main" id="{64092B07-239C-BF44-9C3C-340554D05BFE}"/>
              </a:ext>
            </a:extLst>
          </p:cNvPr>
          <p:cNvSpPr txBox="1"/>
          <p:nvPr/>
        </p:nvSpPr>
        <p:spPr>
          <a:xfrm>
            <a:off x="6381044" y="1049864"/>
            <a:ext cx="1828800" cy="1077218"/>
          </a:xfrm>
          <a:prstGeom prst="rect">
            <a:avLst/>
          </a:prstGeom>
          <a:noFill/>
        </p:spPr>
        <p:txBody>
          <a:bodyPr wrap="square" rtlCol="0">
            <a:spAutoFit/>
          </a:bodyPr>
          <a:lstStyle/>
          <a:p>
            <a:pPr algn="l">
              <a:spcAft>
                <a:spcPts val="600"/>
              </a:spcAft>
            </a:pPr>
            <a:endParaRPr lang="en-US"/>
          </a:p>
          <a:p>
            <a:pPr algn="l">
              <a:spcAft>
                <a:spcPts val="600"/>
              </a:spcAft>
            </a:pPr>
            <a:endParaRPr lang="en-US"/>
          </a:p>
          <a:p>
            <a:pPr algn="l">
              <a:spcAft>
                <a:spcPts val="600"/>
              </a:spcAft>
            </a:pPr>
            <a:endParaRPr lang="en-US"/>
          </a:p>
        </p:txBody>
      </p:sp>
    </p:spTree>
    <p:extLst>
      <p:ext uri="{BB962C8B-B14F-4D97-AF65-F5344CB8AC3E}">
        <p14:creationId xmlns:p14="http://schemas.microsoft.com/office/powerpoint/2010/main" val="1350781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4" name="Picture 4">
            <a:extLst>
              <a:ext uri="{FF2B5EF4-FFF2-40B4-BE49-F238E27FC236}">
                <a16:creationId xmlns:a16="http://schemas.microsoft.com/office/drawing/2014/main" id="{621D2326-608D-6E42-B83F-9701DAC118C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052" r="3" b="3"/>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 name="Title 1">
            <a:extLst>
              <a:ext uri="{FF2B5EF4-FFF2-40B4-BE49-F238E27FC236}">
                <a16:creationId xmlns:a16="http://schemas.microsoft.com/office/drawing/2014/main" id="{CC555144-860A-6E4C-BF17-B31F6F922807}"/>
              </a:ext>
            </a:extLst>
          </p:cNvPr>
          <p:cNvSpPr>
            <a:spLocks noGrp="1"/>
          </p:cNvSpPr>
          <p:nvPr>
            <p:ph type="title"/>
          </p:nvPr>
        </p:nvSpPr>
        <p:spPr>
          <a:xfrm>
            <a:off x="5529758" y="-3876019"/>
            <a:ext cx="5428551" cy="6387797"/>
          </a:xfrm>
        </p:spPr>
        <p:txBody>
          <a:bodyPr vert="horz" lIns="91440" tIns="45720" rIns="91440" bIns="45720" rtlCol="0" anchor="b">
            <a:normAutofit/>
          </a:bodyPr>
          <a:lstStyle/>
          <a:p>
            <a:r>
              <a:rPr lang="en-US" sz="5400" dirty="0"/>
              <a:t>Mesiodens</a:t>
            </a:r>
            <a:br>
              <a:rPr lang="en-US" sz="5400" dirty="0"/>
            </a:br>
            <a:endParaRPr lang="en-US" sz="5400" dirty="0"/>
          </a:p>
        </p:txBody>
      </p:sp>
      <p:sp>
        <p:nvSpPr>
          <p:cNvPr id="19" name="Rectangle 18">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2B1AE46D-B611-A041-9CBA-BD5019496692}"/>
              </a:ext>
            </a:extLst>
          </p:cNvPr>
          <p:cNvSpPr txBox="1"/>
          <p:nvPr/>
        </p:nvSpPr>
        <p:spPr>
          <a:xfrm>
            <a:off x="5181600" y="574322"/>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AC2564C9-07E3-8E47-AE72-01C98E9C9CED}"/>
              </a:ext>
            </a:extLst>
          </p:cNvPr>
          <p:cNvSpPr txBox="1"/>
          <p:nvPr/>
        </p:nvSpPr>
        <p:spPr>
          <a:xfrm>
            <a:off x="6126244" y="-159118"/>
            <a:ext cx="4455068" cy="4616648"/>
          </a:xfrm>
          <a:prstGeom prst="rect">
            <a:avLst/>
          </a:prstGeom>
          <a:noFill/>
        </p:spPr>
        <p:txBody>
          <a:bodyPr wrap="square" rtlCol="0">
            <a:spAutoFit/>
          </a:bodyPr>
          <a:lstStyle/>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endParaRPr lang="en-US" dirty="0"/>
          </a:p>
          <a:p>
            <a:pPr algn="l"/>
            <a:r>
              <a:rPr lang="en-US" sz="3300" dirty="0">
                <a:solidFill>
                  <a:schemeClr val="bg1"/>
                </a:solidFill>
              </a:rPr>
              <a:t>It is the most common cause for an unerupted upper  central incisors. </a:t>
            </a:r>
          </a:p>
        </p:txBody>
      </p:sp>
    </p:spTree>
    <p:extLst>
      <p:ext uri="{BB962C8B-B14F-4D97-AF65-F5344CB8AC3E}">
        <p14:creationId xmlns:p14="http://schemas.microsoft.com/office/powerpoint/2010/main" val="252032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AC75-7024-4D49-8E23-5BC96FD327DF}"/>
              </a:ext>
            </a:extLst>
          </p:cNvPr>
          <p:cNvSpPr>
            <a:spLocks noGrp="1"/>
          </p:cNvSpPr>
          <p:nvPr>
            <p:ph type="title"/>
          </p:nvPr>
        </p:nvSpPr>
        <p:spPr>
          <a:xfrm>
            <a:off x="1154954" y="973668"/>
            <a:ext cx="8761413" cy="706964"/>
          </a:xfrm>
        </p:spPr>
        <p:txBody>
          <a:bodyPr>
            <a:normAutofit/>
          </a:bodyPr>
          <a:lstStyle/>
          <a:p>
            <a:r>
              <a:rPr lang="en-US"/>
              <a:t>ETIOLOGY</a:t>
            </a:r>
          </a:p>
        </p:txBody>
      </p:sp>
      <p:sp>
        <p:nvSpPr>
          <p:cNvPr id="3" name="Content Placeholder 2">
            <a:extLst>
              <a:ext uri="{FF2B5EF4-FFF2-40B4-BE49-F238E27FC236}">
                <a16:creationId xmlns:a16="http://schemas.microsoft.com/office/drawing/2014/main" id="{C1CB32A7-26AC-344C-809C-85D0DE55850C}"/>
              </a:ext>
            </a:extLst>
          </p:cNvPr>
          <p:cNvSpPr>
            <a:spLocks noGrp="1"/>
          </p:cNvSpPr>
          <p:nvPr>
            <p:ph idx="1"/>
          </p:nvPr>
        </p:nvSpPr>
        <p:spPr>
          <a:xfrm>
            <a:off x="1154954" y="2483556"/>
            <a:ext cx="6397313" cy="3536244"/>
          </a:xfrm>
        </p:spPr>
        <p:txBody>
          <a:bodyPr anchor="ctr">
            <a:normAutofit/>
          </a:bodyPr>
          <a:lstStyle/>
          <a:p>
            <a:r>
              <a:rPr lang="en-US" b="1" i="0" u="none" strike="noStrike" dirty="0">
                <a:effectLst/>
                <a:latin typeface="Roboto" panose="02000000000000000000" pitchFamily="2" charset="0"/>
              </a:rPr>
              <a:t>Still unknown. Most possible causes are: </a:t>
            </a:r>
          </a:p>
          <a:p>
            <a:r>
              <a:rPr lang="en-US" b="1" i="0" u="none" strike="noStrike" dirty="0">
                <a:effectLst/>
                <a:latin typeface="Roboto" panose="02000000000000000000" pitchFamily="2" charset="0"/>
              </a:rPr>
              <a:t>HEREDITARY</a:t>
            </a:r>
            <a:r>
              <a:rPr lang="en-US" b="0" i="0" u="none" strike="noStrike" dirty="0">
                <a:effectLst/>
                <a:latin typeface="Roboto" panose="02000000000000000000" pitchFamily="2" charset="0"/>
              </a:rPr>
              <a:t> – most commonly. </a:t>
            </a:r>
          </a:p>
          <a:p>
            <a:r>
              <a:rPr lang="en-US" b="1" dirty="0">
                <a:latin typeface="Roboto" panose="02000000000000000000" pitchFamily="2" charset="0"/>
              </a:rPr>
              <a:t>TOOTH GERM DICHOTOMY THEORY – </a:t>
            </a:r>
            <a:r>
              <a:rPr lang="en-US" dirty="0">
                <a:latin typeface="Roboto" panose="02000000000000000000" pitchFamily="2" charset="0"/>
              </a:rPr>
              <a:t>it states that during early tooth development, dental lamina was divided into two equal parts or different size, thus giving rise to two teeth with similar size or one normal tooth and one dysmorphic tooth. </a:t>
            </a:r>
          </a:p>
          <a:p>
            <a:r>
              <a:rPr lang="en-US" b="1" dirty="0">
                <a:latin typeface="Roboto" panose="02000000000000000000" pitchFamily="2" charset="0"/>
              </a:rPr>
              <a:t>HYPERACTIVITY OF DENTAL LAMINA – </a:t>
            </a:r>
            <a:r>
              <a:rPr lang="en-US" dirty="0">
                <a:latin typeface="Roboto" panose="02000000000000000000" pitchFamily="2" charset="0"/>
              </a:rPr>
              <a:t>Over-proliferation of dental lamina epithelial cells can lead to formation of supernumerary teeth. </a:t>
            </a:r>
          </a:p>
        </p:txBody>
      </p:sp>
      <p:pic>
        <p:nvPicPr>
          <p:cNvPr id="4" name="Picture 4">
            <a:extLst>
              <a:ext uri="{FF2B5EF4-FFF2-40B4-BE49-F238E27FC236}">
                <a16:creationId xmlns:a16="http://schemas.microsoft.com/office/drawing/2014/main" id="{AA219077-829B-C849-B7BD-61BFDDE21D43}"/>
              </a:ext>
            </a:extLst>
          </p:cNvPr>
          <p:cNvPicPr>
            <a:picLocks noChangeAspect="1"/>
          </p:cNvPicPr>
          <p:nvPr/>
        </p:nvPicPr>
        <p:blipFill rotWithShape="1">
          <a:blip r:embed="rId2">
            <a:extLst>
              <a:ext uri="{28A0092B-C50C-407E-A947-70E740481C1C}">
                <a14:useLocalDpi xmlns:a14="http://schemas.microsoft.com/office/drawing/2010/main" val="0"/>
              </a:ext>
            </a:extLst>
          </a:blip>
          <a:srcRect l="8730" r="6410" b="-5"/>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30864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4">
            <a:extLst>
              <a:ext uri="{FF2B5EF4-FFF2-40B4-BE49-F238E27FC236}">
                <a16:creationId xmlns:a16="http://schemas.microsoft.com/office/drawing/2014/main" id="{D14C81BD-3F07-9043-9954-EBDCF79BCA3F}"/>
              </a:ext>
            </a:extLst>
          </p:cNvPr>
          <p:cNvPicPr>
            <a:picLocks noChangeAspect="1"/>
          </p:cNvPicPr>
          <p:nvPr/>
        </p:nvPicPr>
        <p:blipFill rotWithShape="1">
          <a:blip r:embed="rId3">
            <a:extLst>
              <a:ext uri="{28A0092B-C50C-407E-A947-70E740481C1C}">
                <a14:useLocalDpi xmlns:a14="http://schemas.microsoft.com/office/drawing/2010/main" val="0"/>
              </a:ext>
            </a:extLst>
          </a:blip>
          <a:srcRect l="5296" r="8287" b="-3"/>
          <a:stretch/>
        </p:blipFill>
        <p:spPr>
          <a:xfrm>
            <a:off x="1151467"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4" name="TextBox 3">
            <a:extLst>
              <a:ext uri="{FF2B5EF4-FFF2-40B4-BE49-F238E27FC236}">
                <a16:creationId xmlns:a16="http://schemas.microsoft.com/office/drawing/2014/main" id="{52AD5EA5-CE6B-4843-855A-5A356BA3BD20}"/>
              </a:ext>
            </a:extLst>
          </p:cNvPr>
          <p:cNvSpPr txBox="1"/>
          <p:nvPr/>
        </p:nvSpPr>
        <p:spPr>
          <a:xfrm>
            <a:off x="5658557" y="1676400"/>
            <a:ext cx="6434666" cy="4952753"/>
          </a:xfrm>
          <a:prstGeom prst="rect">
            <a:avLst/>
          </a:prstGeom>
        </p:spPr>
        <p:txBody>
          <a:bodyPr vert="horz" lIns="91440" tIns="45720" rIns="91440" bIns="45720" rtlCol="0" anchor="ctr">
            <a:normAutofit/>
          </a:bodyPr>
          <a:lstStyle/>
          <a:p>
            <a:pPr defTabSz="457200">
              <a:spcBef>
                <a:spcPts val="1000"/>
              </a:spcBef>
              <a:buClr>
                <a:schemeClr val="accent1"/>
              </a:buClr>
              <a:buSzPct val="80000"/>
              <a:buFont typeface="Wingdings 3" charset="2"/>
              <a:buChar char=""/>
            </a:pPr>
            <a:r>
              <a:rPr lang="en-US" dirty="0">
                <a:solidFill>
                  <a:schemeClr val="tx1">
                    <a:lumMod val="75000"/>
                    <a:lumOff val="25000"/>
                  </a:schemeClr>
                </a:solidFill>
              </a:rPr>
              <a:t>The most common syndromes associated with supernumerary teeth are: </a:t>
            </a:r>
          </a:p>
          <a:p>
            <a:pPr defTabSz="457200">
              <a:spcBef>
                <a:spcPts val="1000"/>
              </a:spcBef>
              <a:buClr>
                <a:schemeClr val="accent1"/>
              </a:buClr>
              <a:buSzPct val="80000"/>
              <a:buFont typeface="Wingdings 3" charset="2"/>
              <a:buChar char=""/>
            </a:pPr>
            <a:r>
              <a:rPr lang="en-US" b="1" dirty="0">
                <a:solidFill>
                  <a:schemeClr val="tx1">
                    <a:lumMod val="75000"/>
                    <a:lumOff val="25000"/>
                  </a:schemeClr>
                </a:solidFill>
              </a:rPr>
              <a:t>Cleidocranial dysplasia and Gardener’s syndrome. </a:t>
            </a:r>
          </a:p>
          <a:p>
            <a:pPr defTabSz="457200">
              <a:spcBef>
                <a:spcPts val="1000"/>
              </a:spcBef>
              <a:buClr>
                <a:schemeClr val="accent1"/>
              </a:buClr>
              <a:buSzPct val="80000"/>
              <a:buFont typeface="Wingdings 3" charset="2"/>
              <a:buChar char=""/>
            </a:pPr>
            <a:r>
              <a:rPr lang="en-US" b="1" u="none" strike="noStrike" dirty="0">
                <a:solidFill>
                  <a:schemeClr val="tx1">
                    <a:lumMod val="75000"/>
                    <a:lumOff val="25000"/>
                  </a:schemeClr>
                </a:solidFill>
                <a:effectLst/>
              </a:rPr>
              <a:t>Cleidocranial dysplasia </a:t>
            </a:r>
            <a:r>
              <a:rPr lang="en-US" u="none" strike="noStrike" dirty="0">
                <a:solidFill>
                  <a:schemeClr val="tx1">
                    <a:lumMod val="75000"/>
                    <a:lumOff val="25000"/>
                  </a:schemeClr>
                </a:solidFill>
                <a:effectLst/>
              </a:rPr>
              <a:t>is a rare genetic condition that affects teeth and bones. </a:t>
            </a:r>
          </a:p>
          <a:p>
            <a:pPr defTabSz="457200">
              <a:spcBef>
                <a:spcPts val="1000"/>
              </a:spcBef>
              <a:buClr>
                <a:schemeClr val="accent1"/>
              </a:buClr>
              <a:buSzPct val="80000"/>
              <a:buFont typeface="Wingdings 3" charset="2"/>
              <a:buChar char=""/>
            </a:pPr>
            <a:r>
              <a:rPr lang="en-US" dirty="0">
                <a:solidFill>
                  <a:srgbClr val="333333"/>
                </a:solidFill>
              </a:rPr>
              <a:t> In case of </a:t>
            </a:r>
            <a:r>
              <a:rPr lang="en-US" b="1" dirty="0">
                <a:solidFill>
                  <a:srgbClr val="333333"/>
                </a:solidFill>
              </a:rPr>
              <a:t>Gardener’s syndrome</a:t>
            </a:r>
            <a:r>
              <a:rPr lang="en-US" dirty="0">
                <a:solidFill>
                  <a:srgbClr val="333333"/>
                </a:solidFill>
              </a:rPr>
              <a:t> the defect in APC gene allows certain cells to multiply in a disorderly manner. </a:t>
            </a:r>
            <a:endParaRPr lang="en-US" dirty="0">
              <a:solidFill>
                <a:schemeClr val="tx1">
                  <a:lumMod val="75000"/>
                  <a:lumOff val="25000"/>
                </a:schemeClr>
              </a:solidFill>
            </a:endParaRPr>
          </a:p>
        </p:txBody>
      </p:sp>
      <p:sp>
        <p:nvSpPr>
          <p:cNvPr id="5" name="TextBox 4">
            <a:extLst>
              <a:ext uri="{FF2B5EF4-FFF2-40B4-BE49-F238E27FC236}">
                <a16:creationId xmlns:a16="http://schemas.microsoft.com/office/drawing/2014/main" id="{E69ED6B2-CFE6-B649-A54E-6573E7AC1B0C}"/>
              </a:ext>
            </a:extLst>
          </p:cNvPr>
          <p:cNvSpPr txBox="1"/>
          <p:nvPr/>
        </p:nvSpPr>
        <p:spPr>
          <a:xfrm>
            <a:off x="5181600" y="2507544"/>
            <a:ext cx="1828800" cy="1828800"/>
          </a:xfrm>
          <a:prstGeom prst="rect">
            <a:avLst/>
          </a:prstGeom>
          <a:noFill/>
        </p:spPr>
        <p:txBody>
          <a:bodyPr wrap="square" rtlCol="0">
            <a:spAutoFit/>
          </a:bodyPr>
          <a:lstStyle/>
          <a:p>
            <a:pPr algn="l"/>
            <a:endParaRPr lang="en-US" dirty="0"/>
          </a:p>
        </p:txBody>
      </p:sp>
      <p:sp>
        <p:nvSpPr>
          <p:cNvPr id="2" name="TextBox 1">
            <a:extLst>
              <a:ext uri="{FF2B5EF4-FFF2-40B4-BE49-F238E27FC236}">
                <a16:creationId xmlns:a16="http://schemas.microsoft.com/office/drawing/2014/main" id="{213C2715-08EE-3E49-9292-7CCF2F805ADC}"/>
              </a:ext>
            </a:extLst>
          </p:cNvPr>
          <p:cNvSpPr txBox="1"/>
          <p:nvPr/>
        </p:nvSpPr>
        <p:spPr>
          <a:xfrm>
            <a:off x="5181600" y="2507544"/>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0EE802B5-20F7-0944-8228-85C04B1D9485}"/>
              </a:ext>
            </a:extLst>
          </p:cNvPr>
          <p:cNvSpPr txBox="1"/>
          <p:nvPr/>
        </p:nvSpPr>
        <p:spPr>
          <a:xfrm>
            <a:off x="578556" y="338602"/>
            <a:ext cx="10075333" cy="1077218"/>
          </a:xfrm>
          <a:prstGeom prst="rect">
            <a:avLst/>
          </a:prstGeom>
          <a:noFill/>
        </p:spPr>
        <p:txBody>
          <a:bodyPr wrap="square" rtlCol="0">
            <a:spAutoFit/>
          </a:bodyPr>
          <a:lstStyle/>
          <a:p>
            <a:pPr algn="l"/>
            <a:endParaRPr lang="en-US" dirty="0"/>
          </a:p>
          <a:p>
            <a:pPr algn="l"/>
            <a:endParaRPr lang="en-US" dirty="0"/>
          </a:p>
          <a:p>
            <a:pPr algn="l"/>
            <a:r>
              <a:rPr lang="en-US" sz="2800" dirty="0">
                <a:solidFill>
                  <a:schemeClr val="bg1"/>
                </a:solidFill>
              </a:rPr>
              <a:t>Cleidocranial Dysplasia and Gardener’s Syndrome</a:t>
            </a:r>
          </a:p>
        </p:txBody>
      </p:sp>
    </p:spTree>
    <p:extLst>
      <p:ext uri="{BB962C8B-B14F-4D97-AF65-F5344CB8AC3E}">
        <p14:creationId xmlns:p14="http://schemas.microsoft.com/office/powerpoint/2010/main" val="393573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1B22FEA2-4876-9A4E-A520-9B81DE140E8A}"/>
              </a:ext>
            </a:extLst>
          </p:cNvPr>
          <p:cNvSpPr>
            <a:spLocks noGrp="1"/>
          </p:cNvSpPr>
          <p:nvPr>
            <p:ph type="title"/>
          </p:nvPr>
        </p:nvSpPr>
        <p:spPr>
          <a:xfrm>
            <a:off x="639098" y="629265"/>
            <a:ext cx="6072776" cy="1622322"/>
          </a:xfrm>
        </p:spPr>
        <p:txBody>
          <a:bodyPr>
            <a:normAutofit/>
          </a:bodyPr>
          <a:lstStyle/>
          <a:p>
            <a:r>
              <a:rPr lang="en-US" i="0" u="none" strike="noStrike">
                <a:solidFill>
                  <a:srgbClr val="FFFFFF"/>
                </a:solidFill>
                <a:effectLst/>
                <a:latin typeface="AvenirNext-Regular"/>
              </a:rPr>
              <a:t>How Do These Teeth Affect Oral Health?</a:t>
            </a:r>
          </a:p>
        </p:txBody>
      </p:sp>
      <p:pic>
        <p:nvPicPr>
          <p:cNvPr id="4" name="Picture 4">
            <a:extLst>
              <a:ext uri="{FF2B5EF4-FFF2-40B4-BE49-F238E27FC236}">
                <a16:creationId xmlns:a16="http://schemas.microsoft.com/office/drawing/2014/main" id="{5C7363F2-6112-A84C-A8A1-A10574C1803F}"/>
              </a:ext>
            </a:extLst>
          </p:cNvPr>
          <p:cNvPicPr>
            <a:picLocks noChangeAspect="1"/>
          </p:cNvPicPr>
          <p:nvPr/>
        </p:nvPicPr>
        <p:blipFill rotWithShape="1">
          <a:blip r:embed="rId2">
            <a:extLst>
              <a:ext uri="{28A0092B-C50C-407E-A947-70E740481C1C}">
                <a14:useLocalDpi xmlns:a14="http://schemas.microsoft.com/office/drawing/2010/main" val="0"/>
              </a:ext>
            </a:extLst>
          </a:blip>
          <a:srcRect l="18222" r="13796" b="1"/>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 name="Rectangle 1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F2183E1-7655-4F46-A99C-02A0CE9ADAB2}"/>
              </a:ext>
            </a:extLst>
          </p:cNvPr>
          <p:cNvSpPr>
            <a:spLocks noGrp="1"/>
          </p:cNvSpPr>
          <p:nvPr>
            <p:ph idx="1"/>
          </p:nvPr>
        </p:nvSpPr>
        <p:spPr>
          <a:xfrm>
            <a:off x="639098" y="2418735"/>
            <a:ext cx="6072776" cy="3811740"/>
          </a:xfrm>
        </p:spPr>
        <p:txBody>
          <a:bodyPr anchor="ctr">
            <a:normAutofit/>
          </a:bodyPr>
          <a:lstStyle/>
          <a:p>
            <a:r>
              <a:rPr lang="en-US" dirty="0">
                <a:solidFill>
                  <a:srgbClr val="FFFFFF"/>
                </a:solidFill>
                <a:effectLst/>
              </a:rPr>
              <a:t>The most obvious effect of a supernumerary tooth is on the appearance of the person’s smile, but not all of the concerns are cosmetic. They often remain impacted leading to</a:t>
            </a:r>
            <a:r>
              <a:rPr lang="en-US" b="1" dirty="0">
                <a:solidFill>
                  <a:srgbClr val="FFFFFF"/>
                </a:solidFill>
                <a:effectLst/>
              </a:rPr>
              <a:t> crowding and alignment problems</a:t>
            </a:r>
            <a:r>
              <a:rPr lang="en-US" dirty="0">
                <a:solidFill>
                  <a:srgbClr val="FFFFFF"/>
                </a:solidFill>
                <a:effectLst/>
              </a:rPr>
              <a:t> for the normal series of teeth, sometimes making it harder for them to erupt. In serious cases, they can cause root resorption in the surrounding teeth.</a:t>
            </a:r>
            <a:r>
              <a:rPr lang="en-US" dirty="0">
                <a:solidFill>
                  <a:srgbClr val="FFFFFF"/>
                </a:solidFill>
              </a:rPr>
              <a:t> When erupted they cause </a:t>
            </a:r>
            <a:r>
              <a:rPr lang="en-US" b="1" dirty="0">
                <a:solidFill>
                  <a:srgbClr val="FFFFFF"/>
                </a:solidFill>
              </a:rPr>
              <a:t>crowding, diastema</a:t>
            </a:r>
            <a:r>
              <a:rPr lang="en-US" dirty="0">
                <a:solidFill>
                  <a:srgbClr val="FFFFFF"/>
                </a:solidFill>
              </a:rPr>
              <a:t>, </a:t>
            </a:r>
            <a:r>
              <a:rPr lang="en-US" b="1" dirty="0">
                <a:solidFill>
                  <a:srgbClr val="FFFFFF"/>
                </a:solidFill>
              </a:rPr>
              <a:t>malocclusion</a:t>
            </a:r>
            <a:r>
              <a:rPr lang="en-US" dirty="0">
                <a:solidFill>
                  <a:srgbClr val="FFFFFF"/>
                </a:solidFill>
              </a:rPr>
              <a:t> and </a:t>
            </a:r>
            <a:r>
              <a:rPr lang="en-US" b="1" dirty="0">
                <a:solidFill>
                  <a:srgbClr val="FFFFFF"/>
                </a:solidFill>
              </a:rPr>
              <a:t>periodontitis</a:t>
            </a:r>
            <a:r>
              <a:rPr lang="en-US" dirty="0">
                <a:solidFill>
                  <a:srgbClr val="FFFFFF"/>
                </a:solidFill>
              </a:rPr>
              <a:t>. </a:t>
            </a:r>
          </a:p>
        </p:txBody>
      </p:sp>
    </p:spTree>
    <p:extLst>
      <p:ext uri="{BB962C8B-B14F-4D97-AF65-F5344CB8AC3E}">
        <p14:creationId xmlns:p14="http://schemas.microsoft.com/office/powerpoint/2010/main" val="8219349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AC9A-FB68-6F49-945A-1CE257F540A6}"/>
              </a:ext>
            </a:extLst>
          </p:cNvPr>
          <p:cNvSpPr>
            <a:spLocks noGrp="1"/>
          </p:cNvSpPr>
          <p:nvPr>
            <p:ph type="title"/>
          </p:nvPr>
        </p:nvSpPr>
        <p:spPr/>
        <p:txBody>
          <a:bodyPr/>
          <a:lstStyle/>
          <a:p>
            <a:r>
              <a:rPr lang="en-US" sz="4000" dirty="0"/>
              <a:t>Diagnosis &amp; Treatment </a:t>
            </a:r>
          </a:p>
        </p:txBody>
      </p:sp>
      <p:sp>
        <p:nvSpPr>
          <p:cNvPr id="3" name="Content Placeholder 2">
            <a:extLst>
              <a:ext uri="{FF2B5EF4-FFF2-40B4-BE49-F238E27FC236}">
                <a16:creationId xmlns:a16="http://schemas.microsoft.com/office/drawing/2014/main" id="{D25A98FF-3FB6-4142-990D-1AED5C699679}"/>
              </a:ext>
            </a:extLst>
          </p:cNvPr>
          <p:cNvSpPr>
            <a:spLocks noGrp="1"/>
          </p:cNvSpPr>
          <p:nvPr>
            <p:ph idx="1"/>
          </p:nvPr>
        </p:nvSpPr>
        <p:spPr/>
        <p:txBody>
          <a:bodyPr>
            <a:normAutofit lnSpcReduction="10000"/>
          </a:bodyPr>
          <a:lstStyle/>
          <a:p>
            <a:r>
              <a:rPr lang="en-US" sz="2000" b="0" i="0" u="none" strike="noStrike" dirty="0">
                <a:solidFill>
                  <a:srgbClr val="231F20"/>
                </a:solidFill>
                <a:effectLst/>
              </a:rPr>
              <a:t>A dentist will diagnose hyperdontia by inspecting the mouth.</a:t>
            </a:r>
          </a:p>
          <a:p>
            <a:r>
              <a:rPr lang="en-US" sz="2000" b="0" i="0" u="none" strike="noStrike" dirty="0">
                <a:solidFill>
                  <a:srgbClr val="231F20"/>
                </a:solidFill>
                <a:effectLst/>
              </a:rPr>
              <a:t>They will also take X-rays to check for any extra teeth that have </a:t>
            </a:r>
            <a:r>
              <a:rPr lang="en-US" sz="2000" b="0" i="0" u="none" strike="noStrike">
                <a:solidFill>
                  <a:srgbClr val="231F20"/>
                </a:solidFill>
                <a:effectLst/>
              </a:rPr>
              <a:t>not erupted through </a:t>
            </a:r>
            <a:r>
              <a:rPr lang="en-US" sz="2000" b="0" i="0" u="none" strike="noStrike" dirty="0">
                <a:solidFill>
                  <a:srgbClr val="231F20"/>
                </a:solidFill>
                <a:effectLst/>
              </a:rPr>
              <a:t>the gingiva .</a:t>
            </a:r>
          </a:p>
          <a:p>
            <a:r>
              <a:rPr lang="en-US" sz="2000" b="0" i="0" u="none" strike="noStrike" dirty="0">
                <a:solidFill>
                  <a:srgbClr val="231F20"/>
                </a:solidFill>
                <a:effectLst/>
              </a:rPr>
              <a:t>Treatment depends on whether the supernumerary teeth are likely to cause complications.</a:t>
            </a:r>
          </a:p>
          <a:p>
            <a:r>
              <a:rPr lang="en-US" sz="2000" b="0" i="0" u="none" strike="noStrike" dirty="0">
                <a:solidFill>
                  <a:srgbClr val="231F20"/>
                </a:solidFill>
                <a:effectLst/>
              </a:rPr>
              <a:t>Usually, extra teeth cause no symptoms. A person may have no idea that they are there, and a dentist may only detect them on an X-ray. </a:t>
            </a:r>
          </a:p>
          <a:p>
            <a:r>
              <a:rPr lang="en-US" sz="2000" b="0" i="0" u="none" strike="noStrike" dirty="0">
                <a:solidFill>
                  <a:srgbClr val="231F20"/>
                </a:solidFill>
                <a:effectLst/>
              </a:rPr>
              <a:t>If supernumerary teeth are causing no symptoms or complications, they may not require treatment.</a:t>
            </a:r>
          </a:p>
        </p:txBody>
      </p:sp>
    </p:spTree>
    <p:extLst>
      <p:ext uri="{BB962C8B-B14F-4D97-AF65-F5344CB8AC3E}">
        <p14:creationId xmlns:p14="http://schemas.microsoft.com/office/powerpoint/2010/main" val="4212661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32593-F8F9-8340-902C-1C35F1B7F035}"/>
              </a:ext>
            </a:extLst>
          </p:cNvPr>
          <p:cNvSpPr>
            <a:spLocks noGrp="1"/>
          </p:cNvSpPr>
          <p:nvPr>
            <p:ph type="title"/>
          </p:nvPr>
        </p:nvSpPr>
        <p:spPr/>
        <p:txBody>
          <a:bodyPr/>
          <a:lstStyle/>
          <a:p>
            <a:r>
              <a:rPr lang="en-US" dirty="0"/>
              <a:t>Dental hygiene care </a:t>
            </a:r>
          </a:p>
        </p:txBody>
      </p:sp>
      <p:sp>
        <p:nvSpPr>
          <p:cNvPr id="3" name="Content Placeholder 2">
            <a:extLst>
              <a:ext uri="{FF2B5EF4-FFF2-40B4-BE49-F238E27FC236}">
                <a16:creationId xmlns:a16="http://schemas.microsoft.com/office/drawing/2014/main" id="{654B8214-6654-6546-8720-BBC20B0E4EE1}"/>
              </a:ext>
            </a:extLst>
          </p:cNvPr>
          <p:cNvSpPr>
            <a:spLocks noGrp="1"/>
          </p:cNvSpPr>
          <p:nvPr>
            <p:ph idx="1"/>
          </p:nvPr>
        </p:nvSpPr>
        <p:spPr>
          <a:xfrm>
            <a:off x="965453" y="2257778"/>
            <a:ext cx="10543315" cy="3626554"/>
          </a:xfrm>
        </p:spPr>
        <p:txBody>
          <a:bodyPr>
            <a:noAutofit/>
          </a:bodyPr>
          <a:lstStyle/>
          <a:p>
            <a:r>
              <a:rPr lang="en-US" b="1" dirty="0"/>
              <a:t>In case of erupted hyperdontia, dentists will make a plan for according to the patient’s case. It can extracted if: </a:t>
            </a:r>
          </a:p>
          <a:p>
            <a:pPr>
              <a:buFont typeface="Arial" panose="020B0604020202020204" pitchFamily="34" charset="0"/>
              <a:buChar char="•"/>
            </a:pPr>
            <a:r>
              <a:rPr lang="en-US" b="1" i="0" u="none" strike="noStrike" dirty="0">
                <a:solidFill>
                  <a:srgbClr val="333333"/>
                </a:solidFill>
                <a:effectLst/>
              </a:rPr>
              <a:t>The patient is having difficulty brushing or flossing teeth due to the extra tooth</a:t>
            </a:r>
          </a:p>
          <a:p>
            <a:pPr>
              <a:buFont typeface="Arial" panose="020B0604020202020204" pitchFamily="34" charset="0"/>
              <a:buChar char="•"/>
            </a:pPr>
            <a:r>
              <a:rPr lang="en-US" b="1" i="0" u="none" strike="noStrike" dirty="0">
                <a:solidFill>
                  <a:srgbClr val="333333"/>
                </a:solidFill>
                <a:effectLst/>
              </a:rPr>
              <a:t>The extra tooth is causing pain or discomfort</a:t>
            </a:r>
          </a:p>
          <a:p>
            <a:pPr>
              <a:buFont typeface="Arial" panose="020B0604020202020204" pitchFamily="34" charset="0"/>
              <a:buChar char="•"/>
            </a:pPr>
            <a:r>
              <a:rPr lang="en-US" b="1" i="0" u="none" strike="noStrike" dirty="0">
                <a:solidFill>
                  <a:srgbClr val="333333"/>
                </a:solidFill>
                <a:effectLst/>
              </a:rPr>
              <a:t>Chewing properly is hindered due to the extra tooth</a:t>
            </a:r>
          </a:p>
          <a:p>
            <a:pPr>
              <a:buFont typeface="Arial" panose="020B0604020202020204" pitchFamily="34" charset="0"/>
              <a:buChar char="•"/>
            </a:pPr>
            <a:r>
              <a:rPr lang="en-US" b="1" i="0" u="none" strike="noStrike" dirty="0">
                <a:solidFill>
                  <a:srgbClr val="333333"/>
                </a:solidFill>
                <a:effectLst/>
              </a:rPr>
              <a:t>The extra tooth is causing crowding of the other teeth</a:t>
            </a:r>
          </a:p>
          <a:p>
            <a:r>
              <a:rPr lang="en-US" b="1" i="0" u="none" strike="noStrike" dirty="0">
                <a:solidFill>
                  <a:srgbClr val="57565B"/>
                </a:solidFill>
                <a:effectLst/>
              </a:rPr>
              <a:t>After tooth extraction, some people may require orthodontic treatment to correct malocclusion or other alignment issues. Traditional braces are often the best solution for such issues as they can correct mild to severe alignment issues.</a:t>
            </a:r>
            <a:endParaRPr lang="en-US" b="1" dirty="0"/>
          </a:p>
          <a:p>
            <a:r>
              <a:rPr lang="en-US" b="1" dirty="0">
                <a:solidFill>
                  <a:srgbClr val="444444"/>
                </a:solidFill>
              </a:rPr>
              <a:t>As a dental hygienist, teach your patient about interdental care(</a:t>
            </a:r>
            <a:r>
              <a:rPr lang="en-US" b="1" i="0" u="none" strike="noStrike" dirty="0">
                <a:solidFill>
                  <a:srgbClr val="444444"/>
                </a:solidFill>
                <a:effectLst/>
              </a:rPr>
              <a:t>flossing) and an appropriate tooth brushing technique which suits well in with the awkwardly placed tooth. If appropriate care is not taken, these misaligned </a:t>
            </a:r>
            <a:r>
              <a:rPr lang="en-US" b="1" dirty="0">
                <a:solidFill>
                  <a:srgbClr val="444444"/>
                </a:solidFill>
              </a:rPr>
              <a:t>or crowded teeth will nurture calculus ,dental caries and eventually leading to further complications. </a:t>
            </a:r>
            <a:br>
              <a:rPr lang="en-US" b="1" dirty="0"/>
            </a:br>
            <a:endParaRPr lang="en-US" b="1" dirty="0"/>
          </a:p>
        </p:txBody>
      </p:sp>
    </p:spTree>
    <p:extLst>
      <p:ext uri="{BB962C8B-B14F-4D97-AF65-F5344CB8AC3E}">
        <p14:creationId xmlns:p14="http://schemas.microsoft.com/office/powerpoint/2010/main" val="768069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AvenirNext-Regular</vt:lpstr>
      <vt:lpstr>Century Gothic</vt:lpstr>
      <vt:lpstr>Georgia</vt:lpstr>
      <vt:lpstr>Roboto</vt:lpstr>
      <vt:lpstr>Wingdings 3</vt:lpstr>
      <vt:lpstr>Ion Boardroom</vt:lpstr>
      <vt:lpstr>SUPERNUMERARY TEETH</vt:lpstr>
      <vt:lpstr>Supernumerary teeth </vt:lpstr>
      <vt:lpstr>Mesiodens </vt:lpstr>
      <vt:lpstr>ETIOLOGY</vt:lpstr>
      <vt:lpstr>PowerPoint Presentation</vt:lpstr>
      <vt:lpstr>How Do These Teeth Affect Oral Health?</vt:lpstr>
      <vt:lpstr>Diagnosis &amp; Treatment </vt:lpstr>
      <vt:lpstr>Dental hygiene care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Supernumerary teeth</dc:title>
  <dc:creator>Sana.Shoaib@mail.citytech.cuny.edu</dc:creator>
  <cp:lastModifiedBy>Sana.Shoaib</cp:lastModifiedBy>
  <cp:revision>12</cp:revision>
  <dcterms:created xsi:type="dcterms:W3CDTF">2021-11-16T00:56:07Z</dcterms:created>
  <dcterms:modified xsi:type="dcterms:W3CDTF">2023-05-07T07:36:38Z</dcterms:modified>
</cp:coreProperties>
</file>