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2" r:id="rId8"/>
    <p:sldId id="260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F117DA7-D6C7-484B-BE60-AF2A38C1CCE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B05CFEC-B19F-4531-A8D3-D4AF9D92C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117DA7-D6C7-484B-BE60-AF2A38C1CCE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5CFEC-B19F-4531-A8D3-D4AF9D92C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F117DA7-D6C7-484B-BE60-AF2A38C1CCE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B05CFEC-B19F-4531-A8D3-D4AF9D92C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117DA7-D6C7-484B-BE60-AF2A38C1CCE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5CFEC-B19F-4531-A8D3-D4AF9D92C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117DA7-D6C7-484B-BE60-AF2A38C1CCE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B05CFEC-B19F-4531-A8D3-D4AF9D92C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117DA7-D6C7-484B-BE60-AF2A38C1CCE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5CFEC-B19F-4531-A8D3-D4AF9D92C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117DA7-D6C7-484B-BE60-AF2A38C1CCE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5CFEC-B19F-4531-A8D3-D4AF9D92C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117DA7-D6C7-484B-BE60-AF2A38C1CCE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5CFEC-B19F-4531-A8D3-D4AF9D92C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117DA7-D6C7-484B-BE60-AF2A38C1CCE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5CFEC-B19F-4531-A8D3-D4AF9D92C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117DA7-D6C7-484B-BE60-AF2A38C1CCE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5CFEC-B19F-4531-A8D3-D4AF9D92C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117DA7-D6C7-484B-BE60-AF2A38C1CCE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5CFEC-B19F-4531-A8D3-D4AF9D92C2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F117DA7-D6C7-484B-BE60-AF2A38C1CCEA}" type="datetimeFigureOut">
              <a:rPr lang="en-US" smtClean="0"/>
              <a:pPr/>
              <a:t>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B05CFEC-B19F-4531-A8D3-D4AF9D92C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Dental </a:t>
            </a:r>
            <a:r>
              <a:rPr lang="en-US" dirty="0" err="1" smtClean="0"/>
              <a:t>Fluorosis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3886200"/>
            <a:ext cx="5114778" cy="1101248"/>
          </a:xfrm>
        </p:spPr>
        <p:txBody>
          <a:bodyPr/>
          <a:lstStyle/>
          <a:p>
            <a:r>
              <a:rPr lang="en-US" dirty="0" smtClean="0"/>
              <a:t>BY SULU SAMOYLOV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9160"/>
          </a:xfrm>
        </p:spPr>
        <p:txBody>
          <a:bodyPr/>
          <a:lstStyle/>
          <a:p>
            <a:r>
              <a:rPr lang="en-US" dirty="0" smtClean="0"/>
              <a:t>Dental </a:t>
            </a:r>
            <a:r>
              <a:rPr lang="en-US" dirty="0" err="1" smtClean="0"/>
              <a:t>Fluorosis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an </a:t>
            </a:r>
            <a:r>
              <a:rPr lang="en-US" dirty="0" smtClean="0"/>
              <a:t>abnormal condition of the tooth enamel caused by excessive exposure to fluoride while a child's teeth are forming under the gums. Excessive fluoride affects the formation of tooth enamel;</a:t>
            </a:r>
          </a:p>
          <a:p>
            <a:r>
              <a:rPr lang="en-US" dirty="0" smtClean="0"/>
              <a:t>occurs </a:t>
            </a:r>
            <a:r>
              <a:rPr lang="en-US" dirty="0" smtClean="0"/>
              <a:t>when fluoride interacts with mineralizing tissues, causing alterations in the mineralization process.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Aharoni" pitchFamily="2" charset="-79"/>
                <a:cs typeface="Aharoni" pitchFamily="2" charset="-79"/>
              </a:rPr>
              <a:t>The white opaque appearance of </a:t>
            </a:r>
            <a:r>
              <a:rPr lang="en-US" sz="2000" dirty="0" err="1" smtClean="0">
                <a:latin typeface="Aharoni" pitchFamily="2" charset="-79"/>
                <a:cs typeface="Aharoni" pitchFamily="2" charset="-79"/>
              </a:rPr>
              <a:t>fluorosed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enamel is caused by a </a:t>
            </a:r>
            <a:r>
              <a:rPr lang="en-US" sz="2000" dirty="0" err="1" smtClean="0">
                <a:latin typeface="Aharoni" pitchFamily="2" charset="-79"/>
                <a:cs typeface="Aharoni" pitchFamily="2" charset="-79"/>
              </a:rPr>
              <a:t>hypomineralized</a:t>
            </a:r>
            <a:r>
              <a:rPr lang="en-US" sz="2000" dirty="0" smtClean="0">
                <a:latin typeface="Aharoni" pitchFamily="2" charset="-79"/>
                <a:cs typeface="Aharoni" pitchFamily="2" charset="-79"/>
              </a:rPr>
              <a:t> enamel subsurface</a:t>
            </a:r>
            <a:endParaRPr lang="en-US" sz="20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2" descr="C:\Users\sulu\Document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00200"/>
            <a:ext cx="2921000" cy="1905000"/>
          </a:xfrm>
          <a:prstGeom prst="rect">
            <a:avLst/>
          </a:prstGeom>
          <a:noFill/>
        </p:spPr>
      </p:pic>
      <p:pic>
        <p:nvPicPr>
          <p:cNvPr id="2050" name="Picture 2" descr="C:\Users\sulu\Documents\753193-fig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886200"/>
            <a:ext cx="2895599" cy="1981200"/>
          </a:xfrm>
          <a:prstGeom prst="rect">
            <a:avLst/>
          </a:prstGeom>
          <a:noFill/>
        </p:spPr>
      </p:pic>
      <p:pic>
        <p:nvPicPr>
          <p:cNvPr id="2053" name="Picture 5" descr="C:\Users\sulu\Documents\opalustre-case-o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1371600"/>
            <a:ext cx="381000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670560"/>
          </a:xfrm>
        </p:spPr>
        <p:txBody>
          <a:bodyPr/>
          <a:lstStyle/>
          <a:p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7239000" cy="516033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young children under six often use too much toothpaste that contains fluoride, and they consistently swallow it. This alone has been the biggest cause of excess fluoride ingestion;</a:t>
            </a:r>
          </a:p>
          <a:p>
            <a:r>
              <a:rPr lang="en-US" dirty="0" smtClean="0"/>
              <a:t>s</a:t>
            </a:r>
            <a:r>
              <a:rPr lang="en-US" dirty="0" smtClean="0"/>
              <a:t>ome </a:t>
            </a:r>
            <a:r>
              <a:rPr lang="en-US" dirty="0" smtClean="0"/>
              <a:t>children drink fluoridated water and also drink large amounts of bottled beverages that have fluoride in them. Carbonated drinks and juices have fluoride in varying amounts. </a:t>
            </a:r>
            <a:r>
              <a:rPr lang="en-US" dirty="0" smtClean="0"/>
              <a:t>Still </a:t>
            </a:r>
            <a:r>
              <a:rPr lang="en-US" dirty="0" smtClean="0"/>
              <a:t>other children are offered foods high in fluoride (fish with bones, tea, poultry products, cereals, or infant formula made with fluoridated water) in addition to fluoridated water;</a:t>
            </a:r>
          </a:p>
          <a:p>
            <a:r>
              <a:rPr lang="en-US" dirty="0" smtClean="0"/>
              <a:t>f</a:t>
            </a:r>
            <a:r>
              <a:rPr lang="en-US" dirty="0" smtClean="0"/>
              <a:t>inally</a:t>
            </a:r>
            <a:r>
              <a:rPr lang="en-US" dirty="0" smtClean="0"/>
              <a:t>, </a:t>
            </a:r>
            <a:r>
              <a:rPr lang="en-US" dirty="0" err="1" smtClean="0"/>
              <a:t>fluorosis</a:t>
            </a:r>
            <a:r>
              <a:rPr lang="en-US" dirty="0" smtClean="0"/>
              <a:t> may be caused by some prescribed fluoride supplements without determining the amount of fluoride exposure the child has in his or her environment.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914400"/>
          </a:xfrm>
        </p:spPr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500793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Can range from mild to severe. Very mild </a:t>
            </a:r>
            <a:r>
              <a:rPr lang="en-US" dirty="0" err="1" smtClean="0"/>
              <a:t>fluorosis</a:t>
            </a:r>
            <a:r>
              <a:rPr lang="en-US" dirty="0" smtClean="0"/>
              <a:t> is seen as tiny white spots on 25% of a tooth surface. Mild </a:t>
            </a:r>
            <a:r>
              <a:rPr lang="en-US" dirty="0" err="1" smtClean="0"/>
              <a:t>fluorosis</a:t>
            </a:r>
            <a:r>
              <a:rPr lang="en-US" dirty="0" smtClean="0"/>
              <a:t> covers 26% to 50% of a tooth surface. Moderate </a:t>
            </a:r>
            <a:r>
              <a:rPr lang="en-US" dirty="0" err="1" smtClean="0"/>
              <a:t>fluorosis</a:t>
            </a:r>
            <a:r>
              <a:rPr lang="en-US" dirty="0" smtClean="0"/>
              <a:t> compromises all of a tooth's surface and is most characterized by brown discoloration of the tooth. Severe </a:t>
            </a:r>
            <a:r>
              <a:rPr lang="en-US" dirty="0" err="1" smtClean="0"/>
              <a:t>fluorosis</a:t>
            </a:r>
            <a:r>
              <a:rPr lang="en-US" dirty="0" smtClean="0"/>
              <a:t> involves pitting of the enamel and more serious brown staining. Approximately 94% of dental </a:t>
            </a:r>
            <a:r>
              <a:rPr lang="en-US" dirty="0" err="1" smtClean="0"/>
              <a:t>fluorosis</a:t>
            </a:r>
            <a:r>
              <a:rPr lang="en-US" dirty="0" smtClean="0"/>
              <a:t> is very mild to mild.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Normal</a:t>
            </a:r>
            <a:r>
              <a:rPr lang="en-US" dirty="0" smtClean="0"/>
              <a:t>-Enamel shows no evidence of </a:t>
            </a:r>
            <a:r>
              <a:rPr lang="en-US" dirty="0" err="1" smtClean="0"/>
              <a:t>fluorosis</a:t>
            </a:r>
            <a:r>
              <a:rPr lang="en-US" dirty="0" smtClean="0"/>
              <a:t>. The surface of the tooth is smooth, glossy, and typically has a pale, creamy white color</a:t>
            </a:r>
          </a:p>
          <a:p>
            <a:r>
              <a:rPr lang="en-US" b="1" dirty="0" smtClean="0"/>
              <a:t>Very mild</a:t>
            </a:r>
            <a:r>
              <a:rPr lang="en-US" dirty="0" smtClean="0"/>
              <a:t> Evidence of </a:t>
            </a:r>
            <a:r>
              <a:rPr lang="en-US" dirty="0" err="1" smtClean="0"/>
              <a:t>fluorosis</a:t>
            </a:r>
            <a:r>
              <a:rPr lang="en-US" dirty="0" smtClean="0"/>
              <a:t> in the </a:t>
            </a:r>
            <a:r>
              <a:rPr lang="en-US" dirty="0" err="1" smtClean="0"/>
              <a:t>enamal</a:t>
            </a:r>
            <a:r>
              <a:rPr lang="en-US" dirty="0" smtClean="0"/>
              <a:t> is shown by areas with parchment-white color that total up to 25% of the tooth surface. This includes </a:t>
            </a:r>
            <a:r>
              <a:rPr lang="en-US" dirty="0" err="1" smtClean="0"/>
              <a:t>fluorosis</a:t>
            </a:r>
            <a:r>
              <a:rPr lang="en-US" dirty="0" smtClean="0"/>
              <a:t> seen only on the </a:t>
            </a:r>
            <a:r>
              <a:rPr lang="en-US" dirty="0" err="1" smtClean="0"/>
              <a:t>incisal</a:t>
            </a:r>
            <a:r>
              <a:rPr lang="en-US" dirty="0" smtClean="0"/>
              <a:t> edges of anterior teeth and cusp tips of bicuspids or molars (“</a:t>
            </a:r>
            <a:r>
              <a:rPr lang="en-US" dirty="0" err="1" smtClean="0"/>
              <a:t>snowcapping</a:t>
            </a:r>
            <a:r>
              <a:rPr lang="en-US" dirty="0" smtClean="0"/>
              <a:t>”)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1628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Classification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239000" cy="5541336"/>
          </a:xfrm>
        </p:spPr>
        <p:txBody>
          <a:bodyPr/>
          <a:lstStyle/>
          <a:p>
            <a:r>
              <a:rPr lang="en-US" b="1" dirty="0" smtClean="0"/>
              <a:t>Mild</a:t>
            </a:r>
            <a:r>
              <a:rPr lang="en-US" dirty="0" smtClean="0"/>
              <a:t> Parchment-white </a:t>
            </a:r>
            <a:r>
              <a:rPr lang="en-US" dirty="0" err="1" smtClean="0"/>
              <a:t>fluorosis</a:t>
            </a:r>
            <a:r>
              <a:rPr lang="en-US" dirty="0" smtClean="0"/>
              <a:t> can be seen on more than 25% but less than 50% of the tooth surface</a:t>
            </a:r>
          </a:p>
          <a:p>
            <a:r>
              <a:rPr lang="en-US" b="1" dirty="0" smtClean="0"/>
              <a:t>Moderate Light</a:t>
            </a:r>
            <a:r>
              <a:rPr lang="en-US" dirty="0" smtClean="0"/>
              <a:t> to very dark brown staining occurs on the enamel, along with the parchment-white coloration of </a:t>
            </a:r>
            <a:r>
              <a:rPr lang="en-US" dirty="0" err="1" smtClean="0"/>
              <a:t>fluorosis</a:t>
            </a:r>
            <a:endParaRPr lang="en-US" dirty="0" smtClean="0"/>
          </a:p>
          <a:p>
            <a:r>
              <a:rPr lang="en-US" b="1" dirty="0" smtClean="0"/>
              <a:t>Severe</a:t>
            </a:r>
            <a:r>
              <a:rPr lang="en-US" dirty="0" smtClean="0"/>
              <a:t> All enamel surfaces are affected, and the anatomy of the tooth may be altered. Discrete or confluent pitting of the enamel surface exists. Dark-brown stain is usually present and may be widespread, presenting a corroded appearance of the teeth.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/>
          <a:lstStyle/>
          <a:p>
            <a:r>
              <a:rPr lang="en-US" dirty="0" err="1" smtClean="0"/>
              <a:t>Fluorosis</a:t>
            </a:r>
            <a:r>
              <a:rPr lang="en-US" dirty="0" smtClean="0"/>
              <a:t> 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239000" cy="5084136"/>
          </a:xfrm>
        </p:spPr>
        <p:txBody>
          <a:bodyPr>
            <a:normAutofit/>
          </a:bodyPr>
          <a:lstStyle/>
          <a:p>
            <a:r>
              <a:rPr lang="en-US" dirty="0" smtClean="0"/>
              <a:t>Bleaching is a conservative method for restoring the color of intrinsic discoloration of teeth. The combination of </a:t>
            </a:r>
            <a:r>
              <a:rPr lang="en-US" dirty="0" err="1" smtClean="0"/>
              <a:t>McInnes</a:t>
            </a:r>
            <a:r>
              <a:rPr lang="en-US" dirty="0" smtClean="0"/>
              <a:t> solution and power bleaching is effective procedure for bleaching of </a:t>
            </a:r>
            <a:r>
              <a:rPr lang="en-US" dirty="0" err="1" smtClean="0"/>
              <a:t>fluorosis</a:t>
            </a:r>
            <a:r>
              <a:rPr lang="en-US" dirty="0" smtClean="0"/>
              <a:t> stained teeth;</a:t>
            </a:r>
          </a:p>
          <a:p>
            <a:r>
              <a:rPr lang="en-US" dirty="0" smtClean="0"/>
              <a:t>cosmetic restorations: bonding, veneers, crowns.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dental hygienist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participate in parent education about fluoride usage and good dental </a:t>
            </a:r>
            <a:r>
              <a:rPr lang="en-US" dirty="0" smtClean="0"/>
              <a:t>habits;</a:t>
            </a:r>
          </a:p>
          <a:p>
            <a:r>
              <a:rPr lang="en-US" dirty="0" smtClean="0"/>
              <a:t>teach </a:t>
            </a:r>
            <a:r>
              <a:rPr lang="en-US" dirty="0" smtClean="0"/>
              <a:t>children about proper tooth brushing—especially the amount of toothpaste to use—and encourage periodic testing of the water for fluoride levels in the community or at a child's home, where filters that may lower fluoride concentrations in tap water may be used.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1443</TotalTime>
  <Words>279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Dental Fluorosis</vt:lpstr>
      <vt:lpstr>Dental Fluorosis </vt:lpstr>
      <vt:lpstr>The white opaque appearance of fluorosed enamel is caused by a hypomineralized enamel subsurface</vt:lpstr>
      <vt:lpstr>causes</vt:lpstr>
      <vt:lpstr>symptoms</vt:lpstr>
      <vt:lpstr>classification</vt:lpstr>
      <vt:lpstr>Classification Cont’d</vt:lpstr>
      <vt:lpstr>Fluorosis treatment </vt:lpstr>
      <vt:lpstr>Role of dental hygienist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Fluorosis</dc:title>
  <dc:creator>sulu</dc:creator>
  <cp:lastModifiedBy>sulu</cp:lastModifiedBy>
  <cp:revision>24</cp:revision>
  <dcterms:created xsi:type="dcterms:W3CDTF">2015-01-04T01:35:09Z</dcterms:created>
  <dcterms:modified xsi:type="dcterms:W3CDTF">2015-01-09T02:33:11Z</dcterms:modified>
</cp:coreProperties>
</file>