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1.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5"/>
  </p:notesMasterIdLst>
  <p:handoutMasterIdLst>
    <p:handoutMasterId r:id="rId26"/>
  </p:handoutMasterIdLst>
  <p:sldIdLst>
    <p:sldId id="259" r:id="rId2"/>
    <p:sldId id="261" r:id="rId3"/>
    <p:sldId id="287" r:id="rId4"/>
    <p:sldId id="262" r:id="rId5"/>
    <p:sldId id="273" r:id="rId6"/>
    <p:sldId id="274" r:id="rId7"/>
    <p:sldId id="263" r:id="rId8"/>
    <p:sldId id="279" r:id="rId9"/>
    <p:sldId id="280" r:id="rId10"/>
    <p:sldId id="278" r:id="rId11"/>
    <p:sldId id="277" r:id="rId12"/>
    <p:sldId id="268" r:id="rId13"/>
    <p:sldId id="275" r:id="rId14"/>
    <p:sldId id="276" r:id="rId15"/>
    <p:sldId id="281" r:id="rId16"/>
    <p:sldId id="282" r:id="rId17"/>
    <p:sldId id="283" r:id="rId18"/>
    <p:sldId id="284" r:id="rId19"/>
    <p:sldId id="285" r:id="rId20"/>
    <p:sldId id="286" r:id="rId21"/>
    <p:sldId id="264" r:id="rId22"/>
    <p:sldId id="267"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2832F5-EA01-48E5-B403-87E193F50680}">
          <p14:sldIdLst>
            <p14:sldId id="259"/>
          </p14:sldIdLst>
        </p14:section>
        <p14:section name="Project Overview" id="{087866C3-7028-482C-8D34-6BF5363FBD75}">
          <p14:sldIdLst>
            <p14:sldId id="261"/>
            <p14:sldId id="287"/>
          </p14:sldIdLst>
        </p14:section>
        <p14:section name="Status Update" id="{521DEF98-8796-4632-831A-16252E9A6054}">
          <p14:sldIdLst>
            <p14:sldId id="262"/>
            <p14:sldId id="273"/>
            <p14:sldId id="274"/>
            <p14:sldId id="263"/>
            <p14:sldId id="279"/>
            <p14:sldId id="280"/>
            <p14:sldId id="278"/>
            <p14:sldId id="277"/>
            <p14:sldId id="268"/>
            <p14:sldId id="275"/>
            <p14:sldId id="276"/>
            <p14:sldId id="281"/>
            <p14:sldId id="282"/>
            <p14:sldId id="283"/>
            <p14:sldId id="284"/>
            <p14:sldId id="285"/>
            <p14:sldId id="286"/>
          </p14:sldIdLst>
        </p14:section>
        <p14:section name="Timeline" id="{CF24EBA6-C924-424D-AC31-A4B9992A87E0}">
          <p14:sldIdLst>
            <p14:sldId id="264"/>
          </p14:sldIdLst>
        </p14:section>
        <p14:section name="Next Steps and Action Items" id="{C24C98EC-938D-4034-8DB8-5E8DBF16E3CB}">
          <p14:sldIdLst>
            <p14:sldId id="267"/>
          </p14:sldIdLst>
        </p14:section>
        <p14:section name="Appendix" id="{E35CCD6A-2288-476E-BC93-C75323AE1F32}">
          <p14:sldIdLst>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9" autoAdjust="0"/>
    <p:restoredTop sz="86458" autoAdjust="0"/>
  </p:normalViewPr>
  <p:slideViewPr>
    <p:cSldViewPr>
      <p:cViewPr varScale="1">
        <p:scale>
          <a:sx n="57" d="100"/>
          <a:sy n="57" d="100"/>
        </p:scale>
        <p:origin x="-1528" y="-96"/>
      </p:cViewPr>
      <p:guideLst>
        <p:guide orient="horz" pos="2160"/>
        <p:guide orient="horz" pos="576"/>
        <p:guide pos="2880"/>
        <p:guide pos="288"/>
      </p:guideLst>
    </p:cSldViewPr>
  </p:slideViewPr>
  <p:outlineViewPr>
    <p:cViewPr>
      <p:scale>
        <a:sx n="33" d="100"/>
        <a:sy n="33" d="100"/>
      </p:scale>
      <p:origin x="0" y="2136"/>
    </p:cViewPr>
  </p:outlin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75BB5-4BE3-4E06-B2B3-AAA3D107C1A8}" type="doc">
      <dgm:prSet loTypeId="urn:microsoft.com/office/officeart/2005/8/layout/radial5" loCatId="relationship" qsTypeId="urn:microsoft.com/office/officeart/2005/8/quickstyle/3D9" qsCatId="3D" csTypeId="urn:microsoft.com/office/officeart/2005/8/colors/accent0_3" csCatId="mainScheme" phldr="1"/>
      <dgm:spPr/>
      <dgm:t>
        <a:bodyPr/>
        <a:lstStyle/>
        <a:p>
          <a:endParaRPr lang="en-US"/>
        </a:p>
      </dgm:t>
    </dgm:pt>
    <dgm:pt modelId="{813DB034-1CFA-4CE1-8536-6BC256192226}">
      <dgm:prSet phldrT="[Text]" custT="1"/>
      <dgm:spPr/>
      <dgm:t>
        <a:bodyPr/>
        <a:lstStyle/>
        <a:p>
          <a:r>
            <a:rPr lang="en-US" sz="2000" dirty="0" smtClean="0"/>
            <a:t>Nurses</a:t>
          </a:r>
          <a:endParaRPr lang="en-US" sz="2000" dirty="0"/>
        </a:p>
      </dgm:t>
    </dgm:pt>
    <dgm:pt modelId="{ED3CCD02-8D75-4A08-AD85-C5F828B29313}" type="parTrans" cxnId="{41966F54-3C25-450E-8104-04B2B9165959}">
      <dgm:prSet/>
      <dgm:spPr/>
      <dgm:t>
        <a:bodyPr/>
        <a:lstStyle/>
        <a:p>
          <a:endParaRPr lang="en-US"/>
        </a:p>
      </dgm:t>
    </dgm:pt>
    <dgm:pt modelId="{F3516F2D-4619-4753-A81E-130803DFBFC7}" type="sibTrans" cxnId="{41966F54-3C25-450E-8104-04B2B9165959}">
      <dgm:prSet/>
      <dgm:spPr/>
      <dgm:t>
        <a:bodyPr/>
        <a:lstStyle/>
        <a:p>
          <a:endParaRPr lang="en-US"/>
        </a:p>
      </dgm:t>
    </dgm:pt>
    <dgm:pt modelId="{6461E40C-FAF1-4C11-9CA4-01B7756558A8}">
      <dgm:prSet phldrT="[Text]" custT="1"/>
      <dgm:spPr/>
      <dgm:t>
        <a:bodyPr lIns="0" tIns="0" rIns="0" bIns="0"/>
        <a:lstStyle/>
        <a:p>
          <a:r>
            <a:rPr lang="en-US" sz="2000" spc="-10" baseline="0" dirty="0" smtClean="0"/>
            <a:t>Physicians</a:t>
          </a:r>
          <a:endParaRPr lang="en-US" sz="2000" spc="-10" baseline="0" dirty="0"/>
        </a:p>
      </dgm:t>
    </dgm:pt>
    <dgm:pt modelId="{5418FCE5-0AC2-479F-8F47-D35F7A60BD8D}" type="parTrans" cxnId="{5EBF790F-CC7C-4BBA-98A7-614FB5283795}">
      <dgm:prSet/>
      <dgm:spPr/>
      <dgm:t>
        <a:bodyPr/>
        <a:lstStyle/>
        <a:p>
          <a:endParaRPr lang="en-US"/>
        </a:p>
      </dgm:t>
    </dgm:pt>
    <dgm:pt modelId="{3D67A8BA-4FB2-401F-A3C1-92132B645061}" type="sibTrans" cxnId="{5EBF790F-CC7C-4BBA-98A7-614FB5283795}">
      <dgm:prSet/>
      <dgm:spPr/>
      <dgm:t>
        <a:bodyPr/>
        <a:lstStyle/>
        <a:p>
          <a:endParaRPr lang="en-US"/>
        </a:p>
      </dgm:t>
    </dgm:pt>
    <dgm:pt modelId="{14E5A95F-9DC9-4E33-B709-14C57323ACAA}">
      <dgm:prSet phldrT="[Text]" custT="1"/>
      <dgm:spPr/>
      <dgm:t>
        <a:bodyPr/>
        <a:lstStyle/>
        <a:p>
          <a:r>
            <a:rPr lang="en-US" sz="2000" dirty="0" smtClean="0"/>
            <a:t>Physical Therapists</a:t>
          </a:r>
          <a:endParaRPr lang="en-US" sz="2000" dirty="0"/>
        </a:p>
      </dgm:t>
    </dgm:pt>
    <dgm:pt modelId="{CFE62A0D-AFCB-42FF-A2F7-4127DE6E4A06}" type="parTrans" cxnId="{B78770BC-227B-404F-8185-2F70ECA32605}">
      <dgm:prSet/>
      <dgm:spPr/>
      <dgm:t>
        <a:bodyPr/>
        <a:lstStyle/>
        <a:p>
          <a:endParaRPr lang="en-US"/>
        </a:p>
      </dgm:t>
    </dgm:pt>
    <dgm:pt modelId="{87455A86-154D-4572-BF6D-F5FEBED08194}" type="sibTrans" cxnId="{B78770BC-227B-404F-8185-2F70ECA32605}">
      <dgm:prSet/>
      <dgm:spPr/>
      <dgm:t>
        <a:bodyPr/>
        <a:lstStyle/>
        <a:p>
          <a:endParaRPr lang="en-US"/>
        </a:p>
      </dgm:t>
    </dgm:pt>
    <dgm:pt modelId="{9A038BAD-1DAA-4E08-AF5C-7A535C3A31A3}">
      <dgm:prSet phldrT="[Text]" custT="1"/>
      <dgm:spPr/>
      <dgm:t>
        <a:bodyPr/>
        <a:lstStyle/>
        <a:p>
          <a:r>
            <a:rPr lang="en-US" sz="2000" dirty="0" smtClean="0"/>
            <a:t>Social Workers</a:t>
          </a:r>
          <a:endParaRPr lang="en-US" sz="2000" dirty="0"/>
        </a:p>
      </dgm:t>
    </dgm:pt>
    <dgm:pt modelId="{E1D6882F-7F41-4B9B-8326-079D0B7775D3}" type="parTrans" cxnId="{F67B8136-3A2B-408C-9570-C50B3786C6D1}">
      <dgm:prSet/>
      <dgm:spPr/>
      <dgm:t>
        <a:bodyPr/>
        <a:lstStyle/>
        <a:p>
          <a:endParaRPr lang="en-US"/>
        </a:p>
      </dgm:t>
    </dgm:pt>
    <dgm:pt modelId="{BF904E21-59DA-42DB-BE7C-359EAF11BFDB}" type="sibTrans" cxnId="{F67B8136-3A2B-408C-9570-C50B3786C6D1}">
      <dgm:prSet/>
      <dgm:spPr/>
      <dgm:t>
        <a:bodyPr/>
        <a:lstStyle/>
        <a:p>
          <a:endParaRPr lang="en-US"/>
        </a:p>
      </dgm:t>
    </dgm:pt>
    <dgm:pt modelId="{C2B16F5E-4FD9-4E6C-984C-5FB34252F788}">
      <dgm:prSet phldrT="[Text]" custT="1"/>
      <dgm:spPr/>
      <dgm:t>
        <a:bodyPr/>
        <a:lstStyle/>
        <a:p>
          <a:r>
            <a:rPr lang="en-US" sz="2000" dirty="0" smtClean="0"/>
            <a:t>Case Managers</a:t>
          </a:r>
          <a:endParaRPr lang="en-US" sz="2000" dirty="0"/>
        </a:p>
      </dgm:t>
    </dgm:pt>
    <dgm:pt modelId="{8F21B166-5620-46A8-A5DD-72EAE361E61D}" type="parTrans" cxnId="{F20E6E35-2EF6-49E1-BCE2-AF737813AC7F}">
      <dgm:prSet/>
      <dgm:spPr/>
      <dgm:t>
        <a:bodyPr/>
        <a:lstStyle/>
        <a:p>
          <a:endParaRPr lang="en-US"/>
        </a:p>
      </dgm:t>
    </dgm:pt>
    <dgm:pt modelId="{D972BA52-9B06-4D48-9819-200C1326EA4D}" type="sibTrans" cxnId="{F20E6E35-2EF6-49E1-BCE2-AF737813AC7F}">
      <dgm:prSet/>
      <dgm:spPr/>
      <dgm:t>
        <a:bodyPr/>
        <a:lstStyle/>
        <a:p>
          <a:endParaRPr lang="en-US"/>
        </a:p>
      </dgm:t>
    </dgm:pt>
    <dgm:pt modelId="{D3864EA6-13E7-440F-948B-8118F5878A44}">
      <dgm:prSet phldrT="[Text]" custT="1"/>
      <dgm:spPr/>
      <dgm:t>
        <a:bodyPr/>
        <a:lstStyle/>
        <a:p>
          <a:r>
            <a:rPr lang="en-US" sz="2400" dirty="0" smtClean="0"/>
            <a:t>Admission</a:t>
          </a:r>
        </a:p>
        <a:p>
          <a:r>
            <a:rPr lang="en-US" sz="2400" dirty="0" smtClean="0"/>
            <a:t>Discharge</a:t>
          </a:r>
          <a:endParaRPr lang="en-US" sz="2000" dirty="0"/>
        </a:p>
      </dgm:t>
    </dgm:pt>
    <dgm:pt modelId="{F4FE127A-F33D-4F59-961D-A505D5A781EE}" type="sibTrans" cxnId="{7834DFDC-DD97-4D0F-B547-27AB53428B4B}">
      <dgm:prSet/>
      <dgm:spPr/>
      <dgm:t>
        <a:bodyPr/>
        <a:lstStyle/>
        <a:p>
          <a:endParaRPr lang="en-US"/>
        </a:p>
      </dgm:t>
    </dgm:pt>
    <dgm:pt modelId="{5F920266-1B6A-4D7D-8C8B-D20E2934BF67}" type="parTrans" cxnId="{7834DFDC-DD97-4D0F-B547-27AB53428B4B}">
      <dgm:prSet/>
      <dgm:spPr/>
      <dgm:t>
        <a:bodyPr/>
        <a:lstStyle/>
        <a:p>
          <a:endParaRPr lang="en-US"/>
        </a:p>
      </dgm:t>
    </dgm:pt>
    <dgm:pt modelId="{EB09D521-9D02-4B4D-80CB-EB847731A63E}" type="pres">
      <dgm:prSet presAssocID="{19675BB5-4BE3-4E06-B2B3-AAA3D107C1A8}" presName="Name0" presStyleCnt="0">
        <dgm:presLayoutVars>
          <dgm:chMax val="1"/>
          <dgm:dir/>
          <dgm:animLvl val="ctr"/>
          <dgm:resizeHandles val="exact"/>
        </dgm:presLayoutVars>
      </dgm:prSet>
      <dgm:spPr/>
      <dgm:t>
        <a:bodyPr/>
        <a:lstStyle/>
        <a:p>
          <a:endParaRPr lang="en-US"/>
        </a:p>
      </dgm:t>
    </dgm:pt>
    <dgm:pt modelId="{7ADCFBEC-172E-41BB-B545-FE2085E0B744}" type="pres">
      <dgm:prSet presAssocID="{D3864EA6-13E7-440F-948B-8118F5878A44}" presName="centerShape" presStyleLbl="node0" presStyleIdx="0" presStyleCnt="1" custScaleX="222023" custScaleY="127383" custLinFactNeighborX="1104" custLinFactNeighborY="75"/>
      <dgm:spPr/>
      <dgm:t>
        <a:bodyPr/>
        <a:lstStyle/>
        <a:p>
          <a:endParaRPr lang="en-US"/>
        </a:p>
      </dgm:t>
    </dgm:pt>
    <dgm:pt modelId="{E09D1B4B-09AE-4B1F-A409-CE344F8F9185}" type="pres">
      <dgm:prSet presAssocID="{ED3CCD02-8D75-4A08-AD85-C5F828B29313}" presName="parTrans" presStyleLbl="sibTrans2D1" presStyleIdx="0" presStyleCnt="5"/>
      <dgm:spPr/>
      <dgm:t>
        <a:bodyPr/>
        <a:lstStyle/>
        <a:p>
          <a:endParaRPr lang="en-US"/>
        </a:p>
      </dgm:t>
    </dgm:pt>
    <dgm:pt modelId="{79A2186A-8429-4E95-A4D2-214813090081}" type="pres">
      <dgm:prSet presAssocID="{ED3CCD02-8D75-4A08-AD85-C5F828B29313}" presName="connectorText" presStyleLbl="sibTrans2D1" presStyleIdx="0" presStyleCnt="5"/>
      <dgm:spPr/>
      <dgm:t>
        <a:bodyPr/>
        <a:lstStyle/>
        <a:p>
          <a:endParaRPr lang="en-US"/>
        </a:p>
      </dgm:t>
    </dgm:pt>
    <dgm:pt modelId="{60779230-642B-46DB-B5CA-FC2220C38859}" type="pres">
      <dgm:prSet presAssocID="{813DB034-1CFA-4CE1-8536-6BC256192226}" presName="node" presStyleLbl="node1" presStyleIdx="0" presStyleCnt="5" custScaleX="230085" custScaleY="117603" custRadScaleRad="89891" custRadScaleInc="-13453">
        <dgm:presLayoutVars>
          <dgm:bulletEnabled val="1"/>
        </dgm:presLayoutVars>
      </dgm:prSet>
      <dgm:spPr/>
      <dgm:t>
        <a:bodyPr/>
        <a:lstStyle/>
        <a:p>
          <a:endParaRPr lang="en-US"/>
        </a:p>
      </dgm:t>
    </dgm:pt>
    <dgm:pt modelId="{4873F644-A37B-4263-BDD3-7D4AECF93436}" type="pres">
      <dgm:prSet presAssocID="{5418FCE5-0AC2-479F-8F47-D35F7A60BD8D}" presName="parTrans" presStyleLbl="sibTrans2D1" presStyleIdx="1" presStyleCnt="5"/>
      <dgm:spPr/>
      <dgm:t>
        <a:bodyPr/>
        <a:lstStyle/>
        <a:p>
          <a:endParaRPr lang="en-US"/>
        </a:p>
      </dgm:t>
    </dgm:pt>
    <dgm:pt modelId="{AF2E0478-D773-4966-9A95-8E70AD7139B7}" type="pres">
      <dgm:prSet presAssocID="{5418FCE5-0AC2-479F-8F47-D35F7A60BD8D}" presName="connectorText" presStyleLbl="sibTrans2D1" presStyleIdx="1" presStyleCnt="5"/>
      <dgm:spPr/>
      <dgm:t>
        <a:bodyPr/>
        <a:lstStyle/>
        <a:p>
          <a:endParaRPr lang="en-US"/>
        </a:p>
      </dgm:t>
    </dgm:pt>
    <dgm:pt modelId="{8FE55D76-69B8-469D-BE4A-A0F9F69D5110}" type="pres">
      <dgm:prSet presAssocID="{6461E40C-FAF1-4C11-9CA4-01B7756558A8}" presName="node" presStyleLbl="node1" presStyleIdx="1" presStyleCnt="5" custScaleX="161480" custScaleY="117603" custRadScaleRad="173676" custRadScaleInc="26685">
        <dgm:presLayoutVars>
          <dgm:bulletEnabled val="1"/>
        </dgm:presLayoutVars>
      </dgm:prSet>
      <dgm:spPr/>
      <dgm:t>
        <a:bodyPr/>
        <a:lstStyle/>
        <a:p>
          <a:endParaRPr lang="en-US"/>
        </a:p>
      </dgm:t>
    </dgm:pt>
    <dgm:pt modelId="{8999D690-D432-4F1A-B2AE-D98A61E6F24A}" type="pres">
      <dgm:prSet presAssocID="{CFE62A0D-AFCB-42FF-A2F7-4127DE6E4A06}" presName="parTrans" presStyleLbl="sibTrans2D1" presStyleIdx="2" presStyleCnt="5"/>
      <dgm:spPr/>
      <dgm:t>
        <a:bodyPr/>
        <a:lstStyle/>
        <a:p>
          <a:endParaRPr lang="en-US"/>
        </a:p>
      </dgm:t>
    </dgm:pt>
    <dgm:pt modelId="{5E3992B2-2FF9-4710-BC5D-D3CABAC0944B}" type="pres">
      <dgm:prSet presAssocID="{CFE62A0D-AFCB-42FF-A2F7-4127DE6E4A06}" presName="connectorText" presStyleLbl="sibTrans2D1" presStyleIdx="2" presStyleCnt="5"/>
      <dgm:spPr/>
      <dgm:t>
        <a:bodyPr/>
        <a:lstStyle/>
        <a:p>
          <a:endParaRPr lang="en-US"/>
        </a:p>
      </dgm:t>
    </dgm:pt>
    <dgm:pt modelId="{0B5562C5-56E9-4F94-AD9A-09B6AA6E206F}" type="pres">
      <dgm:prSet presAssocID="{14E5A95F-9DC9-4E33-B709-14C57323ACAA}" presName="node" presStyleLbl="node1" presStyleIdx="2" presStyleCnt="5" custScaleX="186432" custScaleY="117603" custRadScaleRad="139255" custRadScaleInc="-50242">
        <dgm:presLayoutVars>
          <dgm:bulletEnabled val="1"/>
        </dgm:presLayoutVars>
      </dgm:prSet>
      <dgm:spPr/>
      <dgm:t>
        <a:bodyPr/>
        <a:lstStyle/>
        <a:p>
          <a:endParaRPr lang="en-US"/>
        </a:p>
      </dgm:t>
    </dgm:pt>
    <dgm:pt modelId="{FB0FDE60-5A66-47CD-855C-10B0ABFAFF6D}" type="pres">
      <dgm:prSet presAssocID="{E1D6882F-7F41-4B9B-8326-079D0B7775D3}" presName="parTrans" presStyleLbl="sibTrans2D1" presStyleIdx="3" presStyleCnt="5"/>
      <dgm:spPr/>
      <dgm:t>
        <a:bodyPr/>
        <a:lstStyle/>
        <a:p>
          <a:endParaRPr lang="en-US"/>
        </a:p>
      </dgm:t>
    </dgm:pt>
    <dgm:pt modelId="{D9C29361-9907-4AA5-9D4C-465D8E4516DA}" type="pres">
      <dgm:prSet presAssocID="{E1D6882F-7F41-4B9B-8326-079D0B7775D3}" presName="connectorText" presStyleLbl="sibTrans2D1" presStyleIdx="3" presStyleCnt="5"/>
      <dgm:spPr/>
      <dgm:t>
        <a:bodyPr/>
        <a:lstStyle/>
        <a:p>
          <a:endParaRPr lang="en-US"/>
        </a:p>
      </dgm:t>
    </dgm:pt>
    <dgm:pt modelId="{492A8904-4F29-41B2-8DF6-9E5DB43B598E}" type="pres">
      <dgm:prSet presAssocID="{9A038BAD-1DAA-4E08-AF5C-7A535C3A31A3}" presName="node" presStyleLbl="node1" presStyleIdx="3" presStyleCnt="5" custScaleX="179216" custScaleY="117603" custRadScaleRad="161675" custRadScaleInc="70548">
        <dgm:presLayoutVars>
          <dgm:bulletEnabled val="1"/>
        </dgm:presLayoutVars>
      </dgm:prSet>
      <dgm:spPr/>
      <dgm:t>
        <a:bodyPr/>
        <a:lstStyle/>
        <a:p>
          <a:endParaRPr lang="en-US"/>
        </a:p>
      </dgm:t>
    </dgm:pt>
    <dgm:pt modelId="{470BEB95-5498-4076-A7AD-52EA2D6058A0}" type="pres">
      <dgm:prSet presAssocID="{8F21B166-5620-46A8-A5DD-72EAE361E61D}" presName="parTrans" presStyleLbl="sibTrans2D1" presStyleIdx="4" presStyleCnt="5"/>
      <dgm:spPr/>
      <dgm:t>
        <a:bodyPr/>
        <a:lstStyle/>
        <a:p>
          <a:endParaRPr lang="en-US"/>
        </a:p>
      </dgm:t>
    </dgm:pt>
    <dgm:pt modelId="{8C992717-B056-4E89-850B-547F00D86B47}" type="pres">
      <dgm:prSet presAssocID="{8F21B166-5620-46A8-A5DD-72EAE361E61D}" presName="connectorText" presStyleLbl="sibTrans2D1" presStyleIdx="4" presStyleCnt="5"/>
      <dgm:spPr/>
      <dgm:t>
        <a:bodyPr/>
        <a:lstStyle/>
        <a:p>
          <a:endParaRPr lang="en-US"/>
        </a:p>
      </dgm:t>
    </dgm:pt>
    <dgm:pt modelId="{A0AE6ABD-EFF8-41C2-907C-790C07DF522C}" type="pres">
      <dgm:prSet presAssocID="{C2B16F5E-4FD9-4E6C-984C-5FB34252F788}" presName="node" presStyleLbl="node1" presStyleIdx="4" presStyleCnt="5" custScaleX="160437" custScaleY="117603" custRadScaleRad="145783" custRadScaleInc="-31631">
        <dgm:presLayoutVars>
          <dgm:bulletEnabled val="1"/>
        </dgm:presLayoutVars>
      </dgm:prSet>
      <dgm:spPr/>
      <dgm:t>
        <a:bodyPr/>
        <a:lstStyle/>
        <a:p>
          <a:endParaRPr lang="en-US"/>
        </a:p>
      </dgm:t>
    </dgm:pt>
  </dgm:ptLst>
  <dgm:cxnLst>
    <dgm:cxn modelId="{5EBF790F-CC7C-4BBA-98A7-614FB5283795}" srcId="{D3864EA6-13E7-440F-948B-8118F5878A44}" destId="{6461E40C-FAF1-4C11-9CA4-01B7756558A8}" srcOrd="1" destOrd="0" parTransId="{5418FCE5-0AC2-479F-8F47-D35F7A60BD8D}" sibTransId="{3D67A8BA-4FB2-401F-A3C1-92132B645061}"/>
    <dgm:cxn modelId="{F383A1C8-295E-4F6E-9C5D-67AA4DB4F7EB}" type="presOf" srcId="{ED3CCD02-8D75-4A08-AD85-C5F828B29313}" destId="{79A2186A-8429-4E95-A4D2-214813090081}" srcOrd="1" destOrd="0" presId="urn:microsoft.com/office/officeart/2005/8/layout/radial5"/>
    <dgm:cxn modelId="{54B2FED9-9F5A-482C-B7AD-CE780DBB4D7A}" type="presOf" srcId="{ED3CCD02-8D75-4A08-AD85-C5F828B29313}" destId="{E09D1B4B-09AE-4B1F-A409-CE344F8F9185}" srcOrd="0" destOrd="0" presId="urn:microsoft.com/office/officeart/2005/8/layout/radial5"/>
    <dgm:cxn modelId="{7834DFDC-DD97-4D0F-B547-27AB53428B4B}" srcId="{19675BB5-4BE3-4E06-B2B3-AAA3D107C1A8}" destId="{D3864EA6-13E7-440F-948B-8118F5878A44}" srcOrd="0" destOrd="0" parTransId="{5F920266-1B6A-4D7D-8C8B-D20E2934BF67}" sibTransId="{F4FE127A-F33D-4F59-961D-A505D5A781EE}"/>
    <dgm:cxn modelId="{33CA9426-6028-4F9E-ADDB-AA3042A81F7D}" type="presOf" srcId="{6461E40C-FAF1-4C11-9CA4-01B7756558A8}" destId="{8FE55D76-69B8-469D-BE4A-A0F9F69D5110}" srcOrd="0" destOrd="0" presId="urn:microsoft.com/office/officeart/2005/8/layout/radial5"/>
    <dgm:cxn modelId="{29FA02FA-E640-4261-806B-AA21CEF811C3}" type="presOf" srcId="{E1D6882F-7F41-4B9B-8326-079D0B7775D3}" destId="{FB0FDE60-5A66-47CD-855C-10B0ABFAFF6D}" srcOrd="0" destOrd="0" presId="urn:microsoft.com/office/officeart/2005/8/layout/radial5"/>
    <dgm:cxn modelId="{9D61B47E-7F41-4639-962A-9097B26F323C}" type="presOf" srcId="{5418FCE5-0AC2-479F-8F47-D35F7A60BD8D}" destId="{AF2E0478-D773-4966-9A95-8E70AD7139B7}" srcOrd="1" destOrd="0" presId="urn:microsoft.com/office/officeart/2005/8/layout/radial5"/>
    <dgm:cxn modelId="{F20E6E35-2EF6-49E1-BCE2-AF737813AC7F}" srcId="{D3864EA6-13E7-440F-948B-8118F5878A44}" destId="{C2B16F5E-4FD9-4E6C-984C-5FB34252F788}" srcOrd="4" destOrd="0" parTransId="{8F21B166-5620-46A8-A5DD-72EAE361E61D}" sibTransId="{D972BA52-9B06-4D48-9819-200C1326EA4D}"/>
    <dgm:cxn modelId="{7362BBE9-CE05-48ED-9B0F-19744BB7FA24}" type="presOf" srcId="{CFE62A0D-AFCB-42FF-A2F7-4127DE6E4A06}" destId="{5E3992B2-2FF9-4710-BC5D-D3CABAC0944B}" srcOrd="1" destOrd="0" presId="urn:microsoft.com/office/officeart/2005/8/layout/radial5"/>
    <dgm:cxn modelId="{67029EA3-AC4E-48C5-87CF-57A4733799CA}" type="presOf" srcId="{E1D6882F-7F41-4B9B-8326-079D0B7775D3}" destId="{D9C29361-9907-4AA5-9D4C-465D8E4516DA}" srcOrd="1" destOrd="0" presId="urn:microsoft.com/office/officeart/2005/8/layout/radial5"/>
    <dgm:cxn modelId="{DF0DC324-3E24-4C19-A1FD-DD9570009774}" type="presOf" srcId="{9A038BAD-1DAA-4E08-AF5C-7A535C3A31A3}" destId="{492A8904-4F29-41B2-8DF6-9E5DB43B598E}" srcOrd="0" destOrd="0" presId="urn:microsoft.com/office/officeart/2005/8/layout/radial5"/>
    <dgm:cxn modelId="{459BE59C-8527-4040-AA6D-E00460E9E8BD}" type="presOf" srcId="{D3864EA6-13E7-440F-948B-8118F5878A44}" destId="{7ADCFBEC-172E-41BB-B545-FE2085E0B744}" srcOrd="0" destOrd="0" presId="urn:microsoft.com/office/officeart/2005/8/layout/radial5"/>
    <dgm:cxn modelId="{26D1578F-8BE0-4DFF-B5B7-36D919C7DF48}" type="presOf" srcId="{19675BB5-4BE3-4E06-B2B3-AAA3D107C1A8}" destId="{EB09D521-9D02-4B4D-80CB-EB847731A63E}" srcOrd="0" destOrd="0" presId="urn:microsoft.com/office/officeart/2005/8/layout/radial5"/>
    <dgm:cxn modelId="{41966F54-3C25-450E-8104-04B2B9165959}" srcId="{D3864EA6-13E7-440F-948B-8118F5878A44}" destId="{813DB034-1CFA-4CE1-8536-6BC256192226}" srcOrd="0" destOrd="0" parTransId="{ED3CCD02-8D75-4A08-AD85-C5F828B29313}" sibTransId="{F3516F2D-4619-4753-A81E-130803DFBFC7}"/>
    <dgm:cxn modelId="{B78770BC-227B-404F-8185-2F70ECA32605}" srcId="{D3864EA6-13E7-440F-948B-8118F5878A44}" destId="{14E5A95F-9DC9-4E33-B709-14C57323ACAA}" srcOrd="2" destOrd="0" parTransId="{CFE62A0D-AFCB-42FF-A2F7-4127DE6E4A06}" sibTransId="{87455A86-154D-4572-BF6D-F5FEBED08194}"/>
    <dgm:cxn modelId="{4D341991-5DB3-4739-89C1-0B6A24A114E8}" type="presOf" srcId="{5418FCE5-0AC2-479F-8F47-D35F7A60BD8D}" destId="{4873F644-A37B-4263-BDD3-7D4AECF93436}" srcOrd="0" destOrd="0" presId="urn:microsoft.com/office/officeart/2005/8/layout/radial5"/>
    <dgm:cxn modelId="{7598B8A9-9332-4A2B-B5D9-CF010EBBDF46}" type="presOf" srcId="{8F21B166-5620-46A8-A5DD-72EAE361E61D}" destId="{8C992717-B056-4E89-850B-547F00D86B47}" srcOrd="1" destOrd="0" presId="urn:microsoft.com/office/officeart/2005/8/layout/radial5"/>
    <dgm:cxn modelId="{D455749F-4F4C-4295-A229-F1CAA9A84B33}" type="presOf" srcId="{C2B16F5E-4FD9-4E6C-984C-5FB34252F788}" destId="{A0AE6ABD-EFF8-41C2-907C-790C07DF522C}" srcOrd="0" destOrd="0" presId="urn:microsoft.com/office/officeart/2005/8/layout/radial5"/>
    <dgm:cxn modelId="{7EB75183-B20B-4EE8-AF71-83BA84E1BE0D}" type="presOf" srcId="{8F21B166-5620-46A8-A5DD-72EAE361E61D}" destId="{470BEB95-5498-4076-A7AD-52EA2D6058A0}" srcOrd="0" destOrd="0" presId="urn:microsoft.com/office/officeart/2005/8/layout/radial5"/>
    <dgm:cxn modelId="{33010AF7-9670-4113-8A43-897FBCF42E9F}" type="presOf" srcId="{CFE62A0D-AFCB-42FF-A2F7-4127DE6E4A06}" destId="{8999D690-D432-4F1A-B2AE-D98A61E6F24A}" srcOrd="0" destOrd="0" presId="urn:microsoft.com/office/officeart/2005/8/layout/radial5"/>
    <dgm:cxn modelId="{F98C9256-0E52-4294-AA5B-17A525F41415}" type="presOf" srcId="{813DB034-1CFA-4CE1-8536-6BC256192226}" destId="{60779230-642B-46DB-B5CA-FC2220C38859}" srcOrd="0" destOrd="0" presId="urn:microsoft.com/office/officeart/2005/8/layout/radial5"/>
    <dgm:cxn modelId="{F67B8136-3A2B-408C-9570-C50B3786C6D1}" srcId="{D3864EA6-13E7-440F-948B-8118F5878A44}" destId="{9A038BAD-1DAA-4E08-AF5C-7A535C3A31A3}" srcOrd="3" destOrd="0" parTransId="{E1D6882F-7F41-4B9B-8326-079D0B7775D3}" sibTransId="{BF904E21-59DA-42DB-BE7C-359EAF11BFDB}"/>
    <dgm:cxn modelId="{D74F0E62-DE98-4010-8B2E-1EAAA9E56350}" type="presOf" srcId="{14E5A95F-9DC9-4E33-B709-14C57323ACAA}" destId="{0B5562C5-56E9-4F94-AD9A-09B6AA6E206F}" srcOrd="0" destOrd="0" presId="urn:microsoft.com/office/officeart/2005/8/layout/radial5"/>
    <dgm:cxn modelId="{7A2CDD09-A224-4181-B0A8-F745690C8BD3}" type="presParOf" srcId="{EB09D521-9D02-4B4D-80CB-EB847731A63E}" destId="{7ADCFBEC-172E-41BB-B545-FE2085E0B744}" srcOrd="0" destOrd="0" presId="urn:microsoft.com/office/officeart/2005/8/layout/radial5"/>
    <dgm:cxn modelId="{7BB1E9F2-577C-4EDD-9E82-599DABB04466}" type="presParOf" srcId="{EB09D521-9D02-4B4D-80CB-EB847731A63E}" destId="{E09D1B4B-09AE-4B1F-A409-CE344F8F9185}" srcOrd="1" destOrd="0" presId="urn:microsoft.com/office/officeart/2005/8/layout/radial5"/>
    <dgm:cxn modelId="{E09E266F-8E22-44BE-8978-A502F4303C38}" type="presParOf" srcId="{E09D1B4B-09AE-4B1F-A409-CE344F8F9185}" destId="{79A2186A-8429-4E95-A4D2-214813090081}" srcOrd="0" destOrd="0" presId="urn:microsoft.com/office/officeart/2005/8/layout/radial5"/>
    <dgm:cxn modelId="{562B295A-BCD4-4A96-9791-82628D1E85C3}" type="presParOf" srcId="{EB09D521-9D02-4B4D-80CB-EB847731A63E}" destId="{60779230-642B-46DB-B5CA-FC2220C38859}" srcOrd="2" destOrd="0" presId="urn:microsoft.com/office/officeart/2005/8/layout/radial5"/>
    <dgm:cxn modelId="{76D43CBB-CF6F-4D01-B20F-2CB0810F3909}" type="presParOf" srcId="{EB09D521-9D02-4B4D-80CB-EB847731A63E}" destId="{4873F644-A37B-4263-BDD3-7D4AECF93436}" srcOrd="3" destOrd="0" presId="urn:microsoft.com/office/officeart/2005/8/layout/radial5"/>
    <dgm:cxn modelId="{F7130F14-C777-4C76-8C2B-D2E7B75C0D8D}" type="presParOf" srcId="{4873F644-A37B-4263-BDD3-7D4AECF93436}" destId="{AF2E0478-D773-4966-9A95-8E70AD7139B7}" srcOrd="0" destOrd="0" presId="urn:microsoft.com/office/officeart/2005/8/layout/radial5"/>
    <dgm:cxn modelId="{748C0B98-BE3C-46A0-A8A8-2AA989733D23}" type="presParOf" srcId="{EB09D521-9D02-4B4D-80CB-EB847731A63E}" destId="{8FE55D76-69B8-469D-BE4A-A0F9F69D5110}" srcOrd="4" destOrd="0" presId="urn:microsoft.com/office/officeart/2005/8/layout/radial5"/>
    <dgm:cxn modelId="{EC562C87-C506-49BA-968E-C83211612F4F}" type="presParOf" srcId="{EB09D521-9D02-4B4D-80CB-EB847731A63E}" destId="{8999D690-D432-4F1A-B2AE-D98A61E6F24A}" srcOrd="5" destOrd="0" presId="urn:microsoft.com/office/officeart/2005/8/layout/radial5"/>
    <dgm:cxn modelId="{74E4B3E6-EFC4-4928-879C-68AF32A26E78}" type="presParOf" srcId="{8999D690-D432-4F1A-B2AE-D98A61E6F24A}" destId="{5E3992B2-2FF9-4710-BC5D-D3CABAC0944B}" srcOrd="0" destOrd="0" presId="urn:microsoft.com/office/officeart/2005/8/layout/radial5"/>
    <dgm:cxn modelId="{5E7FF7E9-3D1D-4AFC-BBDA-562EA2DFF33D}" type="presParOf" srcId="{EB09D521-9D02-4B4D-80CB-EB847731A63E}" destId="{0B5562C5-56E9-4F94-AD9A-09B6AA6E206F}" srcOrd="6" destOrd="0" presId="urn:microsoft.com/office/officeart/2005/8/layout/radial5"/>
    <dgm:cxn modelId="{482138DA-A8F7-4644-ABD0-5D3B06FD4C6C}" type="presParOf" srcId="{EB09D521-9D02-4B4D-80CB-EB847731A63E}" destId="{FB0FDE60-5A66-47CD-855C-10B0ABFAFF6D}" srcOrd="7" destOrd="0" presId="urn:microsoft.com/office/officeart/2005/8/layout/radial5"/>
    <dgm:cxn modelId="{1F9B27C0-0025-46C4-8307-ED67CBCBBD87}" type="presParOf" srcId="{FB0FDE60-5A66-47CD-855C-10B0ABFAFF6D}" destId="{D9C29361-9907-4AA5-9D4C-465D8E4516DA}" srcOrd="0" destOrd="0" presId="urn:microsoft.com/office/officeart/2005/8/layout/radial5"/>
    <dgm:cxn modelId="{D3C41219-4900-4FC6-8881-A20DCF3E46D0}" type="presParOf" srcId="{EB09D521-9D02-4B4D-80CB-EB847731A63E}" destId="{492A8904-4F29-41B2-8DF6-9E5DB43B598E}" srcOrd="8" destOrd="0" presId="urn:microsoft.com/office/officeart/2005/8/layout/radial5"/>
    <dgm:cxn modelId="{3DBDDBD7-92DA-4E8E-BB11-D608C2318B3A}" type="presParOf" srcId="{EB09D521-9D02-4B4D-80CB-EB847731A63E}" destId="{470BEB95-5498-4076-A7AD-52EA2D6058A0}" srcOrd="9" destOrd="0" presId="urn:microsoft.com/office/officeart/2005/8/layout/radial5"/>
    <dgm:cxn modelId="{4207904B-D79D-4AC2-ACCC-2783E7C87CC7}" type="presParOf" srcId="{470BEB95-5498-4076-A7AD-52EA2D6058A0}" destId="{8C992717-B056-4E89-850B-547F00D86B47}" srcOrd="0" destOrd="0" presId="urn:microsoft.com/office/officeart/2005/8/layout/radial5"/>
    <dgm:cxn modelId="{D795CC3D-0275-46A9-969A-D13C2A89A371}" type="presParOf" srcId="{EB09D521-9D02-4B4D-80CB-EB847731A63E}" destId="{A0AE6ABD-EFF8-41C2-907C-790C07DF522C}" srcOrd="10" destOrd="0" presId="urn:microsoft.com/office/officeart/2005/8/layout/radial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5C831A-CCF5-4391-A2BE-9DF065D37587}" type="doc">
      <dgm:prSet loTypeId="urn:microsoft.com/office/officeart/2005/8/layout/arrow2" loCatId="process" qsTypeId="urn:microsoft.com/office/officeart/2005/8/quickstyle/3d5" qsCatId="3D" csTypeId="urn:microsoft.com/office/officeart/2005/8/colors/colorful3" csCatId="colorful" phldr="1"/>
      <dgm:spPr/>
    </dgm:pt>
    <dgm:pt modelId="{1E3A074B-8EC3-4AC7-ADB8-C53A583CA2D1}">
      <dgm:prSet phldrT="[Text]" custT="1"/>
      <dgm:spPr/>
      <dgm:t>
        <a:bodyPr/>
        <a:lstStyle/>
        <a:p>
          <a:r>
            <a:rPr lang="en-US" sz="2000" dirty="0" smtClean="0"/>
            <a:t>ER Visit </a:t>
          </a:r>
          <a:endParaRPr lang="en-US" sz="2000" dirty="0"/>
        </a:p>
      </dgm:t>
    </dgm:pt>
    <dgm:pt modelId="{C3E70DF8-D297-401F-A070-1295F4388B0B}" type="parTrans" cxnId="{8C1AFE23-B091-4CE6-8284-0511812F213B}">
      <dgm:prSet/>
      <dgm:spPr/>
      <dgm:t>
        <a:bodyPr/>
        <a:lstStyle/>
        <a:p>
          <a:endParaRPr lang="en-US" sz="2400"/>
        </a:p>
      </dgm:t>
    </dgm:pt>
    <dgm:pt modelId="{13D421C7-F834-4141-85ED-0207D610A128}" type="sibTrans" cxnId="{8C1AFE23-B091-4CE6-8284-0511812F213B}">
      <dgm:prSet/>
      <dgm:spPr/>
      <dgm:t>
        <a:bodyPr/>
        <a:lstStyle/>
        <a:p>
          <a:endParaRPr lang="en-US" sz="2400"/>
        </a:p>
      </dgm:t>
    </dgm:pt>
    <dgm:pt modelId="{C7CCB8C4-BA8F-435B-96D2-651E5BBEE204}">
      <dgm:prSet phldrT="[Text]" custT="1"/>
      <dgm:spPr/>
      <dgm:t>
        <a:bodyPr/>
        <a:lstStyle/>
        <a:p>
          <a:r>
            <a:rPr lang="en-US" sz="2000" dirty="0" smtClean="0"/>
            <a:t>Admission</a:t>
          </a:r>
          <a:endParaRPr lang="en-US" sz="2000" dirty="0"/>
        </a:p>
      </dgm:t>
    </dgm:pt>
    <dgm:pt modelId="{AD18367E-C5DB-45A4-A27B-B15954C86D0F}" type="parTrans" cxnId="{679C1D1A-14EB-43D6-A6EB-15DB434BD9E3}">
      <dgm:prSet/>
      <dgm:spPr/>
      <dgm:t>
        <a:bodyPr/>
        <a:lstStyle/>
        <a:p>
          <a:endParaRPr lang="en-US" sz="2400"/>
        </a:p>
      </dgm:t>
    </dgm:pt>
    <dgm:pt modelId="{7D6A4EA2-7BAB-433A-B969-4D95C96F0274}" type="sibTrans" cxnId="{679C1D1A-14EB-43D6-A6EB-15DB434BD9E3}">
      <dgm:prSet/>
      <dgm:spPr/>
      <dgm:t>
        <a:bodyPr/>
        <a:lstStyle/>
        <a:p>
          <a:endParaRPr lang="en-US" sz="2400"/>
        </a:p>
      </dgm:t>
    </dgm:pt>
    <dgm:pt modelId="{A75DE5EA-0E88-4A1C-B1EA-B4EE477D7AA1}">
      <dgm:prSet phldrT="[Text]" custT="1"/>
      <dgm:spPr/>
      <dgm:t>
        <a:bodyPr/>
        <a:lstStyle/>
        <a:p>
          <a:r>
            <a:rPr lang="en-US" sz="2000" dirty="0" smtClean="0"/>
            <a:t>In-Patient Hospitalization</a:t>
          </a:r>
          <a:endParaRPr lang="en-US" sz="2000" dirty="0"/>
        </a:p>
      </dgm:t>
    </dgm:pt>
    <dgm:pt modelId="{48157EE2-9BD9-48FE-A422-276C84F2470D}" type="parTrans" cxnId="{D09152C8-0058-4F02-AE9F-59A443534AE8}">
      <dgm:prSet/>
      <dgm:spPr/>
      <dgm:t>
        <a:bodyPr/>
        <a:lstStyle/>
        <a:p>
          <a:endParaRPr lang="en-US" sz="2400"/>
        </a:p>
      </dgm:t>
    </dgm:pt>
    <dgm:pt modelId="{03226FF3-250B-4000-A0B5-00FF0F1D75A5}" type="sibTrans" cxnId="{D09152C8-0058-4F02-AE9F-59A443534AE8}">
      <dgm:prSet/>
      <dgm:spPr/>
      <dgm:t>
        <a:bodyPr/>
        <a:lstStyle/>
        <a:p>
          <a:endParaRPr lang="en-US" sz="2400"/>
        </a:p>
      </dgm:t>
    </dgm:pt>
    <dgm:pt modelId="{A39C9339-F7BC-4A9F-AF8A-3B9741B27413}">
      <dgm:prSet phldrT="[Text]" custT="1"/>
      <dgm:spPr/>
      <dgm:t>
        <a:bodyPr/>
        <a:lstStyle/>
        <a:p>
          <a:r>
            <a:rPr lang="en-US" sz="2000" dirty="0" smtClean="0"/>
            <a:t>Presenting symptom</a:t>
          </a:r>
          <a:endParaRPr lang="en-US" sz="2000" dirty="0"/>
        </a:p>
      </dgm:t>
    </dgm:pt>
    <dgm:pt modelId="{26699644-3B9B-4794-926C-D854282146D8}" type="parTrans" cxnId="{BF777ED0-A485-405A-BFCD-E378EF965464}">
      <dgm:prSet/>
      <dgm:spPr/>
      <dgm:t>
        <a:bodyPr/>
        <a:lstStyle/>
        <a:p>
          <a:endParaRPr lang="en-US" sz="2400"/>
        </a:p>
      </dgm:t>
    </dgm:pt>
    <dgm:pt modelId="{3E2FBE5E-2D29-4C39-97D1-424264F1308F}" type="sibTrans" cxnId="{BF777ED0-A485-405A-BFCD-E378EF965464}">
      <dgm:prSet/>
      <dgm:spPr/>
      <dgm:t>
        <a:bodyPr/>
        <a:lstStyle/>
        <a:p>
          <a:endParaRPr lang="en-US" sz="2400"/>
        </a:p>
      </dgm:t>
    </dgm:pt>
    <dgm:pt modelId="{5175B6B0-3CA6-4535-A09B-108E0999A356}">
      <dgm:prSet phldrT="[Text]" custT="1"/>
      <dgm:spPr/>
      <dgm:t>
        <a:bodyPr/>
        <a:lstStyle/>
        <a:p>
          <a:r>
            <a:rPr lang="en-US" sz="2000" dirty="0" smtClean="0"/>
            <a:t>Diagnostic phase</a:t>
          </a:r>
          <a:endParaRPr lang="en-US" sz="2000" dirty="0"/>
        </a:p>
      </dgm:t>
    </dgm:pt>
    <dgm:pt modelId="{ECD96492-1092-4631-A208-D9A5DA08372E}" type="parTrans" cxnId="{345AD6EC-90F1-4BA3-A053-C21366541189}">
      <dgm:prSet/>
      <dgm:spPr/>
      <dgm:t>
        <a:bodyPr/>
        <a:lstStyle/>
        <a:p>
          <a:endParaRPr lang="en-US" sz="2400"/>
        </a:p>
      </dgm:t>
    </dgm:pt>
    <dgm:pt modelId="{F900535F-E882-46D4-B632-4B8ACBE851E4}" type="sibTrans" cxnId="{345AD6EC-90F1-4BA3-A053-C21366541189}">
      <dgm:prSet/>
      <dgm:spPr/>
      <dgm:t>
        <a:bodyPr/>
        <a:lstStyle/>
        <a:p>
          <a:endParaRPr lang="en-US" sz="2400"/>
        </a:p>
      </dgm:t>
    </dgm:pt>
    <dgm:pt modelId="{1982B446-3706-4711-A6F1-3DC4DFE59A3A}">
      <dgm:prSet phldrT="[Text]" custT="1"/>
      <dgm:spPr/>
      <dgm:t>
        <a:bodyPr/>
        <a:lstStyle/>
        <a:p>
          <a:r>
            <a:rPr lang="en-US" sz="2000" dirty="0" smtClean="0"/>
            <a:t>Discharge</a:t>
          </a:r>
          <a:endParaRPr lang="en-US" sz="2000" dirty="0"/>
        </a:p>
      </dgm:t>
    </dgm:pt>
    <dgm:pt modelId="{33D0F32B-ABD3-423A-818A-28D89377B172}" type="parTrans" cxnId="{7DD07C3D-EA79-49EE-93EE-865A49AB8425}">
      <dgm:prSet/>
      <dgm:spPr/>
      <dgm:t>
        <a:bodyPr/>
        <a:lstStyle/>
        <a:p>
          <a:endParaRPr lang="en-US"/>
        </a:p>
      </dgm:t>
    </dgm:pt>
    <dgm:pt modelId="{6C0374E5-7FC4-4DEF-BC17-94C58A35DE3F}" type="sibTrans" cxnId="{7DD07C3D-EA79-49EE-93EE-865A49AB8425}">
      <dgm:prSet/>
      <dgm:spPr/>
      <dgm:t>
        <a:bodyPr/>
        <a:lstStyle/>
        <a:p>
          <a:endParaRPr lang="en-US"/>
        </a:p>
      </dgm:t>
    </dgm:pt>
    <dgm:pt modelId="{BAD6DE81-DE4F-40EF-8526-A8F127A4BE33}">
      <dgm:prSet phldrT="[Text]" custT="1"/>
      <dgm:spPr/>
      <dgm:t>
        <a:bodyPr/>
        <a:lstStyle/>
        <a:p>
          <a:r>
            <a:rPr lang="en-US" sz="2000" dirty="0" smtClean="0"/>
            <a:t>Management Phase</a:t>
          </a:r>
          <a:endParaRPr lang="en-US" sz="2000" dirty="0"/>
        </a:p>
      </dgm:t>
    </dgm:pt>
    <dgm:pt modelId="{3224C504-155F-4C9F-93C7-83D8D4CEC1B4}" type="parTrans" cxnId="{293E3154-15DE-4C13-93DE-664CEAB9F0AF}">
      <dgm:prSet/>
      <dgm:spPr/>
      <dgm:t>
        <a:bodyPr/>
        <a:lstStyle/>
        <a:p>
          <a:endParaRPr lang="en-US"/>
        </a:p>
      </dgm:t>
    </dgm:pt>
    <dgm:pt modelId="{6252B9CC-7427-40BA-B706-E629F53D4B22}" type="sibTrans" cxnId="{293E3154-15DE-4C13-93DE-664CEAB9F0AF}">
      <dgm:prSet/>
      <dgm:spPr/>
      <dgm:t>
        <a:bodyPr/>
        <a:lstStyle/>
        <a:p>
          <a:endParaRPr lang="en-US"/>
        </a:p>
      </dgm:t>
    </dgm:pt>
    <dgm:pt modelId="{9898FE38-DE6C-46BA-8D32-D767674AD978}">
      <dgm:prSet phldrT="[Text]" custT="1"/>
      <dgm:spPr/>
      <dgm:t>
        <a:bodyPr/>
        <a:lstStyle/>
        <a:p>
          <a:r>
            <a:rPr lang="en-US" sz="2000" dirty="0" smtClean="0"/>
            <a:t>Treatment Phase</a:t>
          </a:r>
          <a:endParaRPr lang="en-US" sz="2000" dirty="0"/>
        </a:p>
      </dgm:t>
    </dgm:pt>
    <dgm:pt modelId="{6500A968-9A0E-4ACA-91E4-A3C5FA03BCC8}" type="parTrans" cxnId="{277398F3-A9DD-4822-A4A0-9408AA94EB41}">
      <dgm:prSet/>
      <dgm:spPr/>
      <dgm:t>
        <a:bodyPr/>
        <a:lstStyle/>
        <a:p>
          <a:endParaRPr lang="en-US"/>
        </a:p>
      </dgm:t>
    </dgm:pt>
    <dgm:pt modelId="{15E99FBC-5B51-4114-8E0B-C26E50C78603}" type="sibTrans" cxnId="{277398F3-A9DD-4822-A4A0-9408AA94EB41}">
      <dgm:prSet/>
      <dgm:spPr/>
      <dgm:t>
        <a:bodyPr/>
        <a:lstStyle/>
        <a:p>
          <a:endParaRPr lang="en-US"/>
        </a:p>
      </dgm:t>
    </dgm:pt>
    <dgm:pt modelId="{E7F97EE9-9518-204B-B815-A3917172D03C}">
      <dgm:prSet phldrT="[Text]" custT="1"/>
      <dgm:spPr/>
      <dgm:t>
        <a:bodyPr/>
        <a:lstStyle/>
        <a:p>
          <a:r>
            <a:rPr lang="en-US" sz="2000" dirty="0" smtClean="0"/>
            <a:t>Education initiated</a:t>
          </a:r>
          <a:endParaRPr lang="en-US" sz="2000" dirty="0"/>
        </a:p>
      </dgm:t>
    </dgm:pt>
    <dgm:pt modelId="{DB76A3A4-0559-8F4F-91CD-91666E11DD69}" type="parTrans" cxnId="{554B2271-5332-4346-954A-C6C90A948154}">
      <dgm:prSet/>
      <dgm:spPr/>
      <dgm:t>
        <a:bodyPr/>
        <a:lstStyle/>
        <a:p>
          <a:endParaRPr lang="en-US"/>
        </a:p>
      </dgm:t>
    </dgm:pt>
    <dgm:pt modelId="{271EE36D-6437-A04A-8974-5CA51CFBA085}" type="sibTrans" cxnId="{554B2271-5332-4346-954A-C6C90A948154}">
      <dgm:prSet/>
      <dgm:spPr/>
      <dgm:t>
        <a:bodyPr/>
        <a:lstStyle/>
        <a:p>
          <a:endParaRPr lang="en-US"/>
        </a:p>
      </dgm:t>
    </dgm:pt>
    <dgm:pt modelId="{5E5B9097-A1F5-C949-B869-B767342FA7EA}">
      <dgm:prSet phldrT="[Text]" custT="1"/>
      <dgm:spPr/>
      <dgm:t>
        <a:bodyPr/>
        <a:lstStyle/>
        <a:p>
          <a:r>
            <a:rPr lang="en-US" sz="2000" dirty="0" smtClean="0"/>
            <a:t>Education on tests/procedures</a:t>
          </a:r>
          <a:endParaRPr lang="en-US" sz="2000" dirty="0"/>
        </a:p>
      </dgm:t>
    </dgm:pt>
    <dgm:pt modelId="{9AF032D3-21F9-A747-81C5-E4EA1BC80C86}" type="parTrans" cxnId="{F3E9B7A0-7989-CD49-9419-CCFE115D0F0A}">
      <dgm:prSet/>
      <dgm:spPr/>
      <dgm:t>
        <a:bodyPr/>
        <a:lstStyle/>
        <a:p>
          <a:endParaRPr lang="en-US"/>
        </a:p>
      </dgm:t>
    </dgm:pt>
    <dgm:pt modelId="{19D89D46-C13F-614B-8195-5A8FC6C5B051}" type="sibTrans" cxnId="{F3E9B7A0-7989-CD49-9419-CCFE115D0F0A}">
      <dgm:prSet/>
      <dgm:spPr/>
      <dgm:t>
        <a:bodyPr/>
        <a:lstStyle/>
        <a:p>
          <a:endParaRPr lang="en-US"/>
        </a:p>
      </dgm:t>
    </dgm:pt>
    <dgm:pt modelId="{92504462-14BC-EC4C-B370-F9E3F53541D9}">
      <dgm:prSet phldrT="[Text]" custT="1"/>
      <dgm:spPr/>
      <dgm:t>
        <a:bodyPr/>
        <a:lstStyle/>
        <a:p>
          <a:r>
            <a:rPr lang="en-US" sz="2000" dirty="0" smtClean="0"/>
            <a:t>Enrollment process</a:t>
          </a:r>
          <a:endParaRPr lang="en-US" sz="2000" dirty="0"/>
        </a:p>
      </dgm:t>
    </dgm:pt>
    <dgm:pt modelId="{40ABC0D8-20D4-524C-8B34-A5E9BF537CDE}" type="parTrans" cxnId="{E33E2391-C82F-9B45-8B81-A0F0E79A5DC1}">
      <dgm:prSet/>
      <dgm:spPr/>
      <dgm:t>
        <a:bodyPr/>
        <a:lstStyle/>
        <a:p>
          <a:endParaRPr lang="en-US"/>
        </a:p>
      </dgm:t>
    </dgm:pt>
    <dgm:pt modelId="{E7FF3263-3BC0-684C-9DD5-BDB64161005A}" type="sibTrans" cxnId="{E33E2391-C82F-9B45-8B81-A0F0E79A5DC1}">
      <dgm:prSet/>
      <dgm:spPr/>
      <dgm:t>
        <a:bodyPr/>
        <a:lstStyle/>
        <a:p>
          <a:endParaRPr lang="en-US"/>
        </a:p>
      </dgm:t>
    </dgm:pt>
    <dgm:pt modelId="{55414B81-BB8D-4248-81C4-20DAE266989E}">
      <dgm:prSet phldrT="[Text]" custT="1"/>
      <dgm:spPr/>
      <dgm:t>
        <a:bodyPr/>
        <a:lstStyle/>
        <a:p>
          <a:r>
            <a:rPr lang="en-US" sz="2000" dirty="0" smtClean="0"/>
            <a:t>Education continued</a:t>
          </a:r>
          <a:endParaRPr lang="en-US" sz="2000" dirty="0"/>
        </a:p>
      </dgm:t>
    </dgm:pt>
    <dgm:pt modelId="{019A8932-3D06-D346-907A-7D7934F3E1C6}" type="parTrans" cxnId="{7B86EADD-2573-B64A-9214-BA5D0697C0A2}">
      <dgm:prSet/>
      <dgm:spPr/>
      <dgm:t>
        <a:bodyPr/>
        <a:lstStyle/>
        <a:p>
          <a:endParaRPr lang="en-US"/>
        </a:p>
      </dgm:t>
    </dgm:pt>
    <dgm:pt modelId="{3966FC2A-A144-0D45-8DD3-39D0E185E999}" type="sibTrans" cxnId="{7B86EADD-2573-B64A-9214-BA5D0697C0A2}">
      <dgm:prSet/>
      <dgm:spPr/>
      <dgm:t>
        <a:bodyPr/>
        <a:lstStyle/>
        <a:p>
          <a:endParaRPr lang="en-US"/>
        </a:p>
      </dgm:t>
    </dgm:pt>
    <dgm:pt modelId="{8F85EFB0-C96A-E940-9766-B3990C702E0C}">
      <dgm:prSet phldrT="[Text]" custT="1"/>
      <dgm:spPr/>
      <dgm:t>
        <a:bodyPr/>
        <a:lstStyle/>
        <a:p>
          <a:r>
            <a:rPr lang="en-US" sz="2000" dirty="0" smtClean="0"/>
            <a:t>Follow care</a:t>
          </a:r>
          <a:endParaRPr lang="en-US" sz="2000" dirty="0"/>
        </a:p>
      </dgm:t>
    </dgm:pt>
    <dgm:pt modelId="{B13A653D-C00B-324E-8A58-356DD28F6E3B}" type="parTrans" cxnId="{6FF0D086-D826-8D43-A216-7EC86CFB3DF1}">
      <dgm:prSet/>
      <dgm:spPr/>
      <dgm:t>
        <a:bodyPr/>
        <a:lstStyle/>
        <a:p>
          <a:endParaRPr lang="en-US"/>
        </a:p>
      </dgm:t>
    </dgm:pt>
    <dgm:pt modelId="{199F8C8F-7CD0-8641-A6D0-2437E86ED5B7}" type="sibTrans" cxnId="{6FF0D086-D826-8D43-A216-7EC86CFB3DF1}">
      <dgm:prSet/>
      <dgm:spPr/>
      <dgm:t>
        <a:bodyPr/>
        <a:lstStyle/>
        <a:p>
          <a:endParaRPr lang="en-US"/>
        </a:p>
      </dgm:t>
    </dgm:pt>
    <dgm:pt modelId="{E220828C-C958-4FCF-B52F-02D7F5D17607}" type="pres">
      <dgm:prSet presAssocID="{455C831A-CCF5-4391-A2BE-9DF065D37587}" presName="arrowDiagram" presStyleCnt="0">
        <dgm:presLayoutVars>
          <dgm:chMax val="5"/>
          <dgm:dir/>
          <dgm:resizeHandles val="exact"/>
        </dgm:presLayoutVars>
      </dgm:prSet>
      <dgm:spPr/>
    </dgm:pt>
    <dgm:pt modelId="{82ED47FD-CD8E-4EC8-A7E3-BF3AC4BC5C1A}" type="pres">
      <dgm:prSet presAssocID="{455C831A-CCF5-4391-A2BE-9DF065D37587}" presName="arrow" presStyleLbl="bgShp" presStyleIdx="0" presStyleCnt="1" custScaleX="86792" custScaleY="86038"/>
      <dgm:spPr/>
    </dgm:pt>
    <dgm:pt modelId="{4566E19C-2577-409E-A34A-BB8B091D39D1}" type="pres">
      <dgm:prSet presAssocID="{455C831A-CCF5-4391-A2BE-9DF065D37587}" presName="arrowDiagram4" presStyleCnt="0"/>
      <dgm:spPr/>
    </dgm:pt>
    <dgm:pt modelId="{A94E7C76-C16F-47F1-B4F1-C2CF2270A7E9}" type="pres">
      <dgm:prSet presAssocID="{1E3A074B-8EC3-4AC7-ADB8-C53A583CA2D1}" presName="bullet4a" presStyleLbl="node1" presStyleIdx="0" presStyleCnt="4" custLinFactX="129" custLinFactNeighborX="100000" custLinFactNeighborY="9679"/>
      <dgm:spPr/>
    </dgm:pt>
    <dgm:pt modelId="{48F9B62B-8095-40B1-882D-7B164B0C8B69}" type="pres">
      <dgm:prSet presAssocID="{1E3A074B-8EC3-4AC7-ADB8-C53A583CA2D1}" presName="textBox4a" presStyleLbl="revTx" presStyleIdx="0" presStyleCnt="4" custScaleX="120677" custLinFactNeighborX="14676" custLinFactNeighborY="29729">
        <dgm:presLayoutVars>
          <dgm:bulletEnabled val="1"/>
        </dgm:presLayoutVars>
      </dgm:prSet>
      <dgm:spPr/>
      <dgm:t>
        <a:bodyPr/>
        <a:lstStyle/>
        <a:p>
          <a:endParaRPr lang="en-US"/>
        </a:p>
      </dgm:t>
    </dgm:pt>
    <dgm:pt modelId="{0CFC4447-43F4-414D-A014-8F5BDE3BC5FF}" type="pres">
      <dgm:prSet presAssocID="{C7CCB8C4-BA8F-435B-96D2-651E5BBEE204}" presName="bullet4b" presStyleLbl="node1" presStyleIdx="1" presStyleCnt="4" custLinFactNeighborX="-8158" custLinFactNeighborY="50683"/>
      <dgm:spPr/>
    </dgm:pt>
    <dgm:pt modelId="{389CF004-91C6-4868-93F7-537D5C97980B}" type="pres">
      <dgm:prSet presAssocID="{C7CCB8C4-BA8F-435B-96D2-651E5BBEE204}" presName="textBox4b" presStyleLbl="revTx" presStyleIdx="1" presStyleCnt="4" custScaleY="81565" custLinFactNeighborX="-9999" custLinFactNeighborY="18094">
        <dgm:presLayoutVars>
          <dgm:bulletEnabled val="1"/>
        </dgm:presLayoutVars>
      </dgm:prSet>
      <dgm:spPr/>
      <dgm:t>
        <a:bodyPr/>
        <a:lstStyle/>
        <a:p>
          <a:endParaRPr lang="en-US"/>
        </a:p>
      </dgm:t>
    </dgm:pt>
    <dgm:pt modelId="{8D49C94D-D2A4-4464-8383-D3C12F8B2538}" type="pres">
      <dgm:prSet presAssocID="{A75DE5EA-0E88-4A1C-B1EA-B4EE477D7AA1}" presName="bullet4c" presStyleLbl="node1" presStyleIdx="2" presStyleCnt="4" custLinFactNeighborX="-59466" custLinFactNeighborY="50213"/>
      <dgm:spPr/>
    </dgm:pt>
    <dgm:pt modelId="{5E71A06C-9747-4CAE-BA21-E9C2A4D6678D}" type="pres">
      <dgm:prSet presAssocID="{A75DE5EA-0E88-4A1C-B1EA-B4EE477D7AA1}" presName="textBox4c" presStyleLbl="revTx" presStyleIdx="2" presStyleCnt="4" custScaleY="60921" custLinFactNeighborX="-27627" custLinFactNeighborY="4121">
        <dgm:presLayoutVars>
          <dgm:bulletEnabled val="1"/>
        </dgm:presLayoutVars>
      </dgm:prSet>
      <dgm:spPr/>
      <dgm:t>
        <a:bodyPr/>
        <a:lstStyle/>
        <a:p>
          <a:endParaRPr lang="en-US"/>
        </a:p>
      </dgm:t>
    </dgm:pt>
    <dgm:pt modelId="{A9227355-A6E4-4C01-AB6A-08B68C0ABB91}" type="pres">
      <dgm:prSet presAssocID="{1982B446-3706-4711-A6F1-3DC4DFE59A3A}" presName="bullet4d" presStyleLbl="node1" presStyleIdx="3" presStyleCnt="4" custLinFactNeighborX="-57095" custLinFactNeighborY="36725"/>
      <dgm:spPr/>
    </dgm:pt>
    <dgm:pt modelId="{DB2CD8C7-A5B3-49A1-81CC-0EEDDDF3DB4E}" type="pres">
      <dgm:prSet presAssocID="{1982B446-3706-4711-A6F1-3DC4DFE59A3A}" presName="textBox4d" presStyleLbl="revTx" presStyleIdx="3" presStyleCnt="4" custScaleY="64549" custLinFactNeighborX="-31716" custLinFactNeighborY="3724">
        <dgm:presLayoutVars>
          <dgm:bulletEnabled val="1"/>
        </dgm:presLayoutVars>
      </dgm:prSet>
      <dgm:spPr/>
      <dgm:t>
        <a:bodyPr/>
        <a:lstStyle/>
        <a:p>
          <a:endParaRPr lang="en-US"/>
        </a:p>
      </dgm:t>
    </dgm:pt>
  </dgm:ptLst>
  <dgm:cxnLst>
    <dgm:cxn modelId="{277398F3-A9DD-4822-A4A0-9408AA94EB41}" srcId="{A75DE5EA-0E88-4A1C-B1EA-B4EE477D7AA1}" destId="{9898FE38-DE6C-46BA-8D32-D767674AD978}" srcOrd="0" destOrd="0" parTransId="{6500A968-9A0E-4ACA-91E4-A3C5FA03BCC8}" sibTransId="{15E99FBC-5B51-4114-8E0B-C26E50C78603}"/>
    <dgm:cxn modelId="{6FF0D086-D826-8D43-A216-7EC86CFB3DF1}" srcId="{1982B446-3706-4711-A6F1-3DC4DFE59A3A}" destId="{8F85EFB0-C96A-E940-9766-B3990C702E0C}" srcOrd="1" destOrd="0" parTransId="{B13A653D-C00B-324E-8A58-356DD28F6E3B}" sibTransId="{199F8C8F-7CD0-8641-A6D0-2437E86ED5B7}"/>
    <dgm:cxn modelId="{01CB5693-C3E5-134D-9053-1981A5F9076B}" type="presOf" srcId="{55414B81-BB8D-4248-81C4-20DAE266989E}" destId="{5E71A06C-9747-4CAE-BA21-E9C2A4D6678D}" srcOrd="0" destOrd="3" presId="urn:microsoft.com/office/officeart/2005/8/layout/arrow2"/>
    <dgm:cxn modelId="{428CE2A9-1FCD-1449-AA3E-3571C0E5626B}" type="presOf" srcId="{A39C9339-F7BC-4A9F-AF8A-3B9741B27413}" destId="{48F9B62B-8095-40B1-882D-7B164B0C8B69}" srcOrd="0" destOrd="1" presId="urn:microsoft.com/office/officeart/2005/8/layout/arrow2"/>
    <dgm:cxn modelId="{554B2271-5332-4346-954A-C6C90A948154}" srcId="{1E3A074B-8EC3-4AC7-ADB8-C53A583CA2D1}" destId="{E7F97EE9-9518-204B-B815-A3917172D03C}" srcOrd="1" destOrd="0" parTransId="{DB76A3A4-0559-8F4F-91CD-91666E11DD69}" sibTransId="{271EE36D-6437-A04A-8974-5CA51CFBA085}"/>
    <dgm:cxn modelId="{39ECB7E7-30E3-4A3C-AAF0-553A3160CF23}" type="presOf" srcId="{455C831A-CCF5-4391-A2BE-9DF065D37587}" destId="{E220828C-C958-4FCF-B52F-02D7F5D17607}" srcOrd="0" destOrd="0" presId="urn:microsoft.com/office/officeart/2005/8/layout/arrow2"/>
    <dgm:cxn modelId="{2BB03F78-AB35-B948-88E1-226D373E13DC}" type="presOf" srcId="{A75DE5EA-0E88-4A1C-B1EA-B4EE477D7AA1}" destId="{5E71A06C-9747-4CAE-BA21-E9C2A4D6678D}" srcOrd="0" destOrd="0" presId="urn:microsoft.com/office/officeart/2005/8/layout/arrow2"/>
    <dgm:cxn modelId="{345AD6EC-90F1-4BA3-A053-C21366541189}" srcId="{C7CCB8C4-BA8F-435B-96D2-651E5BBEE204}" destId="{5175B6B0-3CA6-4535-A09B-108E0999A356}" srcOrd="0" destOrd="0" parTransId="{ECD96492-1092-4631-A208-D9A5DA08372E}" sibTransId="{F900535F-E882-46D4-B632-4B8ACBE851E4}"/>
    <dgm:cxn modelId="{E33E2391-C82F-9B45-8B81-A0F0E79A5DC1}" srcId="{A75DE5EA-0E88-4A1C-B1EA-B4EE477D7AA1}" destId="{92504462-14BC-EC4C-B370-F9E3F53541D9}" srcOrd="1" destOrd="0" parTransId="{40ABC0D8-20D4-524C-8B34-A5E9BF537CDE}" sibTransId="{E7FF3263-3BC0-684C-9DD5-BDB64161005A}"/>
    <dgm:cxn modelId="{97034236-F8FB-2040-A83D-9E8C8963B0D8}" type="presOf" srcId="{BAD6DE81-DE4F-40EF-8526-A8F127A4BE33}" destId="{DB2CD8C7-A5B3-49A1-81CC-0EEDDDF3DB4E}" srcOrd="0" destOrd="1" presId="urn:microsoft.com/office/officeart/2005/8/layout/arrow2"/>
    <dgm:cxn modelId="{8C1AFE23-B091-4CE6-8284-0511812F213B}" srcId="{455C831A-CCF5-4391-A2BE-9DF065D37587}" destId="{1E3A074B-8EC3-4AC7-ADB8-C53A583CA2D1}" srcOrd="0" destOrd="0" parTransId="{C3E70DF8-D297-401F-A070-1295F4388B0B}" sibTransId="{13D421C7-F834-4141-85ED-0207D610A128}"/>
    <dgm:cxn modelId="{960E3AC9-FEE9-214D-B2B0-D1CA0C57FC59}" type="presOf" srcId="{E7F97EE9-9518-204B-B815-A3917172D03C}" destId="{48F9B62B-8095-40B1-882D-7B164B0C8B69}" srcOrd="0" destOrd="2" presId="urn:microsoft.com/office/officeart/2005/8/layout/arrow2"/>
    <dgm:cxn modelId="{BF777ED0-A485-405A-BFCD-E378EF965464}" srcId="{1E3A074B-8EC3-4AC7-ADB8-C53A583CA2D1}" destId="{A39C9339-F7BC-4A9F-AF8A-3B9741B27413}" srcOrd="0" destOrd="0" parTransId="{26699644-3B9B-4794-926C-D854282146D8}" sibTransId="{3E2FBE5E-2D29-4C39-97D1-424264F1308F}"/>
    <dgm:cxn modelId="{3583E6FF-20E1-4044-B462-C21F6D720615}" type="presOf" srcId="{8F85EFB0-C96A-E940-9766-B3990C702E0C}" destId="{DB2CD8C7-A5B3-49A1-81CC-0EEDDDF3DB4E}" srcOrd="0" destOrd="2" presId="urn:microsoft.com/office/officeart/2005/8/layout/arrow2"/>
    <dgm:cxn modelId="{679C1D1A-14EB-43D6-A6EB-15DB434BD9E3}" srcId="{455C831A-CCF5-4391-A2BE-9DF065D37587}" destId="{C7CCB8C4-BA8F-435B-96D2-651E5BBEE204}" srcOrd="1" destOrd="0" parTransId="{AD18367E-C5DB-45A4-A27B-B15954C86D0F}" sibTransId="{7D6A4EA2-7BAB-433A-B969-4D95C96F0274}"/>
    <dgm:cxn modelId="{BFE67CED-7DDB-E94F-B8EB-EB28DFB51871}" type="presOf" srcId="{1E3A074B-8EC3-4AC7-ADB8-C53A583CA2D1}" destId="{48F9B62B-8095-40B1-882D-7B164B0C8B69}" srcOrd="0" destOrd="0" presId="urn:microsoft.com/office/officeart/2005/8/layout/arrow2"/>
    <dgm:cxn modelId="{D09152C8-0058-4F02-AE9F-59A443534AE8}" srcId="{455C831A-CCF5-4391-A2BE-9DF065D37587}" destId="{A75DE5EA-0E88-4A1C-B1EA-B4EE477D7AA1}" srcOrd="2" destOrd="0" parTransId="{48157EE2-9BD9-48FE-A422-276C84F2470D}" sibTransId="{03226FF3-250B-4000-A0B5-00FF0F1D75A5}"/>
    <dgm:cxn modelId="{F3E9B7A0-7989-CD49-9419-CCFE115D0F0A}" srcId="{C7CCB8C4-BA8F-435B-96D2-651E5BBEE204}" destId="{5E5B9097-A1F5-C949-B869-B767342FA7EA}" srcOrd="1" destOrd="0" parTransId="{9AF032D3-21F9-A747-81C5-E4EA1BC80C86}" sibTransId="{19D89D46-C13F-614B-8195-5A8FC6C5B051}"/>
    <dgm:cxn modelId="{A995CC4B-FF78-AA46-BB49-63B7C6FFED1C}" type="presOf" srcId="{5175B6B0-3CA6-4535-A09B-108E0999A356}" destId="{389CF004-91C6-4868-93F7-537D5C97980B}" srcOrd="0" destOrd="1" presId="urn:microsoft.com/office/officeart/2005/8/layout/arrow2"/>
    <dgm:cxn modelId="{7DD07C3D-EA79-49EE-93EE-865A49AB8425}" srcId="{455C831A-CCF5-4391-A2BE-9DF065D37587}" destId="{1982B446-3706-4711-A6F1-3DC4DFE59A3A}" srcOrd="3" destOrd="0" parTransId="{33D0F32B-ABD3-423A-818A-28D89377B172}" sibTransId="{6C0374E5-7FC4-4DEF-BC17-94C58A35DE3F}"/>
    <dgm:cxn modelId="{293E3154-15DE-4C13-93DE-664CEAB9F0AF}" srcId="{1982B446-3706-4711-A6F1-3DC4DFE59A3A}" destId="{BAD6DE81-DE4F-40EF-8526-A8F127A4BE33}" srcOrd="0" destOrd="0" parTransId="{3224C504-155F-4C9F-93C7-83D8D4CEC1B4}" sibTransId="{6252B9CC-7427-40BA-B706-E629F53D4B22}"/>
    <dgm:cxn modelId="{6DC8D694-2152-F643-AEF5-0362B8C75B82}" type="presOf" srcId="{1982B446-3706-4711-A6F1-3DC4DFE59A3A}" destId="{DB2CD8C7-A5B3-49A1-81CC-0EEDDDF3DB4E}" srcOrd="0" destOrd="0" presId="urn:microsoft.com/office/officeart/2005/8/layout/arrow2"/>
    <dgm:cxn modelId="{6564CB76-C47E-5C4A-8E08-0AC036725144}" type="presOf" srcId="{5E5B9097-A1F5-C949-B869-B767342FA7EA}" destId="{389CF004-91C6-4868-93F7-537D5C97980B}" srcOrd="0" destOrd="2" presId="urn:microsoft.com/office/officeart/2005/8/layout/arrow2"/>
    <dgm:cxn modelId="{7B86EADD-2573-B64A-9214-BA5D0697C0A2}" srcId="{A75DE5EA-0E88-4A1C-B1EA-B4EE477D7AA1}" destId="{55414B81-BB8D-4248-81C4-20DAE266989E}" srcOrd="2" destOrd="0" parTransId="{019A8932-3D06-D346-907A-7D7934F3E1C6}" sibTransId="{3966FC2A-A144-0D45-8DD3-39D0E185E999}"/>
    <dgm:cxn modelId="{2B64D6EF-7BBE-2E42-B234-4A27737BE859}" type="presOf" srcId="{C7CCB8C4-BA8F-435B-96D2-651E5BBEE204}" destId="{389CF004-91C6-4868-93F7-537D5C97980B}" srcOrd="0" destOrd="0" presId="urn:microsoft.com/office/officeart/2005/8/layout/arrow2"/>
    <dgm:cxn modelId="{DC274B75-E780-304D-BF1A-EE90807AED3A}" type="presOf" srcId="{9898FE38-DE6C-46BA-8D32-D767674AD978}" destId="{5E71A06C-9747-4CAE-BA21-E9C2A4D6678D}" srcOrd="0" destOrd="1" presId="urn:microsoft.com/office/officeart/2005/8/layout/arrow2"/>
    <dgm:cxn modelId="{E2040C34-9A45-6948-93A9-9B0A32961E41}" type="presOf" srcId="{92504462-14BC-EC4C-B370-F9E3F53541D9}" destId="{5E71A06C-9747-4CAE-BA21-E9C2A4D6678D}" srcOrd="0" destOrd="2" presId="urn:microsoft.com/office/officeart/2005/8/layout/arrow2"/>
    <dgm:cxn modelId="{CDB3CFA4-6064-4BD5-9F4C-2C85AFCC5E37}" type="presParOf" srcId="{E220828C-C958-4FCF-B52F-02D7F5D17607}" destId="{82ED47FD-CD8E-4EC8-A7E3-BF3AC4BC5C1A}" srcOrd="0" destOrd="0" presId="urn:microsoft.com/office/officeart/2005/8/layout/arrow2"/>
    <dgm:cxn modelId="{B827CA46-1D20-D348-802E-DD17AE641365}" type="presParOf" srcId="{E220828C-C958-4FCF-B52F-02D7F5D17607}" destId="{4566E19C-2577-409E-A34A-BB8B091D39D1}" srcOrd="1" destOrd="0" presId="urn:microsoft.com/office/officeart/2005/8/layout/arrow2"/>
    <dgm:cxn modelId="{7809EDA7-0E1B-4A44-A79B-FAB702FD737F}" type="presParOf" srcId="{4566E19C-2577-409E-A34A-BB8B091D39D1}" destId="{A94E7C76-C16F-47F1-B4F1-C2CF2270A7E9}" srcOrd="0" destOrd="0" presId="urn:microsoft.com/office/officeart/2005/8/layout/arrow2"/>
    <dgm:cxn modelId="{123616DA-4AD8-6844-987E-C7DF72AD08BE}" type="presParOf" srcId="{4566E19C-2577-409E-A34A-BB8B091D39D1}" destId="{48F9B62B-8095-40B1-882D-7B164B0C8B69}" srcOrd="1" destOrd="0" presId="urn:microsoft.com/office/officeart/2005/8/layout/arrow2"/>
    <dgm:cxn modelId="{83893716-3BE3-5446-BE95-462ED6375902}" type="presParOf" srcId="{4566E19C-2577-409E-A34A-BB8B091D39D1}" destId="{0CFC4447-43F4-414D-A014-8F5BDE3BC5FF}" srcOrd="2" destOrd="0" presId="urn:microsoft.com/office/officeart/2005/8/layout/arrow2"/>
    <dgm:cxn modelId="{781888B6-1445-E447-BDF7-F04FB3416D47}" type="presParOf" srcId="{4566E19C-2577-409E-A34A-BB8B091D39D1}" destId="{389CF004-91C6-4868-93F7-537D5C97980B}" srcOrd="3" destOrd="0" presId="urn:microsoft.com/office/officeart/2005/8/layout/arrow2"/>
    <dgm:cxn modelId="{2057992C-3067-7044-8101-72E35ADD9295}" type="presParOf" srcId="{4566E19C-2577-409E-A34A-BB8B091D39D1}" destId="{8D49C94D-D2A4-4464-8383-D3C12F8B2538}" srcOrd="4" destOrd="0" presId="urn:microsoft.com/office/officeart/2005/8/layout/arrow2"/>
    <dgm:cxn modelId="{CFABFF38-BADB-8347-9360-3EFE088FA6F8}" type="presParOf" srcId="{4566E19C-2577-409E-A34A-BB8B091D39D1}" destId="{5E71A06C-9747-4CAE-BA21-E9C2A4D6678D}" srcOrd="5" destOrd="0" presId="urn:microsoft.com/office/officeart/2005/8/layout/arrow2"/>
    <dgm:cxn modelId="{41EB9D8C-EB2E-B243-965D-A1FCA2BB1E78}" type="presParOf" srcId="{4566E19C-2577-409E-A34A-BB8B091D39D1}" destId="{A9227355-A6E4-4C01-AB6A-08B68C0ABB91}" srcOrd="6" destOrd="0" presId="urn:microsoft.com/office/officeart/2005/8/layout/arrow2"/>
    <dgm:cxn modelId="{1EE893B0-E273-5B40-9D8A-35AC08EACD39}" type="presParOf" srcId="{4566E19C-2577-409E-A34A-BB8B091D39D1}" destId="{DB2CD8C7-A5B3-49A1-81CC-0EEDDDF3DB4E}" srcOrd="7"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CFBEC-172E-41BB-B545-FE2085E0B744}">
      <dsp:nvSpPr>
        <dsp:cNvPr id="0" name=""/>
        <dsp:cNvSpPr/>
      </dsp:nvSpPr>
      <dsp:spPr>
        <a:xfrm>
          <a:off x="2858506" y="2201730"/>
          <a:ext cx="2907616" cy="1668209"/>
        </a:xfrm>
        <a:prstGeom prst="ellipse">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sp3d extrusionH="28000" prstMaterial="matte"/>
        </a:bodyPr>
        <a:lstStyle/>
        <a:p>
          <a:pPr lvl="0" algn="ctr" defTabSz="1066800">
            <a:lnSpc>
              <a:spcPct val="90000"/>
            </a:lnSpc>
            <a:spcBef>
              <a:spcPct val="0"/>
            </a:spcBef>
            <a:spcAft>
              <a:spcPct val="35000"/>
            </a:spcAft>
          </a:pPr>
          <a:r>
            <a:rPr lang="en-US" sz="2400" kern="1200" dirty="0" smtClean="0"/>
            <a:t>Admission</a:t>
          </a:r>
        </a:p>
        <a:p>
          <a:pPr lvl="0" algn="ctr" defTabSz="1066800">
            <a:lnSpc>
              <a:spcPct val="90000"/>
            </a:lnSpc>
            <a:spcBef>
              <a:spcPct val="0"/>
            </a:spcBef>
            <a:spcAft>
              <a:spcPct val="35000"/>
            </a:spcAft>
          </a:pPr>
          <a:r>
            <a:rPr lang="en-US" sz="2400" kern="1200" dirty="0" smtClean="0"/>
            <a:t>Discharge</a:t>
          </a:r>
          <a:endParaRPr lang="en-US" sz="2000" kern="1200" dirty="0"/>
        </a:p>
      </dsp:txBody>
      <dsp:txXfrm>
        <a:off x="3284317" y="2446034"/>
        <a:ext cx="2055994" cy="1179601"/>
      </dsp:txXfrm>
    </dsp:sp>
    <dsp:sp modelId="{E09D1B4B-09AE-4B1F-A409-CE344F8F9185}">
      <dsp:nvSpPr>
        <dsp:cNvPr id="0" name=""/>
        <dsp:cNvSpPr/>
      </dsp:nvSpPr>
      <dsp:spPr>
        <a:xfrm rot="15826087">
          <a:off x="4146700" y="1818993"/>
          <a:ext cx="124655" cy="541942"/>
        </a:xfrm>
        <a:prstGeom prst="rightArrow">
          <a:avLst>
            <a:gd name="adj1" fmla="val 60000"/>
            <a:gd name="adj2" fmla="val 50000"/>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10800000">
        <a:off x="4167428" y="1945969"/>
        <a:ext cx="87259" cy="325166"/>
      </dsp:txXfrm>
    </dsp:sp>
    <dsp:sp modelId="{60779230-642B-46DB-B5CA-FC2220C38859}">
      <dsp:nvSpPr>
        <dsp:cNvPr id="0" name=""/>
        <dsp:cNvSpPr/>
      </dsp:nvSpPr>
      <dsp:spPr>
        <a:xfrm>
          <a:off x="2259971" y="96477"/>
          <a:ext cx="3667438" cy="1874532"/>
        </a:xfrm>
        <a:prstGeom prst="ellipse">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sp3d extrusionH="28000" prstMaterial="matte"/>
        </a:bodyPr>
        <a:lstStyle/>
        <a:p>
          <a:pPr lvl="0" algn="ctr" defTabSz="889000">
            <a:lnSpc>
              <a:spcPct val="90000"/>
            </a:lnSpc>
            <a:spcBef>
              <a:spcPct val="0"/>
            </a:spcBef>
            <a:spcAft>
              <a:spcPct val="35000"/>
            </a:spcAft>
          </a:pPr>
          <a:r>
            <a:rPr lang="en-US" sz="2000" kern="1200" dirty="0" smtClean="0"/>
            <a:t>Nurses</a:t>
          </a:r>
          <a:endParaRPr lang="en-US" sz="2000" kern="1200" dirty="0"/>
        </a:p>
      </dsp:txBody>
      <dsp:txXfrm>
        <a:off x="2797055" y="370996"/>
        <a:ext cx="2593270" cy="1325494"/>
      </dsp:txXfrm>
    </dsp:sp>
    <dsp:sp modelId="{4873F644-A37B-4263-BDD3-7D4AECF93436}">
      <dsp:nvSpPr>
        <dsp:cNvPr id="0" name=""/>
        <dsp:cNvSpPr/>
      </dsp:nvSpPr>
      <dsp:spPr>
        <a:xfrm rot="20941662">
          <a:off x="5757183" y="2468291"/>
          <a:ext cx="169623" cy="541942"/>
        </a:xfrm>
        <a:prstGeom prst="rightArrow">
          <a:avLst>
            <a:gd name="adj1" fmla="val 60000"/>
            <a:gd name="adj2" fmla="val 50000"/>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757648" y="2581522"/>
        <a:ext cx="118736" cy="325166"/>
      </dsp:txXfrm>
    </dsp:sp>
    <dsp:sp modelId="{8FE55D76-69B8-469D-BE4A-A0F9F69D5110}">
      <dsp:nvSpPr>
        <dsp:cNvPr id="0" name=""/>
        <dsp:cNvSpPr/>
      </dsp:nvSpPr>
      <dsp:spPr>
        <a:xfrm>
          <a:off x="5960490" y="1529510"/>
          <a:ext cx="2573909" cy="1874532"/>
        </a:xfrm>
        <a:prstGeom prst="ellipse">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sp3d extrusionH="28000" prstMaterial="matte"/>
        </a:bodyPr>
        <a:lstStyle/>
        <a:p>
          <a:pPr lvl="0" algn="ctr" defTabSz="889000">
            <a:lnSpc>
              <a:spcPct val="90000"/>
            </a:lnSpc>
            <a:spcBef>
              <a:spcPct val="0"/>
            </a:spcBef>
            <a:spcAft>
              <a:spcPct val="35000"/>
            </a:spcAft>
          </a:pPr>
          <a:r>
            <a:rPr lang="en-US" sz="2000" kern="1200" spc="-10" baseline="0" dirty="0" smtClean="0"/>
            <a:t>Physicians</a:t>
          </a:r>
          <a:endParaRPr lang="en-US" sz="2000" kern="1200" spc="-10" baseline="0" dirty="0"/>
        </a:p>
      </dsp:txBody>
      <dsp:txXfrm>
        <a:off x="6337430" y="1804029"/>
        <a:ext cx="1820029" cy="1325494"/>
      </dsp:txXfrm>
    </dsp:sp>
    <dsp:sp modelId="{8999D690-D432-4F1A-B2AE-D98A61E6F24A}">
      <dsp:nvSpPr>
        <dsp:cNvPr id="0" name=""/>
        <dsp:cNvSpPr/>
      </dsp:nvSpPr>
      <dsp:spPr>
        <a:xfrm rot="2168400">
          <a:off x="5304271" y="3632596"/>
          <a:ext cx="392517" cy="541942"/>
        </a:xfrm>
        <a:prstGeom prst="rightArrow">
          <a:avLst>
            <a:gd name="adj1" fmla="val 60000"/>
            <a:gd name="adj2" fmla="val 50000"/>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315600" y="3706260"/>
        <a:ext cx="274762" cy="325166"/>
      </dsp:txXfrm>
    </dsp:sp>
    <dsp:sp modelId="{0B5562C5-56E9-4F94-AD9A-09B6AA6E206F}">
      <dsp:nvSpPr>
        <dsp:cNvPr id="0" name=""/>
        <dsp:cNvSpPr/>
      </dsp:nvSpPr>
      <dsp:spPr>
        <a:xfrm>
          <a:off x="5293987" y="3900532"/>
          <a:ext cx="2971631" cy="1874532"/>
        </a:xfrm>
        <a:prstGeom prst="ellipse">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sp3d extrusionH="28000" prstMaterial="matte"/>
        </a:bodyPr>
        <a:lstStyle/>
        <a:p>
          <a:pPr lvl="0" algn="ctr" defTabSz="889000">
            <a:lnSpc>
              <a:spcPct val="90000"/>
            </a:lnSpc>
            <a:spcBef>
              <a:spcPct val="0"/>
            </a:spcBef>
            <a:spcAft>
              <a:spcPct val="35000"/>
            </a:spcAft>
          </a:pPr>
          <a:r>
            <a:rPr lang="en-US" sz="2000" kern="1200" dirty="0" smtClean="0"/>
            <a:t>Physical Therapists</a:t>
          </a:r>
          <a:endParaRPr lang="en-US" sz="2000" kern="1200" dirty="0"/>
        </a:p>
      </dsp:txBody>
      <dsp:txXfrm>
        <a:off x="5729172" y="4175051"/>
        <a:ext cx="2101261" cy="1325494"/>
      </dsp:txXfrm>
    </dsp:sp>
    <dsp:sp modelId="{FB0FDE60-5A66-47CD-855C-10B0ABFAFF6D}">
      <dsp:nvSpPr>
        <dsp:cNvPr id="0" name=""/>
        <dsp:cNvSpPr/>
      </dsp:nvSpPr>
      <dsp:spPr>
        <a:xfrm rot="8947964">
          <a:off x="2653654" y="3604704"/>
          <a:ext cx="507135" cy="541942"/>
        </a:xfrm>
        <a:prstGeom prst="rightArrow">
          <a:avLst>
            <a:gd name="adj1" fmla="val 60000"/>
            <a:gd name="adj2" fmla="val 50000"/>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10800000">
        <a:off x="2795019" y="3674064"/>
        <a:ext cx="354995" cy="325166"/>
      </dsp:txXfrm>
    </dsp:sp>
    <dsp:sp modelId="{492A8904-4F29-41B2-8DF6-9E5DB43B598E}">
      <dsp:nvSpPr>
        <dsp:cNvPr id="0" name=""/>
        <dsp:cNvSpPr/>
      </dsp:nvSpPr>
      <dsp:spPr>
        <a:xfrm>
          <a:off x="0" y="3822375"/>
          <a:ext cx="2856612" cy="1874532"/>
        </a:xfrm>
        <a:prstGeom prst="ellipse">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sp3d extrusionH="28000" prstMaterial="matte"/>
        </a:bodyPr>
        <a:lstStyle/>
        <a:p>
          <a:pPr lvl="0" algn="ctr" defTabSz="889000">
            <a:lnSpc>
              <a:spcPct val="90000"/>
            </a:lnSpc>
            <a:spcBef>
              <a:spcPct val="0"/>
            </a:spcBef>
            <a:spcAft>
              <a:spcPct val="35000"/>
            </a:spcAft>
          </a:pPr>
          <a:r>
            <a:rPr lang="en-US" sz="2000" kern="1200" dirty="0" smtClean="0"/>
            <a:t>Social Workers</a:t>
          </a:r>
          <a:endParaRPr lang="en-US" sz="2000" kern="1200" dirty="0"/>
        </a:p>
      </dsp:txBody>
      <dsp:txXfrm>
        <a:off x="418341" y="4096894"/>
        <a:ext cx="2019930" cy="1325494"/>
      </dsp:txXfrm>
    </dsp:sp>
    <dsp:sp modelId="{470BEB95-5498-4076-A7AD-52EA2D6058A0}">
      <dsp:nvSpPr>
        <dsp:cNvPr id="0" name=""/>
        <dsp:cNvSpPr/>
      </dsp:nvSpPr>
      <dsp:spPr>
        <a:xfrm rot="11226126">
          <a:off x="2626586" y="2566558"/>
          <a:ext cx="188224" cy="541942"/>
        </a:xfrm>
        <a:prstGeom prst="rightArrow">
          <a:avLst>
            <a:gd name="adj1" fmla="val 60000"/>
            <a:gd name="adj2" fmla="val 50000"/>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10800000">
        <a:off x="2682836" y="2678437"/>
        <a:ext cx="131757" cy="325166"/>
      </dsp:txXfrm>
    </dsp:sp>
    <dsp:sp modelId="{A0AE6ABD-EFF8-41C2-907C-790C07DF522C}">
      <dsp:nvSpPr>
        <dsp:cNvPr id="0" name=""/>
        <dsp:cNvSpPr/>
      </dsp:nvSpPr>
      <dsp:spPr>
        <a:xfrm>
          <a:off x="0" y="1720592"/>
          <a:ext cx="2557284" cy="1874532"/>
        </a:xfrm>
        <a:prstGeom prst="ellipse">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sp3d extrusionH="28000" prstMaterial="matte"/>
        </a:bodyPr>
        <a:lstStyle/>
        <a:p>
          <a:pPr lvl="0" algn="ctr" defTabSz="889000">
            <a:lnSpc>
              <a:spcPct val="90000"/>
            </a:lnSpc>
            <a:spcBef>
              <a:spcPct val="0"/>
            </a:spcBef>
            <a:spcAft>
              <a:spcPct val="35000"/>
            </a:spcAft>
          </a:pPr>
          <a:r>
            <a:rPr lang="en-US" sz="2000" kern="1200" dirty="0" smtClean="0"/>
            <a:t>Case Managers</a:t>
          </a:r>
          <a:endParaRPr lang="en-US" sz="2000" kern="1200" dirty="0"/>
        </a:p>
      </dsp:txBody>
      <dsp:txXfrm>
        <a:off x="374506" y="1995111"/>
        <a:ext cx="1808272" cy="1325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D47FD-CD8E-4EC8-A7E3-BF3AC4BC5C1A}">
      <dsp:nvSpPr>
        <dsp:cNvPr id="0" name=""/>
        <dsp:cNvSpPr/>
      </dsp:nvSpPr>
      <dsp:spPr>
        <a:xfrm>
          <a:off x="650026" y="358817"/>
          <a:ext cx="8952255" cy="5546552"/>
        </a:xfrm>
        <a:prstGeom prst="swooshArrow">
          <a:avLst>
            <a:gd name="adj1" fmla="val 25000"/>
            <a:gd name="adj2" fmla="val 25000"/>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94E7C76-C16F-47F1-B4F1-C2CF2270A7E9}">
      <dsp:nvSpPr>
        <dsp:cNvPr id="0" name=""/>
        <dsp:cNvSpPr/>
      </dsp:nvSpPr>
      <dsp:spPr>
        <a:xfrm>
          <a:off x="1222380" y="4725454"/>
          <a:ext cx="237236" cy="237236"/>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8F9B62B-8095-40B1-882D-7B164B0C8B69}">
      <dsp:nvSpPr>
        <dsp:cNvPr id="0" name=""/>
        <dsp:cNvSpPr/>
      </dsp:nvSpPr>
      <dsp:spPr>
        <a:xfrm>
          <a:off x="1179961" y="5179927"/>
          <a:ext cx="2128498" cy="1534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06" tIns="0" rIns="0" bIns="0" numCol="1" spcCol="1270" anchor="t" anchorCtr="0">
          <a:noAutofit/>
        </a:bodyPr>
        <a:lstStyle/>
        <a:p>
          <a:pPr lvl="0" algn="l" defTabSz="889000">
            <a:lnSpc>
              <a:spcPct val="90000"/>
            </a:lnSpc>
            <a:spcBef>
              <a:spcPct val="0"/>
            </a:spcBef>
            <a:spcAft>
              <a:spcPct val="35000"/>
            </a:spcAft>
          </a:pPr>
          <a:r>
            <a:rPr lang="en-US" sz="2000" kern="1200" dirty="0" smtClean="0"/>
            <a:t>ER Visit </a:t>
          </a:r>
          <a:endParaRPr lang="en-US" sz="2000" kern="1200" dirty="0"/>
        </a:p>
        <a:p>
          <a:pPr marL="228600" lvl="1" indent="-228600" algn="l" defTabSz="889000">
            <a:lnSpc>
              <a:spcPct val="90000"/>
            </a:lnSpc>
            <a:spcBef>
              <a:spcPct val="0"/>
            </a:spcBef>
            <a:spcAft>
              <a:spcPct val="15000"/>
            </a:spcAft>
            <a:buChar char="••"/>
          </a:pPr>
          <a:r>
            <a:rPr lang="en-US" sz="2000" kern="1200" dirty="0" smtClean="0"/>
            <a:t>Presenting symptom</a:t>
          </a:r>
          <a:endParaRPr lang="en-US" sz="2000" kern="1200" dirty="0"/>
        </a:p>
        <a:p>
          <a:pPr marL="228600" lvl="1" indent="-228600" algn="l" defTabSz="889000">
            <a:lnSpc>
              <a:spcPct val="90000"/>
            </a:lnSpc>
            <a:spcBef>
              <a:spcPct val="0"/>
            </a:spcBef>
            <a:spcAft>
              <a:spcPct val="15000"/>
            </a:spcAft>
            <a:buChar char="••"/>
          </a:pPr>
          <a:r>
            <a:rPr lang="en-US" sz="2000" kern="1200" dirty="0" smtClean="0"/>
            <a:t>Education initiated</a:t>
          </a:r>
          <a:endParaRPr lang="en-US" sz="2000" kern="1200" dirty="0"/>
        </a:p>
      </dsp:txBody>
      <dsp:txXfrm>
        <a:off x="1179961" y="5179927"/>
        <a:ext cx="2128498" cy="1534298"/>
      </dsp:txXfrm>
    </dsp:sp>
    <dsp:sp modelId="{0CFC4447-43F4-414D-A014-8F5BDE3BC5FF}">
      <dsp:nvSpPr>
        <dsp:cNvPr id="0" name=""/>
        <dsp:cNvSpPr/>
      </dsp:nvSpPr>
      <dsp:spPr>
        <a:xfrm>
          <a:off x="2627304" y="3412116"/>
          <a:ext cx="412584" cy="412584"/>
        </a:xfrm>
        <a:prstGeom prst="ellipse">
          <a:avLst/>
        </a:prstGeom>
        <a:solidFill>
          <a:schemeClr val="accent3">
            <a:hueOff val="3750089"/>
            <a:satOff val="-5627"/>
            <a:lumOff val="-91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89CF004-91C6-4868-93F7-537D5C97980B}">
      <dsp:nvSpPr>
        <dsp:cNvPr id="0" name=""/>
        <dsp:cNvSpPr/>
      </dsp:nvSpPr>
      <dsp:spPr>
        <a:xfrm>
          <a:off x="2650669" y="4213925"/>
          <a:ext cx="2166067" cy="2402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620" tIns="0" rIns="0" bIns="0" numCol="1" spcCol="1270" anchor="t" anchorCtr="0">
          <a:noAutofit/>
        </a:bodyPr>
        <a:lstStyle/>
        <a:p>
          <a:pPr lvl="0" algn="l" defTabSz="889000">
            <a:lnSpc>
              <a:spcPct val="90000"/>
            </a:lnSpc>
            <a:spcBef>
              <a:spcPct val="0"/>
            </a:spcBef>
            <a:spcAft>
              <a:spcPct val="35000"/>
            </a:spcAft>
          </a:pPr>
          <a:r>
            <a:rPr lang="en-US" sz="2000" kern="1200" dirty="0" smtClean="0"/>
            <a:t>Admission</a:t>
          </a:r>
          <a:endParaRPr lang="en-US" sz="2000" kern="1200" dirty="0"/>
        </a:p>
        <a:p>
          <a:pPr marL="228600" lvl="1" indent="-228600" algn="l" defTabSz="889000">
            <a:lnSpc>
              <a:spcPct val="90000"/>
            </a:lnSpc>
            <a:spcBef>
              <a:spcPct val="0"/>
            </a:spcBef>
            <a:spcAft>
              <a:spcPct val="15000"/>
            </a:spcAft>
            <a:buChar char="••"/>
          </a:pPr>
          <a:r>
            <a:rPr lang="en-US" sz="2000" kern="1200" dirty="0" smtClean="0"/>
            <a:t>Diagnostic phase</a:t>
          </a:r>
          <a:endParaRPr lang="en-US" sz="2000" kern="1200" dirty="0"/>
        </a:p>
        <a:p>
          <a:pPr marL="228600" lvl="1" indent="-228600" algn="l" defTabSz="889000">
            <a:lnSpc>
              <a:spcPct val="90000"/>
            </a:lnSpc>
            <a:spcBef>
              <a:spcPct val="0"/>
            </a:spcBef>
            <a:spcAft>
              <a:spcPct val="15000"/>
            </a:spcAft>
            <a:buChar char="••"/>
          </a:pPr>
          <a:r>
            <a:rPr lang="en-US" sz="2000" kern="1200" dirty="0" smtClean="0"/>
            <a:t>Education on tests/procedures</a:t>
          </a:r>
          <a:endParaRPr lang="en-US" sz="2000" kern="1200" dirty="0"/>
        </a:p>
      </dsp:txBody>
      <dsp:txXfrm>
        <a:off x="2650669" y="4213925"/>
        <a:ext cx="2166067" cy="2402994"/>
      </dsp:txXfrm>
    </dsp:sp>
    <dsp:sp modelId="{8D49C94D-D2A4-4464-8383-D3C12F8B2538}">
      <dsp:nvSpPr>
        <dsp:cNvPr id="0" name=""/>
        <dsp:cNvSpPr/>
      </dsp:nvSpPr>
      <dsp:spPr>
        <a:xfrm>
          <a:off x="4476158" y="2372555"/>
          <a:ext cx="546674" cy="546674"/>
        </a:xfrm>
        <a:prstGeom prst="ellipse">
          <a:avLst/>
        </a:prstGeom>
        <a:solidFill>
          <a:schemeClr val="accent3">
            <a:hueOff val="7500177"/>
            <a:satOff val="-11253"/>
            <a:lumOff val="-183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E71A06C-9747-4CAE-BA21-E9C2A4D6678D}">
      <dsp:nvSpPr>
        <dsp:cNvPr id="0" name=""/>
        <dsp:cNvSpPr/>
      </dsp:nvSpPr>
      <dsp:spPr>
        <a:xfrm>
          <a:off x="4476161" y="3314029"/>
          <a:ext cx="2166067" cy="2427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9671" tIns="0" rIns="0" bIns="0" numCol="1" spcCol="1270" anchor="t" anchorCtr="0">
          <a:noAutofit/>
        </a:bodyPr>
        <a:lstStyle/>
        <a:p>
          <a:pPr lvl="0" algn="l" defTabSz="889000">
            <a:lnSpc>
              <a:spcPct val="90000"/>
            </a:lnSpc>
            <a:spcBef>
              <a:spcPct val="0"/>
            </a:spcBef>
            <a:spcAft>
              <a:spcPct val="35000"/>
            </a:spcAft>
          </a:pPr>
          <a:r>
            <a:rPr lang="en-US" sz="2000" kern="1200" dirty="0" smtClean="0"/>
            <a:t>In-Patient Hospitalization</a:t>
          </a:r>
          <a:endParaRPr lang="en-US" sz="2000" kern="1200" dirty="0"/>
        </a:p>
        <a:p>
          <a:pPr marL="228600" lvl="1" indent="-228600" algn="l" defTabSz="889000">
            <a:lnSpc>
              <a:spcPct val="90000"/>
            </a:lnSpc>
            <a:spcBef>
              <a:spcPct val="0"/>
            </a:spcBef>
            <a:spcAft>
              <a:spcPct val="15000"/>
            </a:spcAft>
            <a:buChar char="••"/>
          </a:pPr>
          <a:r>
            <a:rPr lang="en-US" sz="2000" kern="1200" dirty="0" smtClean="0"/>
            <a:t>Treatment Phase</a:t>
          </a:r>
          <a:endParaRPr lang="en-US" sz="2000" kern="1200" dirty="0"/>
        </a:p>
        <a:p>
          <a:pPr marL="228600" lvl="1" indent="-228600" algn="l" defTabSz="889000">
            <a:lnSpc>
              <a:spcPct val="90000"/>
            </a:lnSpc>
            <a:spcBef>
              <a:spcPct val="0"/>
            </a:spcBef>
            <a:spcAft>
              <a:spcPct val="15000"/>
            </a:spcAft>
            <a:buChar char="••"/>
          </a:pPr>
          <a:r>
            <a:rPr lang="en-US" sz="2000" kern="1200" dirty="0" smtClean="0"/>
            <a:t>Enrollment process</a:t>
          </a:r>
          <a:endParaRPr lang="en-US" sz="2000" kern="1200" dirty="0"/>
        </a:p>
        <a:p>
          <a:pPr marL="228600" lvl="1" indent="-228600" algn="l" defTabSz="889000">
            <a:lnSpc>
              <a:spcPct val="90000"/>
            </a:lnSpc>
            <a:spcBef>
              <a:spcPct val="0"/>
            </a:spcBef>
            <a:spcAft>
              <a:spcPct val="15000"/>
            </a:spcAft>
            <a:buChar char="••"/>
          </a:pPr>
          <a:r>
            <a:rPr lang="en-US" sz="2000" kern="1200" dirty="0" smtClean="0"/>
            <a:t>Education continued</a:t>
          </a:r>
          <a:endParaRPr lang="en-US" sz="2000" kern="1200" dirty="0"/>
        </a:p>
      </dsp:txBody>
      <dsp:txXfrm>
        <a:off x="4476161" y="3314029"/>
        <a:ext cx="2166067" cy="2427103"/>
      </dsp:txXfrm>
    </dsp:sp>
    <dsp:sp modelId="{A9227355-A6E4-4C01-AB6A-08B68C0ABB91}">
      <dsp:nvSpPr>
        <dsp:cNvPr id="0" name=""/>
        <dsp:cNvSpPr/>
      </dsp:nvSpPr>
      <dsp:spPr>
        <a:xfrm>
          <a:off x="6714217" y="1635956"/>
          <a:ext cx="732337" cy="732337"/>
        </a:xfrm>
        <a:prstGeom prst="ellipse">
          <a:avLst/>
        </a:prstGeom>
        <a:solidFill>
          <a:schemeClr val="accent3">
            <a:hueOff val="11250266"/>
            <a:satOff val="-16880"/>
            <a:lumOff val="-274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B2CD8C7-A5B3-49A1-81CC-0EEDDDF3DB4E}">
      <dsp:nvSpPr>
        <dsp:cNvPr id="0" name=""/>
        <dsp:cNvSpPr/>
      </dsp:nvSpPr>
      <dsp:spPr>
        <a:xfrm>
          <a:off x="6811524" y="2724620"/>
          <a:ext cx="2166067" cy="2983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8050" tIns="0" rIns="0" bIns="0" numCol="1" spcCol="1270" anchor="t" anchorCtr="0">
          <a:noAutofit/>
        </a:bodyPr>
        <a:lstStyle/>
        <a:p>
          <a:pPr lvl="0" algn="l" defTabSz="889000">
            <a:lnSpc>
              <a:spcPct val="90000"/>
            </a:lnSpc>
            <a:spcBef>
              <a:spcPct val="0"/>
            </a:spcBef>
            <a:spcAft>
              <a:spcPct val="35000"/>
            </a:spcAft>
          </a:pPr>
          <a:r>
            <a:rPr lang="en-US" sz="2000" kern="1200" dirty="0" smtClean="0"/>
            <a:t>Discharge</a:t>
          </a:r>
          <a:endParaRPr lang="en-US" sz="2000" kern="1200" dirty="0"/>
        </a:p>
        <a:p>
          <a:pPr marL="228600" lvl="1" indent="-228600" algn="l" defTabSz="889000">
            <a:lnSpc>
              <a:spcPct val="90000"/>
            </a:lnSpc>
            <a:spcBef>
              <a:spcPct val="0"/>
            </a:spcBef>
            <a:spcAft>
              <a:spcPct val="15000"/>
            </a:spcAft>
            <a:buChar char="••"/>
          </a:pPr>
          <a:r>
            <a:rPr lang="en-US" sz="2000" kern="1200" dirty="0" smtClean="0"/>
            <a:t>Management Phase</a:t>
          </a:r>
          <a:endParaRPr lang="en-US" sz="2000" kern="1200" dirty="0"/>
        </a:p>
        <a:p>
          <a:pPr marL="228600" lvl="1" indent="-228600" algn="l" defTabSz="889000">
            <a:lnSpc>
              <a:spcPct val="90000"/>
            </a:lnSpc>
            <a:spcBef>
              <a:spcPct val="0"/>
            </a:spcBef>
            <a:spcAft>
              <a:spcPct val="15000"/>
            </a:spcAft>
            <a:buChar char="••"/>
          </a:pPr>
          <a:r>
            <a:rPr lang="en-US" sz="2000" kern="1200" dirty="0" smtClean="0"/>
            <a:t>Follow care</a:t>
          </a:r>
          <a:endParaRPr lang="en-US" sz="2000" kern="1200" dirty="0"/>
        </a:p>
      </dsp:txBody>
      <dsp:txXfrm>
        <a:off x="6811524" y="2724620"/>
        <a:ext cx="2166067" cy="298360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640B6B-D931-DA43-9124-7F7B30A60843}" type="datetimeFigureOut">
              <a:rPr lang="en-US" smtClean="0"/>
              <a:t>5/30/12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050D87-0A7D-7D49-B1D3-7805EAA5613F}" type="slidenum">
              <a:rPr lang="en-US" smtClean="0"/>
              <a:t>‹#›</a:t>
            </a:fld>
            <a:endParaRPr lang="en-US"/>
          </a:p>
        </p:txBody>
      </p:sp>
    </p:spTree>
    <p:extLst>
      <p:ext uri="{BB962C8B-B14F-4D97-AF65-F5344CB8AC3E}">
        <p14:creationId xmlns:p14="http://schemas.microsoft.com/office/powerpoint/2010/main" val="30994178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t>5/30/12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t>‹#›</a:t>
            </a:fld>
            <a:endParaRPr lang="en-US"/>
          </a:p>
        </p:txBody>
      </p:sp>
    </p:spTree>
    <p:extLst>
      <p:ext uri="{BB962C8B-B14F-4D97-AF65-F5344CB8AC3E}">
        <p14:creationId xmlns:p14="http://schemas.microsoft.com/office/powerpoint/2010/main" val="4044723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to give updates for project</a:t>
            </a:r>
            <a:r>
              <a:rPr lang="en-US" baseline="0" dirty="0" smtClean="0"/>
              <a:t> milestones.</a:t>
            </a:r>
            <a:endParaRPr lang="en-US" dirty="0" smtClean="0"/>
          </a:p>
          <a:p>
            <a:endParaRPr lang="en-US" baseline="0" dirty="0" smtClean="0"/>
          </a:p>
          <a:p>
            <a:pPr lvl="0"/>
            <a:r>
              <a:rPr lang="en-US" sz="1000" b="1" dirty="0" smtClean="0"/>
              <a:t>Sections</a:t>
            </a:r>
            <a:endParaRPr lang="en-US" sz="1000" b="0" dirty="0" smtClean="0"/>
          </a:p>
          <a:p>
            <a:pPr lvl="0"/>
            <a:r>
              <a:rPr lang="en-US" sz="1000" u="none" dirty="0" smtClean="0">
                <a:solidFill>
                  <a:srgbClr val="008080"/>
                </a:solidFill>
                <a:effectLst/>
                <a:latin typeface="+mn-lt"/>
                <a:ea typeface="Times New Roman"/>
                <a:cs typeface="Times New Roman"/>
              </a:rPr>
              <a:t>Sections can help to organize your slides or facilitate collaboration between multiple authors. On the </a:t>
            </a:r>
            <a:r>
              <a:rPr lang="en-US" sz="1000" b="1" u="none" dirty="0" smtClean="0">
                <a:solidFill>
                  <a:srgbClr val="008080"/>
                </a:solidFill>
                <a:effectLst/>
                <a:latin typeface="+mn-lt"/>
                <a:ea typeface="Times New Roman"/>
                <a:cs typeface="Times New Roman"/>
              </a:rPr>
              <a:t>Home</a:t>
            </a:r>
            <a:r>
              <a:rPr lang="en-US" sz="1000" u="none" dirty="0" smtClean="0">
                <a:solidFill>
                  <a:srgbClr val="008080"/>
                </a:solidFill>
                <a:effectLst/>
                <a:latin typeface="+mn-lt"/>
                <a:ea typeface="Times New Roman"/>
                <a:cs typeface="Times New Roman"/>
              </a:rPr>
              <a:t> tab, under </a:t>
            </a:r>
            <a:r>
              <a:rPr lang="en-US" sz="1000" b="1" u="none" dirty="0" smtClean="0">
                <a:solidFill>
                  <a:srgbClr val="008080"/>
                </a:solidFill>
                <a:effectLst/>
                <a:latin typeface="+mn-lt"/>
                <a:ea typeface="Times New Roman"/>
                <a:cs typeface="Times New Roman"/>
              </a:rPr>
              <a:t>Slides</a:t>
            </a:r>
            <a:r>
              <a:rPr lang="en-US" sz="1000" u="none" dirty="0" smtClean="0">
                <a:solidFill>
                  <a:srgbClr val="008080"/>
                </a:solidFill>
                <a:effectLst/>
                <a:latin typeface="+mn-lt"/>
                <a:ea typeface="Times New Roman"/>
                <a:cs typeface="Times New Roman"/>
              </a:rPr>
              <a:t>, click </a:t>
            </a:r>
            <a:r>
              <a:rPr lang="en-US" sz="1000" b="1" u="none" dirty="0" smtClean="0">
                <a:solidFill>
                  <a:srgbClr val="008080"/>
                </a:solidFill>
                <a:effectLst/>
                <a:latin typeface="+mn-lt"/>
                <a:ea typeface="Times New Roman"/>
                <a:cs typeface="Times New Roman"/>
              </a:rPr>
              <a:t>Section</a:t>
            </a:r>
            <a:r>
              <a:rPr lang="en-US" sz="1000" u="none" dirty="0" smtClean="0">
                <a:solidFill>
                  <a:srgbClr val="008080"/>
                </a:solidFill>
                <a:effectLst/>
                <a:latin typeface="+mn-lt"/>
                <a:ea typeface="Times New Roman"/>
                <a:cs typeface="Times New Roman"/>
              </a:rPr>
              <a:t>, and then click </a:t>
            </a:r>
            <a:r>
              <a:rPr lang="en-US" sz="1000" b="1" u="none" dirty="0" smtClean="0">
                <a:solidFill>
                  <a:srgbClr val="008080"/>
                </a:solidFill>
                <a:effectLst/>
                <a:latin typeface="+mn-lt"/>
                <a:ea typeface="Times New Roman"/>
                <a:cs typeface="Times New Roman"/>
              </a:rPr>
              <a:t>Add Section</a:t>
            </a:r>
            <a:r>
              <a:rPr lang="en-US" sz="1000" u="none" dirty="0" smtClean="0">
                <a:solidFill>
                  <a:srgbClr val="008080"/>
                </a:solidFill>
                <a:effectLst/>
                <a:latin typeface="+mn-lt"/>
                <a:ea typeface="Times New Roman"/>
                <a:cs typeface="Times New Roman"/>
              </a:rPr>
              <a:t>.</a:t>
            </a:r>
          </a:p>
          <a:p>
            <a:pPr lvl="0"/>
            <a:endParaRPr lang="en-US" sz="1000" b="1" u="none" dirty="0" smtClean="0"/>
          </a:p>
          <a:p>
            <a:pPr lvl="0"/>
            <a:r>
              <a:rPr lang="en-US" sz="1000" b="1" u="none" dirty="0" smtClean="0"/>
              <a:t>Notes</a:t>
            </a:r>
          </a:p>
          <a:p>
            <a:pPr lvl="0"/>
            <a:r>
              <a:rPr lang="en-US" sz="1200" u="none" kern="1200" dirty="0" smtClean="0">
                <a:solidFill>
                  <a:schemeClr val="tx1"/>
                </a:solidFill>
                <a:effectLst/>
                <a:latin typeface="+mn-lt"/>
                <a:ea typeface="+mn-ea"/>
                <a:cs typeface="+mn-cs"/>
              </a:rPr>
              <a:t>Use the Notes pane for delivery notes or to provide additional details for the audience. You can see these notes in Presenter View during your presentation. </a:t>
            </a:r>
          </a:p>
          <a:p>
            <a:pPr lvl="0"/>
            <a:r>
              <a:rPr lang="en-US" sz="1000" u="none" dirty="0" smtClean="0"/>
              <a:t>Keep in mind the font size (important for accessibility, visibility, videotaping, and online production)</a:t>
            </a:r>
          </a:p>
          <a:p>
            <a:pPr lvl="0"/>
            <a:endParaRPr lang="en-US" sz="1000" dirty="0" smtClean="0"/>
          </a:p>
          <a:p>
            <a:pPr lvl="0">
              <a:buFontTx/>
              <a:buNone/>
            </a:pPr>
            <a:r>
              <a:rPr lang="en-US" sz="1000" b="1" dirty="0" smtClean="0"/>
              <a:t>Coordinated colors </a:t>
            </a:r>
          </a:p>
          <a:p>
            <a:pPr lvl="0">
              <a:buFontTx/>
              <a:buNone/>
            </a:pPr>
            <a:r>
              <a:rPr lang="en-US" sz="1000" dirty="0" smtClean="0"/>
              <a:t>Pay particular attention to the graphs, charts, and text boxes.</a:t>
            </a:r>
            <a:r>
              <a:rPr lang="en-US" sz="1000" baseline="0" dirty="0" smtClean="0"/>
              <a:t> </a:t>
            </a:r>
            <a:endParaRPr lang="en-US" sz="1000" dirty="0" smtClean="0"/>
          </a:p>
          <a:p>
            <a:pPr lvl="0"/>
            <a:r>
              <a:rPr lang="en-US" sz="1000" dirty="0" smtClean="0"/>
              <a:t>Consider that attendees will print in black and white or </a:t>
            </a:r>
            <a:r>
              <a:rPr lang="en-US" sz="1000" dirty="0" err="1" smtClean="0"/>
              <a:t>grayscale</a:t>
            </a:r>
            <a:r>
              <a:rPr lang="en-US" sz="1000" dirty="0" smtClean="0"/>
              <a:t>. Run a test print to make sure your colors work when printed in pure black and white and </a:t>
            </a:r>
            <a:r>
              <a:rPr lang="en-US" sz="1000" dirty="0" err="1" smtClean="0"/>
              <a:t>grayscale</a:t>
            </a:r>
            <a:r>
              <a:rPr lang="en-US" sz="1000" dirty="0" smtClean="0"/>
              <a:t>.</a:t>
            </a:r>
          </a:p>
          <a:p>
            <a:pPr lvl="0">
              <a:buFontTx/>
              <a:buNone/>
            </a:pPr>
            <a:endParaRPr lang="en-US" sz="1000" dirty="0" smtClean="0"/>
          </a:p>
          <a:p>
            <a:pPr lvl="0">
              <a:buFontTx/>
              <a:buNone/>
            </a:pPr>
            <a:r>
              <a:rPr lang="en-US" sz="1000" b="1" dirty="0" smtClean="0"/>
              <a:t>Graphics, tables, and graphs</a:t>
            </a:r>
          </a:p>
          <a:p>
            <a:pPr lvl="0"/>
            <a:r>
              <a:rPr lang="en-US" sz="1000" dirty="0" smtClean="0"/>
              <a:t>Keep it simple: If possible, use consistent, non-distracting styles and colors.</a:t>
            </a:r>
          </a:p>
          <a:p>
            <a:pPr lvl="0"/>
            <a:r>
              <a:rPr lang="en-US" sz="1000" dirty="0" smtClean="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project</a:t>
            </a:r>
            <a:r>
              <a:rPr lang="en-US" baseline="0" dirty="0" smtClean="0"/>
              <a:t> about?</a:t>
            </a:r>
          </a:p>
          <a:p>
            <a:r>
              <a:rPr lang="en-US" dirty="0" smtClean="0"/>
              <a:t>Define</a:t>
            </a:r>
            <a:r>
              <a:rPr lang="en-US" baseline="0" dirty="0" smtClean="0"/>
              <a:t> the goal of this project</a:t>
            </a:r>
          </a:p>
          <a:p>
            <a:pPr lvl="1"/>
            <a:r>
              <a:rPr lang="en-US" dirty="0" smtClean="0"/>
              <a:t>Is it similar to projects in the past or is it a new effort?</a:t>
            </a:r>
          </a:p>
          <a:p>
            <a:r>
              <a:rPr lang="en-US" baseline="0" dirty="0" smtClean="0"/>
              <a:t>Define the scope of this project</a:t>
            </a:r>
          </a:p>
          <a:p>
            <a:pPr lvl="1"/>
            <a:r>
              <a:rPr lang="en-US" baseline="0" dirty="0" smtClean="0"/>
              <a:t>Is it an independent project or is it related to other projects?</a:t>
            </a:r>
          </a:p>
          <a:p>
            <a:pPr lvl="0"/>
            <a:endParaRPr lang="en-US" baseline="0" dirty="0" smtClean="0"/>
          </a:p>
          <a:p>
            <a:pPr lvl="0"/>
            <a:r>
              <a:rPr lang="en-US" baseline="0" dirty="0" smtClean="0"/>
              <a:t>* Note that this slide is not necessary for weekly status meetings</a:t>
            </a:r>
            <a:endParaRPr lang="en-US" dirty="0" smtClean="0"/>
          </a:p>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Duplicate this slide as necessary if there is more than one issue.</a:t>
            </a:r>
          </a:p>
          <a:p>
            <a:r>
              <a:rPr lang="en-US" dirty="0" smtClean="0"/>
              <a:t>This and related slides</a:t>
            </a:r>
            <a:r>
              <a:rPr lang="en-US" baseline="0" dirty="0" smtClean="0"/>
              <a:t> can be moved to the appendix or hidden if necessary.</a:t>
            </a:r>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What are the dependencies</a:t>
            </a:r>
            <a:r>
              <a:rPr lang="en-US" baseline="0" dirty="0" smtClean="0"/>
              <a:t> that affect the timeline, cost, and output of this </a:t>
            </a:r>
            <a:r>
              <a:rPr lang="en-US" baseline="0" smtClean="0"/>
              <a:t>project?</a:t>
            </a:r>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following slides</a:t>
            </a:r>
            <a:r>
              <a:rPr lang="en-US" baseline="0" dirty="0" smtClean="0"/>
              <a:t> show several examples of timelines using SmartArt graphics.</a:t>
            </a:r>
            <a:endParaRPr lang="en-US" dirty="0" smtClean="0"/>
          </a:p>
          <a:p>
            <a:r>
              <a:rPr lang="en-US" dirty="0" smtClean="0"/>
              <a:t>Include a timeline for the project, clearly marking milestones,</a:t>
            </a:r>
            <a:r>
              <a:rPr lang="en-US" baseline="0" dirty="0" smtClean="0"/>
              <a:t> important dates, </a:t>
            </a:r>
            <a:r>
              <a:rPr lang="en-US" dirty="0" smtClean="0"/>
              <a:t>and highlight where the project is now.</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Prepare slides for the appendix in</a:t>
            </a:r>
            <a:r>
              <a:rPr lang="en-US" baseline="0" dirty="0" smtClean="0"/>
              <a:t> the event that more details or supplemental slides are needed. The appendix is also useful if the presentation is distributed later. </a:t>
            </a:r>
            <a:endParaRPr lang="en-US" dirty="0" smtClean="0"/>
          </a:p>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138FDF81-1465-CD4B-898F-C10706E46931}" type="datetime1">
              <a:rPr lang="en-US" smtClean="0"/>
              <a:t>5/30/12</a:t>
            </a:fld>
            <a:endParaRPr lang="en-US"/>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170577-2842-1A43-A699-1E986796619A}" type="datetime1">
              <a:rPr lang="en-US" smtClean="0"/>
              <a:t>5/30/12</a:t>
            </a:fld>
            <a:endParaRPr lang="en-US"/>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E5DD7-FB0B-4F4B-BAF8-A576AF9D0177}" type="datetime1">
              <a:rPr lang="en-US" smtClean="0"/>
              <a:t>5/30/12</a:t>
            </a:fld>
            <a:endParaRPr lang="en-US"/>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CCE38-92A6-334A-A1DE-843523D61C1C}" type="datetime1">
              <a:rPr lang="en-US" smtClean="0"/>
              <a:t>5/30/12</a:t>
            </a:fld>
            <a:endParaRPr lang="en-US"/>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713D54B-4DE0-C247-8B21-20D2DE788C2D}" type="datetime1">
              <a:rPr lang="en-US" smtClean="0"/>
              <a:t>5/30/12</a:t>
            </a:fld>
            <a:endParaRPr lang="en-US"/>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0ECEE7-DEF3-6943-9D53-54768CB9BFE4}" type="datetime1">
              <a:rPr lang="en-US" smtClean="0"/>
              <a:t>5/30/12</a:t>
            </a:fld>
            <a:endParaRPr lang="en-US"/>
          </a:p>
        </p:txBody>
      </p:sp>
      <p:sp>
        <p:nvSpPr>
          <p:cNvPr id="6" name="Footer Placeholder 5"/>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81C28-CD46-2A41-858A-73F216088BAF}" type="datetime1">
              <a:rPr lang="en-US" smtClean="0"/>
              <a:t>5/30/12</a:t>
            </a:fld>
            <a:endParaRPr lang="en-US"/>
          </a:p>
        </p:txBody>
      </p:sp>
      <p:sp>
        <p:nvSpPr>
          <p:cNvPr id="8" name="Footer Placeholder 7"/>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FE027F-E70B-E046-8CBD-27D184FCDE30}" type="datetime1">
              <a:rPr lang="en-US" smtClean="0"/>
              <a:t>5/30/12</a:t>
            </a:fld>
            <a:endParaRPr lang="en-US"/>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17EB1-8C8A-A542-946E-C75C1556D5FC}" type="datetime1">
              <a:rPr lang="en-US" smtClean="0"/>
              <a:t>5/30/12</a:t>
            </a:fld>
            <a:endParaRPr lang="en-US"/>
          </a:p>
        </p:txBody>
      </p:sp>
      <p:sp>
        <p:nvSpPr>
          <p:cNvPr id="3" name="Footer Placeholder 2"/>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10CC1-B023-324F-B79B-E859905A441B}" type="datetime1">
              <a:rPr lang="en-US" smtClean="0"/>
              <a:t>5/30/12</a:t>
            </a:fld>
            <a:endParaRPr lang="en-US"/>
          </a:p>
        </p:txBody>
      </p:sp>
      <p:sp>
        <p:nvSpPr>
          <p:cNvPr id="6" name="Footer Placeholder 5"/>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06E74-2492-5945-9910-385BD0B20AEE}" type="datetime1">
              <a:rPr lang="en-US" smtClean="0"/>
              <a:t>5/30/12</a:t>
            </a:fld>
            <a:endParaRPr lang="en-US"/>
          </a:p>
        </p:txBody>
      </p:sp>
      <p:sp>
        <p:nvSpPr>
          <p:cNvPr id="6" name="Footer Placeholder 5"/>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24D2A-DB44-F647-8EDB-57DFC800BA0F}" type="datetime1">
              <a:rPr lang="en-US" smtClean="0"/>
              <a:t>5/30/12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t>‹#›</a:t>
            </a:fld>
            <a:endParaRPr lang="en-US"/>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fade/>
  </p:transition>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3.xml"/><Relationship Id="rId5" Type="http://schemas.openxmlformats.org/officeDocument/2006/relationships/notesSlide" Target="../notesSlides/notesSlide5.xm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 Id="rId1" Type="http://schemas.openxmlformats.org/officeDocument/2006/relationships/tags" Target="../tags/tag8.xml"/><Relationship Id="rId2" Type="http://schemas.openxmlformats.org/officeDocument/2006/relationships/tags" Target="../tags/tag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8.jpeg"/><Relationship Id="rId1" Type="http://schemas.openxmlformats.org/officeDocument/2006/relationships/tags" Target="../tags/tag4.xml"/><Relationship Id="rId2"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tags" Target="../tags/tag11.xml"/><Relationship Id="rId2"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slideLayout" Target="../slideLayouts/slideLayout3.xml"/><Relationship Id="rId5" Type="http://schemas.openxmlformats.org/officeDocument/2006/relationships/image" Target="../media/image11.jpeg"/><Relationship Id="rId1" Type="http://schemas.openxmlformats.org/officeDocument/2006/relationships/tags" Target="../tags/tag12.xml"/><Relationship Id="rId2" Type="http://schemas.openxmlformats.org/officeDocument/2006/relationships/tags" Target="../tags/tag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notesSlide" Target="../notesSlides/notesSlide3.xml"/><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tags" Target="../tags/tag5.xml"/><Relationship Id="rId2" Type="http://schemas.openxmlformats.org/officeDocument/2006/relationships/tags" Target="../tags/tag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3.xml"/><Relationship Id="rId3"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en-US" dirty="0" smtClean="0"/>
              <a:t>Merck Admission/Discharge</a:t>
            </a:r>
            <a:br>
              <a:rPr lang="en-US" dirty="0" smtClean="0"/>
            </a:br>
            <a:r>
              <a:rPr lang="en-US" baseline="0" dirty="0" smtClean="0"/>
              <a:t> Student Research Project</a:t>
            </a:r>
            <a:endParaRPr lang="en-US" dirty="0"/>
          </a:p>
        </p:txBody>
      </p:sp>
      <p:sp>
        <p:nvSpPr>
          <p:cNvPr id="3" name="Subtitle 2"/>
          <p:cNvSpPr>
            <a:spLocks noGrp="1"/>
          </p:cNvSpPr>
          <p:nvPr>
            <p:ph type="subTitle" idx="1"/>
            <p:custDataLst>
              <p:tags r:id="rId3"/>
            </p:custDataLst>
          </p:nvPr>
        </p:nvSpPr>
        <p:spPr/>
        <p:txBody>
          <a:bodyPr/>
          <a:lstStyle/>
          <a:p>
            <a:r>
              <a:rPr lang="en-US" dirty="0" smtClean="0"/>
              <a:t>Shaneka Ross, RN, NYCCT BSN Student</a:t>
            </a:r>
          </a:p>
          <a:p>
            <a:r>
              <a:rPr lang="en-US" dirty="0" smtClean="0"/>
              <a:t>New</a:t>
            </a:r>
            <a:r>
              <a:rPr lang="en-US" baseline="0" dirty="0" smtClean="0"/>
              <a:t> York City College of Technology, CUNY</a:t>
            </a:r>
            <a:endParaRPr lang="en-US" dirty="0" smtClean="0"/>
          </a:p>
          <a:p>
            <a:r>
              <a:rPr lang="en-US" dirty="0" smtClean="0"/>
              <a:t>May 30, 2012</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0" indent="0">
              <a:buNone/>
            </a:pPr>
            <a:r>
              <a:rPr lang="en-US" dirty="0" smtClean="0"/>
              <a:t>Ms. Delaney has completed diagnostic work-up and her symptoms have been stabilized and managed with </a:t>
            </a:r>
            <a:r>
              <a:rPr lang="en-US" dirty="0" smtClean="0"/>
              <a:t>the prescribed treatment plan. </a:t>
            </a:r>
            <a:r>
              <a:rPr lang="en-US" dirty="0" smtClean="0"/>
              <a:t>She is now prepared for discharge. The primary nurse </a:t>
            </a:r>
            <a:r>
              <a:rPr lang="en-US" dirty="0" smtClean="0"/>
              <a:t>gathers educational </a:t>
            </a:r>
            <a:r>
              <a:rPr lang="en-US" dirty="0" smtClean="0"/>
              <a:t>material on CHF from </a:t>
            </a:r>
            <a:r>
              <a:rPr lang="en-US" dirty="0" smtClean="0"/>
              <a:t>an </a:t>
            </a:r>
            <a:r>
              <a:rPr lang="en-US" dirty="0" smtClean="0"/>
              <a:t>online teaching database </a:t>
            </a:r>
            <a:r>
              <a:rPr lang="en-US" dirty="0" smtClean="0"/>
              <a:t>(i.e. </a:t>
            </a:r>
            <a:r>
              <a:rPr lang="en-US" i="1" dirty="0" smtClean="0"/>
              <a:t>care management</a:t>
            </a:r>
            <a:r>
              <a:rPr lang="en-US" dirty="0" smtClean="0"/>
              <a:t>).. </a:t>
            </a:r>
            <a:r>
              <a:rPr lang="en-US" dirty="0" smtClean="0"/>
              <a:t>The nurse reviews with Ms. Delaney key points of her discharge plan:</a:t>
            </a:r>
          </a:p>
          <a:p>
            <a:pPr marL="457200" indent="-457200">
              <a:buFont typeface="+mj-lt"/>
              <a:buAutoNum type="arabicPeriod"/>
            </a:pPr>
            <a:r>
              <a:rPr lang="en-US" dirty="0" smtClean="0"/>
              <a:t>Clinical manifestations of CHF</a:t>
            </a:r>
          </a:p>
          <a:p>
            <a:pPr marL="457200" indent="-457200">
              <a:buFont typeface="+mj-lt"/>
              <a:buAutoNum type="arabicPeriod"/>
            </a:pPr>
            <a:r>
              <a:rPr lang="en-US" dirty="0" smtClean="0"/>
              <a:t>Symptom management</a:t>
            </a:r>
          </a:p>
          <a:p>
            <a:pPr marL="457200" indent="-457200">
              <a:buFont typeface="+mj-lt"/>
              <a:buAutoNum type="arabicPeriod"/>
            </a:pPr>
            <a:r>
              <a:rPr lang="en-US" dirty="0" smtClean="0"/>
              <a:t>Medication teaching (</a:t>
            </a:r>
            <a:r>
              <a:rPr lang="en-US" i="1" dirty="0" smtClean="0"/>
              <a:t>including changes to previous dosages</a:t>
            </a:r>
            <a:r>
              <a:rPr lang="en-US" dirty="0" smtClean="0"/>
              <a:t>)</a:t>
            </a:r>
          </a:p>
          <a:p>
            <a:pPr marL="457200" indent="-457200">
              <a:buFont typeface="+mj-lt"/>
              <a:buAutoNum type="arabicPeriod"/>
            </a:pPr>
            <a:r>
              <a:rPr lang="en-US" dirty="0" smtClean="0"/>
              <a:t>Follow </a:t>
            </a:r>
            <a:r>
              <a:rPr lang="en-US" dirty="0" smtClean="0"/>
              <a:t>appointments</a:t>
            </a:r>
          </a:p>
          <a:p>
            <a:pPr marL="457200" indent="-457200">
              <a:buFont typeface="+mj-lt"/>
              <a:buAutoNum type="arabicPeriod"/>
            </a:pPr>
            <a:r>
              <a:rPr lang="en-US" dirty="0" smtClean="0"/>
              <a:t>Symptoms indicating distress and the need to call 911</a:t>
            </a:r>
            <a:endParaRPr lang="en-US" dirty="0" smtClean="0"/>
          </a:p>
          <a:p>
            <a:pPr marL="0" indent="0">
              <a:buNone/>
            </a:pPr>
            <a:r>
              <a:rPr lang="en-US" dirty="0" smtClean="0"/>
              <a:t>A discharge summary (</a:t>
            </a:r>
            <a:r>
              <a:rPr lang="en-US" i="1" dirty="0" smtClean="0"/>
              <a:t>printed care management</a:t>
            </a:r>
            <a:r>
              <a:rPr lang="en-US" dirty="0" smtClean="0"/>
              <a:t>) is provided to Ms. Delaney regarding her treatment from admission to discharge. She is provided with (3) copies.</a:t>
            </a: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10</a:t>
            </a:fld>
            <a:endParaRPr lang="en-US"/>
          </a:p>
        </p:txBody>
      </p:sp>
    </p:spTree>
    <p:extLst>
      <p:ext uri="{BB962C8B-B14F-4D97-AF65-F5344CB8AC3E}">
        <p14:creationId xmlns:p14="http://schemas.microsoft.com/office/powerpoint/2010/main" val="299502082"/>
      </p:ext>
    </p:extLst>
  </p:cSld>
  <p:clrMapOvr>
    <a:masterClrMapping/>
  </p:clrMapOvr>
  <p:transition xmlns:p14="http://schemas.microsoft.com/office/powerpoint/2010/mai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single role that see’s all patient admissions?</a:t>
            </a:r>
            <a:endParaRPr lang="en-US" dirty="0"/>
          </a:p>
        </p:txBody>
      </p:sp>
      <p:sp>
        <p:nvSpPr>
          <p:cNvPr id="3" name="Content Placeholder 2"/>
          <p:cNvSpPr>
            <a:spLocks noGrp="1"/>
          </p:cNvSpPr>
          <p:nvPr>
            <p:ph idx="1"/>
          </p:nvPr>
        </p:nvSpPr>
        <p:spPr>
          <a:xfrm>
            <a:off x="457200" y="1676400"/>
            <a:ext cx="8229600" cy="4297363"/>
          </a:xfrm>
        </p:spPr>
        <p:txBody>
          <a:bodyPr/>
          <a:lstStyle/>
          <a:p>
            <a:r>
              <a:rPr lang="en-US" dirty="0"/>
              <a:t>There is no single role involved in the admission </a:t>
            </a:r>
            <a:r>
              <a:rPr lang="en-US" dirty="0" smtClean="0"/>
              <a:t>process. </a:t>
            </a:r>
            <a:r>
              <a:rPr lang="en-US" dirty="0"/>
              <a:t>M</a:t>
            </a:r>
            <a:r>
              <a:rPr lang="en-US" dirty="0" smtClean="0"/>
              <a:t>ultiple roles oversee patients admitted for care. The uniting of these roles with active participation and communication comprises the “</a:t>
            </a:r>
            <a:r>
              <a:rPr lang="en-US" b="1" dirty="0" smtClean="0"/>
              <a:t>Interdisciplinary Team</a:t>
            </a:r>
            <a:r>
              <a:rPr lang="en-US" dirty="0" smtClean="0"/>
              <a: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11</a:t>
            </a:fld>
            <a:endParaRPr lang="en-US"/>
          </a:p>
        </p:txBody>
      </p:sp>
    </p:spTree>
    <p:extLst>
      <p:ext uri="{BB962C8B-B14F-4D97-AF65-F5344CB8AC3E}">
        <p14:creationId xmlns:p14="http://schemas.microsoft.com/office/powerpoint/2010/main" val="2480076594"/>
      </p:ext>
    </p:extLst>
  </p:cSld>
  <p:clrMapOvr>
    <a:masterClrMapping/>
  </p:clrMapOvr>
  <p:transition xmlns:p14="http://schemas.microsoft.com/office/powerpoint/2010/mai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762000"/>
            <a:ext cx="8229600" cy="914400"/>
          </a:xfrm>
        </p:spPr>
        <p:txBody>
          <a:bodyPr/>
          <a:lstStyle/>
          <a:p>
            <a:r>
              <a:rPr lang="en-US" dirty="0" smtClean="0"/>
              <a:t>Interdisciplinary Team</a:t>
            </a:r>
            <a:endParaRPr lang="en-US" dirty="0"/>
          </a:p>
        </p:txBody>
      </p:sp>
      <p:graphicFrame>
        <p:nvGraphicFramePr>
          <p:cNvPr id="4" name="Content Placeholder 3"/>
          <p:cNvGraphicFramePr>
            <a:graphicFrameLocks noGrp="1"/>
          </p:cNvGraphicFramePr>
          <p:nvPr>
            <p:ph idx="1"/>
            <p:custDataLst>
              <p:tags r:id="rId3"/>
            </p:custDataLst>
            <p:extLst>
              <p:ext uri="{D42A27DB-BD31-4B8C-83A1-F6EECF244321}">
                <p14:modId xmlns:p14="http://schemas.microsoft.com/office/powerpoint/2010/main" val="1287561906"/>
              </p:ext>
            </p:extLst>
          </p:nvPr>
        </p:nvGraphicFramePr>
        <p:xfrm>
          <a:off x="187378" y="386757"/>
          <a:ext cx="8534400" cy="5638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Footer Placeholder 2"/>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12</a:t>
            </a:fld>
            <a:endParaRPr lang="en-US"/>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there different diagnosis codes at different phases of the admission?</a:t>
            </a:r>
            <a:endParaRPr lang="en-US" dirty="0"/>
          </a:p>
        </p:txBody>
      </p:sp>
      <p:sp>
        <p:nvSpPr>
          <p:cNvPr id="3" name="Content Placeholder 2"/>
          <p:cNvSpPr>
            <a:spLocks noGrp="1"/>
          </p:cNvSpPr>
          <p:nvPr>
            <p:ph idx="1"/>
          </p:nvPr>
        </p:nvSpPr>
        <p:spPr/>
        <p:txBody>
          <a:bodyPr/>
          <a:lstStyle/>
          <a:p>
            <a:r>
              <a:rPr lang="en-US" dirty="0"/>
              <a:t>There are a variety of </a:t>
            </a:r>
            <a:r>
              <a:rPr lang="en-US" dirty="0" smtClean="0"/>
              <a:t>diagnosis codes that </a:t>
            </a:r>
            <a:r>
              <a:rPr lang="en-US" dirty="0"/>
              <a:t>can co-exist with CHF. As </a:t>
            </a:r>
            <a:r>
              <a:rPr lang="en-US" dirty="0" smtClean="0"/>
              <a:t>such, it is </a:t>
            </a:r>
            <a:r>
              <a:rPr lang="en-US" dirty="0"/>
              <a:t>possible for patients to be admitted with </a:t>
            </a:r>
            <a:r>
              <a:rPr lang="en-US" dirty="0" smtClean="0"/>
              <a:t>diagnosis codes significant of manifestations of CHF exacerbation: SOB</a:t>
            </a:r>
            <a:r>
              <a:rPr lang="en-US" dirty="0"/>
              <a:t>, </a:t>
            </a:r>
            <a:r>
              <a:rPr lang="en-US" dirty="0" smtClean="0"/>
              <a:t>dyspnea or </a:t>
            </a:r>
            <a:r>
              <a:rPr lang="en-US" dirty="0"/>
              <a:t>fatigue. </a:t>
            </a:r>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13</a:t>
            </a:fld>
            <a:endParaRPr lang="en-US"/>
          </a:p>
        </p:txBody>
      </p:sp>
    </p:spTree>
    <p:extLst>
      <p:ext uri="{BB962C8B-B14F-4D97-AF65-F5344CB8AC3E}">
        <p14:creationId xmlns:p14="http://schemas.microsoft.com/office/powerpoint/2010/main" val="695525990"/>
      </p:ext>
    </p:extLst>
  </p:cSld>
  <p:clrMapOvr>
    <a:masterClrMapping/>
  </p:clrMapOvr>
  <p:transition xmlns:p14="http://schemas.microsoft.com/office/powerpoint/2010/mai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could we identify all the patients admitted with a diagnosis of CHF?</a:t>
            </a:r>
            <a:endParaRPr lang="en-US" dirty="0"/>
          </a:p>
        </p:txBody>
      </p:sp>
      <p:sp>
        <p:nvSpPr>
          <p:cNvPr id="3" name="Content Placeholder 2"/>
          <p:cNvSpPr>
            <a:spLocks noGrp="1"/>
          </p:cNvSpPr>
          <p:nvPr>
            <p:ph idx="1"/>
          </p:nvPr>
        </p:nvSpPr>
        <p:spPr/>
        <p:txBody>
          <a:bodyPr/>
          <a:lstStyle/>
          <a:p>
            <a:r>
              <a:rPr lang="en-US" dirty="0"/>
              <a:t>Ultimately, patients admitted </a:t>
            </a:r>
            <a:r>
              <a:rPr lang="en-US" dirty="0" smtClean="0"/>
              <a:t>with a diagnosis </a:t>
            </a:r>
            <a:r>
              <a:rPr lang="en-US" dirty="0"/>
              <a:t>of CHF or symptom exacerbation will </a:t>
            </a:r>
            <a:r>
              <a:rPr lang="en-US" dirty="0" smtClean="0"/>
              <a:t>reside within a unit</a:t>
            </a:r>
            <a:r>
              <a:rPr lang="en-US" dirty="0"/>
              <a:t> </a:t>
            </a:r>
            <a:r>
              <a:rPr lang="en-US" dirty="0" smtClean="0"/>
              <a:t>where the level of care given is tailored towards symptom management. i.e. </a:t>
            </a:r>
            <a:r>
              <a:rPr lang="en-US" i="1" dirty="0"/>
              <a:t>A</a:t>
            </a:r>
            <a:r>
              <a:rPr lang="en-US" i="1" dirty="0" smtClean="0"/>
              <a:t>cute patients may be located on a cardiac unit such named “Arrhythmia or Telemetry”. Chronic patients may be located on a Med-</a:t>
            </a:r>
            <a:r>
              <a:rPr lang="en-US" i="1" dirty="0" err="1" smtClean="0"/>
              <a:t>Surg</a:t>
            </a:r>
            <a:r>
              <a:rPr lang="en-US" i="1" dirty="0" smtClean="0"/>
              <a:t> unit”</a:t>
            </a:r>
          </a:p>
          <a:p>
            <a:r>
              <a:rPr lang="en-US" dirty="0" smtClean="0"/>
              <a:t>Difficulty may arise </a:t>
            </a:r>
            <a:r>
              <a:rPr lang="en-US" dirty="0" smtClean="0"/>
              <a:t>in </a:t>
            </a:r>
            <a:r>
              <a:rPr lang="en-US" dirty="0" smtClean="0"/>
              <a:t>the patient who is subsequently admitted for other complications as a result of CHF. i.e. </a:t>
            </a:r>
            <a:r>
              <a:rPr lang="en-US" i="1" dirty="0" smtClean="0"/>
              <a:t>fluid in the lungs that precipitated pneumonia</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14</a:t>
            </a:fld>
            <a:endParaRPr lang="en-US"/>
          </a:p>
        </p:txBody>
      </p:sp>
    </p:spTree>
    <p:extLst>
      <p:ext uri="{BB962C8B-B14F-4D97-AF65-F5344CB8AC3E}">
        <p14:creationId xmlns:p14="http://schemas.microsoft.com/office/powerpoint/2010/main" val="56647361"/>
      </p:ext>
    </p:extLst>
  </p:cSld>
  <p:clrMapOvr>
    <a:masterClrMapping/>
  </p:clrMapOvr>
  <p:transition xmlns:p14="http://schemas.microsoft.com/office/powerpoint/2010/mai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identify patients who are potential candidates for the service?</a:t>
            </a:r>
            <a:endParaRPr lang="en-US" dirty="0"/>
          </a:p>
        </p:txBody>
      </p:sp>
      <p:sp>
        <p:nvSpPr>
          <p:cNvPr id="3" name="Content Placeholder 2"/>
          <p:cNvSpPr>
            <a:spLocks noGrp="1"/>
          </p:cNvSpPr>
          <p:nvPr>
            <p:ph idx="1"/>
          </p:nvPr>
        </p:nvSpPr>
        <p:spPr>
          <a:xfrm>
            <a:off x="457200" y="1828800"/>
            <a:ext cx="8229600" cy="4419600"/>
          </a:xfrm>
        </p:spPr>
        <p:txBody>
          <a:bodyPr>
            <a:normAutofit fontScale="85000" lnSpcReduction="20000"/>
          </a:bodyPr>
          <a:lstStyle/>
          <a:p>
            <a:r>
              <a:rPr lang="en-US" dirty="0" smtClean="0"/>
              <a:t>Assessment </a:t>
            </a:r>
          </a:p>
          <a:p>
            <a:pPr lvl="1"/>
            <a:r>
              <a:rPr lang="en-US" dirty="0" smtClean="0"/>
              <a:t>Lack of  </a:t>
            </a:r>
            <a:r>
              <a:rPr lang="en-US" dirty="0" smtClean="0"/>
              <a:t>Independency</a:t>
            </a:r>
          </a:p>
          <a:p>
            <a:pPr lvl="2"/>
            <a:r>
              <a:rPr lang="en-US" dirty="0" smtClean="0"/>
              <a:t>Patients who are dependent of care </a:t>
            </a:r>
          </a:p>
          <a:p>
            <a:pPr lvl="2"/>
            <a:r>
              <a:rPr lang="en-US" dirty="0" smtClean="0"/>
              <a:t>Inadequate access to routine and/or follow</a:t>
            </a:r>
            <a:r>
              <a:rPr lang="en-US" dirty="0" smtClean="0"/>
              <a:t>-up care</a:t>
            </a:r>
          </a:p>
          <a:p>
            <a:pPr lvl="2"/>
            <a:r>
              <a:rPr lang="en-US" dirty="0" smtClean="0"/>
              <a:t>Lack of support </a:t>
            </a:r>
            <a:r>
              <a:rPr lang="en-US" dirty="0" smtClean="0"/>
              <a:t>systems</a:t>
            </a:r>
            <a:endParaRPr lang="en-US" dirty="0" smtClean="0"/>
          </a:p>
          <a:p>
            <a:pPr lvl="3"/>
            <a:r>
              <a:rPr lang="en-US" dirty="0" smtClean="0"/>
              <a:t>i.e. </a:t>
            </a:r>
            <a:r>
              <a:rPr lang="en-US" i="1" dirty="0" smtClean="0"/>
              <a:t>family or friends</a:t>
            </a:r>
          </a:p>
          <a:p>
            <a:pPr lvl="1"/>
            <a:r>
              <a:rPr lang="en-US" dirty="0" smtClean="0"/>
              <a:t>Age</a:t>
            </a:r>
          </a:p>
          <a:p>
            <a:pPr lvl="2"/>
            <a:r>
              <a:rPr lang="en-US" dirty="0" smtClean="0"/>
              <a:t>Patients at high risk for </a:t>
            </a:r>
            <a:r>
              <a:rPr lang="en-US" dirty="0" err="1" smtClean="0"/>
              <a:t>polypharmacy</a:t>
            </a:r>
            <a:r>
              <a:rPr lang="en-US" dirty="0" smtClean="0"/>
              <a:t> </a:t>
            </a:r>
          </a:p>
          <a:p>
            <a:pPr lvl="3"/>
            <a:r>
              <a:rPr lang="en-US" dirty="0" smtClean="0"/>
              <a:t>i.e. </a:t>
            </a:r>
            <a:r>
              <a:rPr lang="en-US" i="1" dirty="0" smtClean="0"/>
              <a:t>Elderly</a:t>
            </a:r>
          </a:p>
          <a:p>
            <a:pPr lvl="1"/>
            <a:r>
              <a:rPr lang="en-US" dirty="0" smtClean="0"/>
              <a:t>Cognition</a:t>
            </a:r>
            <a:endParaRPr lang="en-US" dirty="0" smtClean="0"/>
          </a:p>
          <a:p>
            <a:endParaRPr lang="en-US" dirty="0" smtClean="0"/>
          </a:p>
          <a:p>
            <a:pPr marL="0" indent="0">
              <a:buNone/>
            </a:pPr>
            <a:r>
              <a:rPr lang="en-US" dirty="0" smtClean="0"/>
              <a:t>Information can be gathered </a:t>
            </a:r>
            <a:r>
              <a:rPr lang="en-US" dirty="0" smtClean="0"/>
              <a:t>from demographics, assessments during admission, PCP, family and EMR. Patients who present with these barriers should be identified as “</a:t>
            </a:r>
            <a:r>
              <a:rPr lang="en-US" b="1" dirty="0" smtClean="0"/>
              <a:t>HIGH RISK</a:t>
            </a:r>
            <a:r>
              <a:rPr lang="en-US" dirty="0" smtClean="0"/>
              <a:t>” for re-admission and automatically enrolled </a:t>
            </a:r>
            <a:r>
              <a:rPr lang="en-US" dirty="0" smtClean="0"/>
              <a:t>into </a:t>
            </a:r>
            <a:r>
              <a:rPr lang="en-US" dirty="0" smtClean="0"/>
              <a:t>the service.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a:xfrm>
            <a:off x="6553200" y="6416675"/>
            <a:ext cx="2133600" cy="365125"/>
          </a:xfrm>
        </p:spPr>
        <p:txBody>
          <a:bodyPr/>
          <a:lstStyle/>
          <a:p>
            <a:fld id="{515FC477-0A05-4F3E-8EE9-E015C9089D56}" type="slidenum">
              <a:rPr lang="en-US" smtClean="0"/>
              <a:t>15</a:t>
            </a:fld>
            <a:endParaRPr lang="en-US"/>
          </a:p>
        </p:txBody>
      </p:sp>
    </p:spTree>
    <p:extLst>
      <p:ext uri="{BB962C8B-B14F-4D97-AF65-F5344CB8AC3E}">
        <p14:creationId xmlns:p14="http://schemas.microsoft.com/office/powerpoint/2010/main" val="796008530"/>
      </p:ext>
    </p:extLst>
  </p:cSld>
  <p:clrMapOvr>
    <a:masterClrMapping/>
  </p:clrMapOvr>
  <p:transition xmlns:p14="http://schemas.microsoft.com/office/powerpoint/2010/mai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the correct time to introduce the service?</a:t>
            </a:r>
            <a:endParaRPr lang="en-US" dirty="0"/>
          </a:p>
        </p:txBody>
      </p:sp>
      <p:sp>
        <p:nvSpPr>
          <p:cNvPr id="3" name="Content Placeholder 2"/>
          <p:cNvSpPr>
            <a:spLocks noGrp="1"/>
          </p:cNvSpPr>
          <p:nvPr>
            <p:ph idx="1"/>
          </p:nvPr>
        </p:nvSpPr>
        <p:spPr>
          <a:xfrm>
            <a:off x="228600" y="1447800"/>
            <a:ext cx="8458200" cy="5181600"/>
          </a:xfrm>
        </p:spPr>
        <p:txBody>
          <a:bodyPr>
            <a:normAutofit/>
          </a:bodyPr>
          <a:lstStyle/>
          <a:p>
            <a:pPr marL="0" indent="0">
              <a:buNone/>
            </a:pPr>
            <a:r>
              <a:rPr lang="en-US" dirty="0" smtClean="0"/>
              <a:t>Introductions to </a:t>
            </a:r>
            <a:r>
              <a:rPr lang="en-US" dirty="0" smtClean="0"/>
              <a:t>this service will </a:t>
            </a:r>
            <a:r>
              <a:rPr lang="en-US" dirty="0" smtClean="0"/>
              <a:t>depend upon:</a:t>
            </a:r>
            <a:endParaRPr lang="en-US" dirty="0" smtClean="0"/>
          </a:p>
          <a:p>
            <a:pPr marL="0" indent="0">
              <a:buNone/>
            </a:pPr>
            <a:endParaRPr lang="en-US" dirty="0" smtClean="0"/>
          </a:p>
          <a:p>
            <a:pPr lvl="2">
              <a:buFont typeface="Wingdings" charset="2"/>
              <a:buChar char="u"/>
            </a:pPr>
            <a:r>
              <a:rPr lang="en-US" dirty="0" smtClean="0"/>
              <a:t>Severity of symptoms </a:t>
            </a:r>
            <a:r>
              <a:rPr lang="en-US" dirty="0" smtClean="0"/>
              <a:t>during </a:t>
            </a:r>
            <a:r>
              <a:rPr lang="en-US" dirty="0" smtClean="0"/>
              <a:t>admission</a:t>
            </a:r>
          </a:p>
          <a:p>
            <a:pPr lvl="2">
              <a:buFont typeface="Wingdings" charset="2"/>
              <a:buChar char="u"/>
            </a:pPr>
            <a:r>
              <a:rPr lang="en-US" dirty="0" smtClean="0"/>
              <a:t>Mental Status</a:t>
            </a:r>
          </a:p>
          <a:p>
            <a:pPr lvl="2">
              <a:buFont typeface="Wingdings" charset="2"/>
              <a:buChar char="u"/>
            </a:pPr>
            <a:r>
              <a:rPr lang="en-US" dirty="0" smtClean="0"/>
              <a:t>Functional </a:t>
            </a:r>
            <a:r>
              <a:rPr lang="en-US" dirty="0" smtClean="0"/>
              <a:t>capacity</a:t>
            </a:r>
            <a:endParaRPr lang="en-US" dirty="0"/>
          </a:p>
          <a:p>
            <a:pPr marL="0" indent="0">
              <a:buNone/>
            </a:pPr>
            <a:r>
              <a:rPr lang="en-US" dirty="0" smtClean="0"/>
              <a:t>In absence of the above identifiers, education can began </a:t>
            </a:r>
            <a:r>
              <a:rPr lang="en-US" dirty="0" smtClean="0"/>
              <a:t>immediately </a:t>
            </a:r>
            <a:r>
              <a:rPr lang="en-US" dirty="0" smtClean="0"/>
              <a:t>upon </a:t>
            </a:r>
            <a:r>
              <a:rPr lang="en-US" dirty="0" smtClean="0"/>
              <a:t>admission</a:t>
            </a:r>
            <a:r>
              <a:rPr lang="en-US" dirty="0" smtClean="0"/>
              <a:t>. It has be observed that that optimal time for </a:t>
            </a:r>
            <a:r>
              <a:rPr lang="en-US" dirty="0" smtClean="0"/>
              <a:t>patient teaching </a:t>
            </a:r>
            <a:r>
              <a:rPr lang="en-US" dirty="0" smtClean="0"/>
              <a:t>is during the treatment phase, </a:t>
            </a:r>
            <a:r>
              <a:rPr lang="en-US" dirty="0" smtClean="0"/>
              <a:t>when there has been a </a:t>
            </a:r>
            <a:r>
              <a:rPr lang="en-US" dirty="0" smtClean="0"/>
              <a:t>resolution of </a:t>
            </a:r>
            <a:r>
              <a:rPr lang="en-US" dirty="0" smtClean="0"/>
              <a:t>symptom exacerbation (i.e</a:t>
            </a:r>
            <a:r>
              <a:rPr lang="en-US" dirty="0" smtClean="0"/>
              <a:t>. </a:t>
            </a:r>
            <a:r>
              <a:rPr lang="en-US" i="1" dirty="0" smtClean="0"/>
              <a:t>day 2 of this </a:t>
            </a:r>
            <a:r>
              <a:rPr lang="en-US" i="1" dirty="0" smtClean="0"/>
              <a:t>scenario)</a:t>
            </a:r>
            <a:r>
              <a:rPr lang="en-US" dirty="0" smtClean="0"/>
              <a:t>.  </a:t>
            </a:r>
            <a:r>
              <a:rPr lang="en-US" dirty="0" smtClean="0"/>
              <a:t>If the patient is incapacitated or unable to participate </a:t>
            </a:r>
            <a:r>
              <a:rPr lang="en-US" dirty="0" smtClean="0"/>
              <a:t>at this time</a:t>
            </a:r>
            <a:r>
              <a:rPr lang="en-US" dirty="0" smtClean="0"/>
              <a:t>, </a:t>
            </a:r>
            <a:r>
              <a:rPr lang="en-US" dirty="0" smtClean="0"/>
              <a:t>the family members will be given the information. </a:t>
            </a:r>
            <a:r>
              <a:rPr lang="en-US" dirty="0" smtClean="0"/>
              <a:t>Follow-ups can take place at a later time.</a:t>
            </a:r>
            <a:endParaRPr lang="en-US" dirty="0" smtClean="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16</a:t>
            </a:fld>
            <a:endParaRPr lang="en-US"/>
          </a:p>
        </p:txBody>
      </p:sp>
    </p:spTree>
    <p:extLst>
      <p:ext uri="{BB962C8B-B14F-4D97-AF65-F5344CB8AC3E}">
        <p14:creationId xmlns:p14="http://schemas.microsoft.com/office/powerpoint/2010/main" val="2120824643"/>
      </p:ext>
    </p:extLst>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the right person to introduce this service?</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Ideally, the nurse is the healthcare professional who would ultimately spend more time with the patient, as care is rendered 24 hours. The </a:t>
            </a:r>
            <a:r>
              <a:rPr lang="en-US" dirty="0" smtClean="0"/>
              <a:t>concern is that this </a:t>
            </a:r>
            <a:r>
              <a:rPr lang="en-US" dirty="0" smtClean="0"/>
              <a:t>may be viewed as a burden, due to the </a:t>
            </a:r>
            <a:r>
              <a:rPr lang="en-US" dirty="0" smtClean="0"/>
              <a:t>many </a:t>
            </a:r>
            <a:r>
              <a:rPr lang="en-US" dirty="0" smtClean="0"/>
              <a:t>functions nurses </a:t>
            </a:r>
            <a:r>
              <a:rPr lang="en-US" dirty="0" smtClean="0"/>
              <a:t>already perform. </a:t>
            </a:r>
          </a:p>
          <a:p>
            <a:pPr marL="0" indent="0">
              <a:buNone/>
            </a:pPr>
            <a:endParaRPr lang="en-US" dirty="0" smtClean="0"/>
          </a:p>
          <a:p>
            <a:pPr marL="0" indent="0">
              <a:buNone/>
            </a:pPr>
            <a:r>
              <a:rPr lang="en-US" dirty="0" smtClean="0"/>
              <a:t>RESEARCH ASSESSMENT:</a:t>
            </a:r>
          </a:p>
          <a:p>
            <a:pPr marL="0" indent="0">
              <a:buNone/>
            </a:pPr>
            <a:r>
              <a:rPr lang="en-US" dirty="0"/>
              <a:t>	</a:t>
            </a:r>
            <a:r>
              <a:rPr lang="en-US" dirty="0" smtClean="0"/>
              <a:t>E</a:t>
            </a:r>
            <a:r>
              <a:rPr lang="en-US" dirty="0" smtClean="0"/>
              <a:t>ffective </a:t>
            </a:r>
            <a:r>
              <a:rPr lang="en-US" dirty="0" smtClean="0"/>
              <a:t>implementation would be better suited within the role of case </a:t>
            </a:r>
            <a:r>
              <a:rPr lang="en-US" dirty="0" smtClean="0"/>
              <a:t>management, but should be introduced </a:t>
            </a:r>
            <a:r>
              <a:rPr lang="en-US" dirty="0" smtClean="0"/>
              <a:t>by the primary nurse. </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17</a:t>
            </a:fld>
            <a:endParaRPr lang="en-US"/>
          </a:p>
        </p:txBody>
      </p:sp>
    </p:spTree>
    <p:extLst>
      <p:ext uri="{BB962C8B-B14F-4D97-AF65-F5344CB8AC3E}">
        <p14:creationId xmlns:p14="http://schemas.microsoft.com/office/powerpoint/2010/main" val="2477363029"/>
      </p:ext>
    </p:extLst>
  </p:cSld>
  <p:clrMapOvr>
    <a:masterClrMapping/>
  </p:clrMapOvr>
  <p:transition xmlns:p14="http://schemas.microsoft.com/office/powerpoint/2010/mai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patients be enrolled?</a:t>
            </a:r>
            <a:endParaRPr lang="en-US" dirty="0"/>
          </a:p>
        </p:txBody>
      </p:sp>
      <p:sp>
        <p:nvSpPr>
          <p:cNvPr id="3" name="Content Placeholder 2"/>
          <p:cNvSpPr>
            <a:spLocks noGrp="1"/>
          </p:cNvSpPr>
          <p:nvPr>
            <p:ph idx="1"/>
          </p:nvPr>
        </p:nvSpPr>
        <p:spPr/>
        <p:txBody>
          <a:bodyPr/>
          <a:lstStyle/>
          <a:p>
            <a:pPr marL="0" indent="0">
              <a:buNone/>
            </a:pPr>
            <a:r>
              <a:rPr lang="en-US" dirty="0" smtClean="0"/>
              <a:t>Case managers, as coordinators of care, can enroll patients through a standard hospital information systems. Such systems would use an assessment tool to outline </a:t>
            </a:r>
            <a:r>
              <a:rPr lang="en-US" dirty="0" smtClean="0"/>
              <a:t>The </a:t>
            </a:r>
            <a:r>
              <a:rPr lang="en-US" dirty="0" smtClean="0"/>
              <a:t>level </a:t>
            </a:r>
            <a:r>
              <a:rPr lang="en-US" dirty="0" smtClean="0"/>
              <a:t>of care the patient is to </a:t>
            </a:r>
            <a:r>
              <a:rPr lang="en-US" dirty="0" smtClean="0"/>
              <a:t>receive.</a:t>
            </a:r>
          </a:p>
          <a:p>
            <a:pPr marL="0" indent="0">
              <a:buNone/>
            </a:pPr>
            <a:endParaRPr lang="en-US" dirty="0"/>
          </a:p>
          <a:p>
            <a:pPr marL="0" indent="0">
              <a:buNone/>
            </a:pPr>
            <a:r>
              <a:rPr lang="en-US" dirty="0" smtClean="0"/>
              <a:t>“</a:t>
            </a:r>
            <a:r>
              <a:rPr lang="en-US" dirty="0" smtClean="0"/>
              <a:t>High Risk” </a:t>
            </a:r>
            <a:r>
              <a:rPr lang="en-US" dirty="0" smtClean="0"/>
              <a:t>alerts will become </a:t>
            </a:r>
            <a:r>
              <a:rPr lang="en-US" dirty="0" smtClean="0"/>
              <a:t>evident. Case managers can </a:t>
            </a:r>
            <a:r>
              <a:rPr lang="en-US" dirty="0" smtClean="0"/>
              <a:t>indicate these </a:t>
            </a:r>
            <a:r>
              <a:rPr lang="en-US" dirty="0" smtClean="0"/>
              <a:t>risks to primary nurses and begin patient teaching immediately to prevent re-admission. </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18</a:t>
            </a:fld>
            <a:endParaRPr lang="en-US"/>
          </a:p>
        </p:txBody>
      </p:sp>
    </p:spTree>
    <p:extLst>
      <p:ext uri="{BB962C8B-B14F-4D97-AF65-F5344CB8AC3E}">
        <p14:creationId xmlns:p14="http://schemas.microsoft.com/office/powerpoint/2010/main" val="3715557838"/>
      </p:ext>
    </p:extLst>
  </p:cSld>
  <p:clrMapOvr>
    <a:masterClrMapping/>
  </p:clrMapOvr>
  <p:transition xmlns:p14="http://schemas.microsoft.com/office/powerpoint/2010/mai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minimize disruption/time commitment of hospital staff?</a:t>
            </a:r>
            <a:endParaRPr lang="en-US" dirty="0"/>
          </a:p>
        </p:txBody>
      </p:sp>
      <p:sp>
        <p:nvSpPr>
          <p:cNvPr id="3" name="Content Placeholder 2"/>
          <p:cNvSpPr>
            <a:spLocks noGrp="1"/>
          </p:cNvSpPr>
          <p:nvPr>
            <p:ph idx="1"/>
          </p:nvPr>
        </p:nvSpPr>
        <p:spPr/>
        <p:txBody>
          <a:bodyPr/>
          <a:lstStyle/>
          <a:p>
            <a:pPr marL="0" indent="0">
              <a:buNone/>
            </a:pPr>
            <a:r>
              <a:rPr lang="en-US" dirty="0" smtClean="0"/>
              <a:t>Hospital environment is unpredictable. There are no clear cut ways to minimize interference. The best way to gather information is to make enrollment apart of the admission process. To best acquire staff commitment, a standard information database can be implemented into the admission </a:t>
            </a:r>
            <a:r>
              <a:rPr lang="en-US" dirty="0" smtClean="0"/>
              <a:t>plan to initiate </a:t>
            </a:r>
            <a:r>
              <a:rPr lang="en-US" dirty="0" smtClean="0"/>
              <a:t>the service. </a:t>
            </a:r>
            <a:r>
              <a:rPr lang="en-US" dirty="0" smtClean="0"/>
              <a:t>“High </a:t>
            </a:r>
            <a:r>
              <a:rPr lang="en-US" dirty="0"/>
              <a:t>R</a:t>
            </a:r>
            <a:r>
              <a:rPr lang="en-US" dirty="0" smtClean="0"/>
              <a:t>isk</a:t>
            </a:r>
            <a:r>
              <a:rPr lang="en-US" dirty="0" smtClean="0"/>
              <a:t>” </a:t>
            </a:r>
            <a:r>
              <a:rPr lang="en-US" dirty="0" smtClean="0"/>
              <a:t>assessments </a:t>
            </a:r>
            <a:r>
              <a:rPr lang="en-US" dirty="0" smtClean="0"/>
              <a:t>can </a:t>
            </a:r>
            <a:r>
              <a:rPr lang="en-US" dirty="0" smtClean="0"/>
              <a:t>be </a:t>
            </a:r>
            <a:r>
              <a:rPr lang="en-US" dirty="0" smtClean="0"/>
              <a:t>identified </a:t>
            </a:r>
            <a:r>
              <a:rPr lang="en-US" dirty="0" smtClean="0"/>
              <a:t>to prompt </a:t>
            </a:r>
            <a:r>
              <a:rPr lang="en-US" dirty="0" smtClean="0"/>
              <a:t>enrollment. Case managers can complete enrollment </a:t>
            </a:r>
            <a:r>
              <a:rPr lang="en-US" dirty="0" smtClean="0"/>
              <a:t>throughout </a:t>
            </a:r>
            <a:r>
              <a:rPr lang="en-US" dirty="0" smtClean="0"/>
              <a:t>case evaluation and chart review. </a:t>
            </a: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19</a:t>
            </a:fld>
            <a:endParaRPr lang="en-US"/>
          </a:p>
        </p:txBody>
      </p:sp>
    </p:spTree>
    <p:extLst>
      <p:ext uri="{BB962C8B-B14F-4D97-AF65-F5344CB8AC3E}">
        <p14:creationId xmlns:p14="http://schemas.microsoft.com/office/powerpoint/2010/main" val="1451976292"/>
      </p:ext>
    </p:extLst>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4648200" cy="914400"/>
          </a:xfrm>
        </p:spPr>
        <p:txBody>
          <a:bodyPr/>
          <a:lstStyle/>
          <a:p>
            <a:r>
              <a:rPr lang="en-US" dirty="0" smtClean="0"/>
              <a:t>Research Overview</a:t>
            </a:r>
            <a:endParaRPr lang="en-US" dirty="0"/>
          </a:p>
        </p:txBody>
      </p:sp>
      <p:sp>
        <p:nvSpPr>
          <p:cNvPr id="5" name="Content Placeholder 4"/>
          <p:cNvSpPr>
            <a:spLocks noGrp="1"/>
          </p:cNvSpPr>
          <p:nvPr>
            <p:ph idx="1"/>
          </p:nvPr>
        </p:nvSpPr>
        <p:spPr>
          <a:xfrm>
            <a:off x="457200" y="1828800"/>
            <a:ext cx="4648200" cy="4297363"/>
          </a:xfrm>
        </p:spPr>
        <p:txBody>
          <a:bodyPr/>
          <a:lstStyle/>
          <a:p>
            <a:pPr marL="0" indent="0">
              <a:buNone/>
            </a:pPr>
            <a:r>
              <a:rPr lang="en-US" dirty="0" smtClean="0"/>
              <a:t>The information gathered from this research outlines the admission – discharge process of a patient admitted with </a:t>
            </a:r>
            <a:r>
              <a:rPr lang="en-US" dirty="0" smtClean="0"/>
              <a:t>CHF, </a:t>
            </a:r>
            <a:r>
              <a:rPr lang="en-US" dirty="0" smtClean="0"/>
              <a:t>in an attempt to implement a service designed to reduce hospital re-admission.</a:t>
            </a:r>
            <a:endParaRPr lang="en-US" dirty="0"/>
          </a:p>
        </p:txBody>
      </p:sp>
      <p:pic>
        <p:nvPicPr>
          <p:cNvPr id="3" name="Picture 2"/>
          <p:cNvPicPr>
            <a:picLocks noChangeAspect="1"/>
          </p:cNvPicPr>
          <p:nvPr/>
        </p:nvPicPr>
        <p:blipFill>
          <a:blip r:embed="rId4"/>
          <a:stretch>
            <a:fillRect/>
          </a:stretch>
        </p:blipFill>
        <p:spPr>
          <a:xfrm>
            <a:off x="5105400" y="1524000"/>
            <a:ext cx="3657600" cy="2609088"/>
          </a:xfrm>
          <a:prstGeom prst="rect">
            <a:avLst/>
          </a:prstGeom>
        </p:spPr>
      </p:pic>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2</a:t>
            </a:fld>
            <a:endParaRPr lang="en-US"/>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the enrollment be “standardized” from one facility to another?</a:t>
            </a:r>
            <a:endParaRPr lang="en-US" dirty="0"/>
          </a:p>
        </p:txBody>
      </p:sp>
      <p:sp>
        <p:nvSpPr>
          <p:cNvPr id="3" name="Content Placeholder 2"/>
          <p:cNvSpPr>
            <a:spLocks noGrp="1"/>
          </p:cNvSpPr>
          <p:nvPr>
            <p:ph idx="1"/>
          </p:nvPr>
        </p:nvSpPr>
        <p:spPr/>
        <p:txBody>
          <a:bodyPr/>
          <a:lstStyle/>
          <a:p>
            <a:pPr marL="0" indent="0">
              <a:buNone/>
            </a:pPr>
            <a:r>
              <a:rPr lang="en-US" dirty="0" smtClean="0"/>
              <a:t>In todays cost-effective health care industry, a standardized enrollment program may  improve budgetary constraints. In order to implement a standardized program would </a:t>
            </a:r>
            <a:r>
              <a:rPr lang="en-US" dirty="0" smtClean="0"/>
              <a:t>possibly mean </a:t>
            </a:r>
            <a:r>
              <a:rPr lang="en-US" dirty="0" smtClean="0"/>
              <a:t>developing a central communication system to coordinate the service. Such service would need to include a standardized “HIGH RISK” assessment </a:t>
            </a:r>
            <a:r>
              <a:rPr lang="en-US" dirty="0" smtClean="0"/>
              <a:t>that</a:t>
            </a:r>
            <a:r>
              <a:rPr lang="en-US" dirty="0" smtClean="0"/>
              <a:t> </a:t>
            </a:r>
            <a:r>
              <a:rPr lang="en-US" dirty="0" smtClean="0"/>
              <a:t>would </a:t>
            </a:r>
            <a:r>
              <a:rPr lang="en-US" dirty="0" smtClean="0"/>
              <a:t>automatically be linked </a:t>
            </a:r>
            <a:r>
              <a:rPr lang="en-US" dirty="0" smtClean="0"/>
              <a:t>to a central database. </a:t>
            </a: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20</a:t>
            </a:fld>
            <a:endParaRPr lang="en-US"/>
          </a:p>
        </p:txBody>
      </p:sp>
    </p:spTree>
    <p:extLst>
      <p:ext uri="{BB962C8B-B14F-4D97-AF65-F5344CB8AC3E}">
        <p14:creationId xmlns:p14="http://schemas.microsoft.com/office/powerpoint/2010/main" val="149498473"/>
      </p:ext>
    </p:extLst>
  </p:cSld>
  <p:clrMapOvr>
    <a:masterClrMapping/>
  </p:clrMapOvr>
  <p:transition xmlns:p14="http://schemas.microsoft.com/office/powerpoint/2010/mai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727569829"/>
              </p:ext>
            </p:extLst>
          </p:nvPr>
        </p:nvGraphicFramePr>
        <p:xfrm>
          <a:off x="-637209" y="448574"/>
          <a:ext cx="10314609" cy="67142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nchor="t"/>
          <a:lstStyle/>
          <a:p>
            <a:r>
              <a:rPr lang="en-US" sz="2800" dirty="0" smtClean="0"/>
              <a:t>Timeline</a:t>
            </a:r>
            <a:endParaRPr lang="en-US" sz="2800" dirty="0"/>
          </a:p>
        </p:txBody>
      </p:sp>
      <p:sp>
        <p:nvSpPr>
          <p:cNvPr id="4" name="TextBox 3"/>
          <p:cNvSpPr txBox="1"/>
          <p:nvPr/>
        </p:nvSpPr>
        <p:spPr>
          <a:xfrm>
            <a:off x="8686800" y="3276600"/>
            <a:ext cx="76200" cy="369332"/>
          </a:xfrm>
          <a:prstGeom prst="rect">
            <a:avLst/>
          </a:prstGeom>
          <a:noFill/>
        </p:spPr>
        <p:txBody>
          <a:bodyPr wrap="square" rtlCol="0">
            <a:spAutoFit/>
          </a:bodyPr>
          <a:lstStyle/>
          <a:p>
            <a:endParaRPr lang="en-US" dirty="0"/>
          </a:p>
        </p:txBody>
      </p:sp>
      <p:sp>
        <p:nvSpPr>
          <p:cNvPr id="3" name="Footer Placeholder 2"/>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21</a:t>
            </a:fld>
            <a:endParaRPr lang="en-US"/>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dgm id="{82ED47FD-CD8E-4EC8-A7E3-BF3AC4BC5C1A}"/>
                                            </p:graphicEl>
                                          </p:spTgt>
                                        </p:tgtEl>
                                        <p:attrNameLst>
                                          <p:attrName>style.visibility</p:attrName>
                                        </p:attrNameLst>
                                      </p:cBhvr>
                                      <p:to>
                                        <p:strVal val="visible"/>
                                      </p:to>
                                    </p:set>
                                    <p:animEffect transition="in" filter="wipe(left)">
                                      <p:cBhvr>
                                        <p:cTn id="7" dur="1000"/>
                                        <p:tgtEl>
                                          <p:spTgt spid="6">
                                            <p:graphicEl>
                                              <a:dgm id="{82ED47FD-CD8E-4EC8-A7E3-BF3AC4BC5C1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A94E7C76-C16F-47F1-B4F1-C2CF2270A7E9}"/>
                                            </p:graphicEl>
                                          </p:spTgt>
                                        </p:tgtEl>
                                        <p:attrNameLst>
                                          <p:attrName>style.visibility</p:attrName>
                                        </p:attrNameLst>
                                      </p:cBhvr>
                                      <p:to>
                                        <p:strVal val="visible"/>
                                      </p:to>
                                    </p:set>
                                    <p:animEffect transition="in" filter="wipe(left)">
                                      <p:cBhvr>
                                        <p:cTn id="12" dur="1000"/>
                                        <p:tgtEl>
                                          <p:spTgt spid="6">
                                            <p:graphicEl>
                                              <a:dgm id="{A94E7C76-C16F-47F1-B4F1-C2CF2270A7E9}"/>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graphicEl>
                                              <a:dgm id="{48F9B62B-8095-40B1-882D-7B164B0C8B69}"/>
                                            </p:graphicEl>
                                          </p:spTgt>
                                        </p:tgtEl>
                                        <p:attrNameLst>
                                          <p:attrName>style.visibility</p:attrName>
                                        </p:attrNameLst>
                                      </p:cBhvr>
                                      <p:to>
                                        <p:strVal val="visible"/>
                                      </p:to>
                                    </p:set>
                                    <p:animEffect transition="in" filter="wipe(left)">
                                      <p:cBhvr>
                                        <p:cTn id="15" dur="1000"/>
                                        <p:tgtEl>
                                          <p:spTgt spid="6">
                                            <p:graphicEl>
                                              <a:dgm id="{48F9B62B-8095-40B1-882D-7B164B0C8B6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0CFC4447-43F4-414D-A014-8F5BDE3BC5FF}"/>
                                            </p:graphicEl>
                                          </p:spTgt>
                                        </p:tgtEl>
                                        <p:attrNameLst>
                                          <p:attrName>style.visibility</p:attrName>
                                        </p:attrNameLst>
                                      </p:cBhvr>
                                      <p:to>
                                        <p:strVal val="visible"/>
                                      </p:to>
                                    </p:set>
                                    <p:animEffect transition="in" filter="wipe(left)">
                                      <p:cBhvr>
                                        <p:cTn id="20" dur="1000"/>
                                        <p:tgtEl>
                                          <p:spTgt spid="6">
                                            <p:graphicEl>
                                              <a:dgm id="{0CFC4447-43F4-414D-A014-8F5BDE3BC5FF}"/>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
                                            <p:graphicEl>
                                              <a:dgm id="{389CF004-91C6-4868-93F7-537D5C97980B}"/>
                                            </p:graphicEl>
                                          </p:spTgt>
                                        </p:tgtEl>
                                        <p:attrNameLst>
                                          <p:attrName>style.visibility</p:attrName>
                                        </p:attrNameLst>
                                      </p:cBhvr>
                                      <p:to>
                                        <p:strVal val="visible"/>
                                      </p:to>
                                    </p:set>
                                    <p:animEffect transition="in" filter="wipe(left)">
                                      <p:cBhvr>
                                        <p:cTn id="23" dur="1000"/>
                                        <p:tgtEl>
                                          <p:spTgt spid="6">
                                            <p:graphicEl>
                                              <a:dgm id="{389CF004-91C6-4868-93F7-537D5C97980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graphicEl>
                                              <a:dgm id="{8D49C94D-D2A4-4464-8383-D3C12F8B2538}"/>
                                            </p:graphicEl>
                                          </p:spTgt>
                                        </p:tgtEl>
                                        <p:attrNameLst>
                                          <p:attrName>style.visibility</p:attrName>
                                        </p:attrNameLst>
                                      </p:cBhvr>
                                      <p:to>
                                        <p:strVal val="visible"/>
                                      </p:to>
                                    </p:set>
                                    <p:animEffect transition="in" filter="wipe(left)">
                                      <p:cBhvr>
                                        <p:cTn id="28" dur="1000"/>
                                        <p:tgtEl>
                                          <p:spTgt spid="6">
                                            <p:graphicEl>
                                              <a:dgm id="{8D49C94D-D2A4-4464-8383-D3C12F8B2538}"/>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6">
                                            <p:graphicEl>
                                              <a:dgm id="{5E71A06C-9747-4CAE-BA21-E9C2A4D6678D}"/>
                                            </p:graphicEl>
                                          </p:spTgt>
                                        </p:tgtEl>
                                        <p:attrNameLst>
                                          <p:attrName>style.visibility</p:attrName>
                                        </p:attrNameLst>
                                      </p:cBhvr>
                                      <p:to>
                                        <p:strVal val="visible"/>
                                      </p:to>
                                    </p:set>
                                    <p:animEffect transition="in" filter="wipe(left)">
                                      <p:cBhvr>
                                        <p:cTn id="31" dur="1000"/>
                                        <p:tgtEl>
                                          <p:spTgt spid="6">
                                            <p:graphicEl>
                                              <a:dgm id="{5E71A06C-9747-4CAE-BA21-E9C2A4D6678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
                                            <p:graphicEl>
                                              <a:dgm id="{A9227355-A6E4-4C01-AB6A-08B68C0ABB91}"/>
                                            </p:graphicEl>
                                          </p:spTgt>
                                        </p:tgtEl>
                                        <p:attrNameLst>
                                          <p:attrName>style.visibility</p:attrName>
                                        </p:attrNameLst>
                                      </p:cBhvr>
                                      <p:to>
                                        <p:strVal val="visible"/>
                                      </p:to>
                                    </p:set>
                                    <p:animEffect transition="in" filter="wipe(left)">
                                      <p:cBhvr>
                                        <p:cTn id="36" dur="1000"/>
                                        <p:tgtEl>
                                          <p:spTgt spid="6">
                                            <p:graphicEl>
                                              <a:dgm id="{A9227355-A6E4-4C01-AB6A-08B68C0ABB91}"/>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6">
                                            <p:graphicEl>
                                              <a:dgm id="{DB2CD8C7-A5B3-49A1-81CC-0EEDDDF3DB4E}"/>
                                            </p:graphicEl>
                                          </p:spTgt>
                                        </p:tgtEl>
                                        <p:attrNameLst>
                                          <p:attrName>style.visibility</p:attrName>
                                        </p:attrNameLst>
                                      </p:cBhvr>
                                      <p:to>
                                        <p:strVal val="visible"/>
                                      </p:to>
                                    </p:set>
                                    <p:animEffect transition="in" filter="wipe(left)">
                                      <p:cBhvr>
                                        <p:cTn id="39" dur="1000"/>
                                        <p:tgtEl>
                                          <p:spTgt spid="6">
                                            <p:graphicEl>
                                              <a:dgm id="{DB2CD8C7-A5B3-49A1-81CC-0EEDDDF3DB4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914400"/>
            <a:ext cx="5410200" cy="914400"/>
          </a:xfrm>
        </p:spPr>
        <p:txBody>
          <a:bodyPr/>
          <a:lstStyle/>
          <a:p>
            <a:r>
              <a:rPr lang="en-US" dirty="0" smtClean="0"/>
              <a:t>Looking Ahead</a:t>
            </a:r>
            <a:endParaRPr lang="en-US" dirty="0"/>
          </a:p>
        </p:txBody>
      </p:sp>
      <p:pic>
        <p:nvPicPr>
          <p:cNvPr id="4" name="Picture 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065520" y="0"/>
            <a:ext cx="3078480" cy="6858000"/>
          </a:xfrm>
          <a:prstGeom prst="rect">
            <a:avLst/>
          </a:prstGeom>
        </p:spPr>
      </p:pic>
      <p:sp>
        <p:nvSpPr>
          <p:cNvPr id="3" name="Content Placeholder 2"/>
          <p:cNvSpPr>
            <a:spLocks noGrp="1"/>
          </p:cNvSpPr>
          <p:nvPr>
            <p:ph idx="1"/>
            <p:custDataLst>
              <p:tags r:id="rId3"/>
            </p:custDataLst>
          </p:nvPr>
        </p:nvSpPr>
        <p:spPr>
          <a:xfrm>
            <a:off x="457200" y="1828800"/>
            <a:ext cx="5181600" cy="5029200"/>
          </a:xfrm>
        </p:spPr>
        <p:txBody>
          <a:bodyPr>
            <a:normAutofit fontScale="85000" lnSpcReduction="10000"/>
          </a:bodyPr>
          <a:lstStyle/>
          <a:p>
            <a:pPr>
              <a:lnSpc>
                <a:spcPct val="150000"/>
              </a:lnSpc>
            </a:pPr>
            <a:r>
              <a:rPr lang="en-US" dirty="0" smtClean="0"/>
              <a:t>Development of a “HIGH RISK” assessment</a:t>
            </a:r>
          </a:p>
          <a:p>
            <a:pPr>
              <a:lnSpc>
                <a:spcPct val="150000"/>
              </a:lnSpc>
            </a:pPr>
            <a:r>
              <a:rPr lang="en-US" dirty="0" smtClean="0"/>
              <a:t>Collaboration of healthcare team members </a:t>
            </a:r>
          </a:p>
          <a:p>
            <a:pPr>
              <a:lnSpc>
                <a:spcPct val="150000"/>
              </a:lnSpc>
            </a:pPr>
            <a:r>
              <a:rPr lang="en-US" dirty="0" smtClean="0"/>
              <a:t>Known risks and issues</a:t>
            </a:r>
          </a:p>
          <a:p>
            <a:pPr lvl="1">
              <a:lnSpc>
                <a:spcPct val="150000"/>
              </a:lnSpc>
            </a:pPr>
            <a:r>
              <a:rPr lang="en-US" dirty="0" smtClean="0"/>
              <a:t>Who are the patients most at risk?</a:t>
            </a:r>
          </a:p>
          <a:p>
            <a:pPr lvl="1">
              <a:lnSpc>
                <a:spcPct val="150000"/>
              </a:lnSpc>
            </a:pPr>
            <a:r>
              <a:rPr lang="en-US" dirty="0" smtClean="0"/>
              <a:t>What are the most common barriers to the development of this service from institution to institution?</a:t>
            </a:r>
          </a:p>
          <a:p>
            <a:pPr lvl="1">
              <a:lnSpc>
                <a:spcPct val="150000"/>
              </a:lnSpc>
            </a:pPr>
            <a:r>
              <a:rPr lang="en-US" dirty="0" smtClean="0"/>
              <a:t>How cost effective is this service on the healthcare budget?</a:t>
            </a:r>
          </a:p>
          <a:p>
            <a:pPr>
              <a:lnSpc>
                <a:spcPct val="150000"/>
              </a:lnSpc>
            </a:pPr>
            <a:r>
              <a:rPr lang="en-US" dirty="0" smtClean="0"/>
              <a:t>What are the immediate next steps?</a:t>
            </a:r>
          </a:p>
          <a:p>
            <a:pPr lvl="1"/>
            <a:r>
              <a:rPr lang="en-US" dirty="0" smtClean="0"/>
              <a:t>Continued facility assessments on admission/discharge</a:t>
            </a:r>
          </a:p>
          <a:p>
            <a:pPr lvl="1"/>
            <a:r>
              <a:rPr lang="en-US" dirty="0" smtClean="0"/>
              <a:t>Identify generalized “HIGH RISK” indicators of re-admission</a:t>
            </a:r>
          </a:p>
          <a:p>
            <a:pPr lvl="1"/>
            <a:endParaRPr lang="en-US" dirty="0"/>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22</a:t>
            </a:fld>
            <a:endParaRPr lang="en-US"/>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Text Placeholder 2"/>
          <p:cNvSpPr>
            <a:spLocks noGrp="1"/>
          </p:cNvSpPr>
          <p:nvPr>
            <p:ph type="body" idx="1"/>
          </p:nvPr>
        </p:nvSpPr>
        <p:spPr/>
        <p:txBody>
          <a:bodyPr>
            <a:normAutofit/>
          </a:bodyPr>
          <a:lstStyle/>
          <a:p>
            <a:r>
              <a:rPr lang="en-US" dirty="0" smtClean="0"/>
              <a:t>Acute Care Hospital</a:t>
            </a:r>
          </a:p>
          <a:p>
            <a:r>
              <a:rPr lang="en-US" dirty="0" smtClean="0"/>
              <a:t>Voluntary Non-profit: Private</a:t>
            </a:r>
          </a:p>
          <a:p>
            <a:r>
              <a:rPr lang="en-US" dirty="0" smtClean="0"/>
              <a:t>Emergency &amp; Psychiatric </a:t>
            </a:r>
            <a:r>
              <a:rPr lang="en-US" dirty="0"/>
              <a:t>S</a:t>
            </a:r>
            <a:r>
              <a:rPr lang="en-US" dirty="0" smtClean="0"/>
              <a:t>ervices Comprised of 705 beds</a:t>
            </a:r>
          </a:p>
          <a:p>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23</a:t>
            </a:fld>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Objections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Upon conclusion, the audience will be able to identify:</a:t>
            </a:r>
          </a:p>
          <a:p>
            <a:pPr marL="457200" indent="-457200">
              <a:buFont typeface="+mj-lt"/>
              <a:buAutoNum type="arabicPeriod"/>
            </a:pPr>
            <a:r>
              <a:rPr lang="en-US" dirty="0"/>
              <a:t>T</a:t>
            </a:r>
            <a:r>
              <a:rPr lang="en-US" dirty="0" smtClean="0"/>
              <a:t>he process of admission to discharge</a:t>
            </a:r>
          </a:p>
          <a:p>
            <a:pPr marL="457200" indent="-457200">
              <a:buFont typeface="+mj-lt"/>
              <a:buAutoNum type="arabicPeriod"/>
            </a:pPr>
            <a:r>
              <a:rPr lang="en-US" dirty="0"/>
              <a:t>T</a:t>
            </a:r>
            <a:r>
              <a:rPr lang="en-US" dirty="0" smtClean="0"/>
              <a:t>he role’s involved in the </a:t>
            </a:r>
            <a:r>
              <a:rPr lang="en-US" dirty="0" smtClean="0"/>
              <a:t>admission-discharge </a:t>
            </a:r>
            <a:r>
              <a:rPr lang="en-US" dirty="0" smtClean="0"/>
              <a:t>process</a:t>
            </a:r>
          </a:p>
          <a:p>
            <a:pPr marL="457200" indent="-457200">
              <a:buFont typeface="+mj-lt"/>
              <a:buAutoNum type="arabicPeriod"/>
            </a:pPr>
            <a:r>
              <a:rPr lang="en-US" dirty="0"/>
              <a:t>H</a:t>
            </a:r>
            <a:r>
              <a:rPr lang="en-US" dirty="0" smtClean="0"/>
              <a:t>ow patients are grouped by diagnosis codes</a:t>
            </a:r>
          </a:p>
          <a:p>
            <a:pPr marL="457200" indent="-457200">
              <a:buFont typeface="+mj-lt"/>
              <a:buAutoNum type="arabicPeriod"/>
            </a:pPr>
            <a:r>
              <a:rPr lang="en-US" dirty="0"/>
              <a:t>P</a:t>
            </a:r>
            <a:r>
              <a:rPr lang="en-US" dirty="0" smtClean="0"/>
              <a:t>otential candidates and their enrollment into the service</a:t>
            </a:r>
          </a:p>
          <a:p>
            <a:pPr marL="457200" indent="-457200">
              <a:buFont typeface="+mj-lt"/>
              <a:buAutoNum type="arabicPeriod"/>
            </a:pPr>
            <a:r>
              <a:rPr lang="en-US" dirty="0" smtClean="0"/>
              <a:t>The </a:t>
            </a:r>
            <a:r>
              <a:rPr lang="en-US" dirty="0" smtClean="0"/>
              <a:t>role/s responsible for </a:t>
            </a:r>
            <a:r>
              <a:rPr lang="en-US" dirty="0" smtClean="0"/>
              <a:t>introducing the service</a:t>
            </a:r>
          </a:p>
          <a:p>
            <a:pPr marL="457200" indent="-457200">
              <a:buFont typeface="+mj-lt"/>
              <a:buAutoNum type="arabicPeriod"/>
            </a:pPr>
            <a:r>
              <a:rPr lang="en-US" dirty="0"/>
              <a:t>T</a:t>
            </a:r>
            <a:r>
              <a:rPr lang="en-US" dirty="0" smtClean="0"/>
              <a:t>he process of enrollment</a:t>
            </a:r>
          </a:p>
          <a:p>
            <a:pPr marL="457200" indent="-457200">
              <a:buFont typeface="+mj-lt"/>
              <a:buAutoNum type="arabicPeriod"/>
            </a:pPr>
            <a:r>
              <a:rPr lang="en-US" dirty="0" smtClean="0"/>
              <a:t>The need for continued assessment in implementing the service</a:t>
            </a:r>
          </a:p>
          <a:p>
            <a:pPr marL="457200" indent="-457200">
              <a:buFont typeface="+mj-lt"/>
              <a:buAutoNum type="arabicPeriod"/>
            </a:pP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3</a:t>
            </a:fld>
            <a:endParaRPr lang="en-US"/>
          </a:p>
        </p:txBody>
      </p:sp>
    </p:spTree>
    <p:extLst>
      <p:ext uri="{BB962C8B-B14F-4D97-AF65-F5344CB8AC3E}">
        <p14:creationId xmlns:p14="http://schemas.microsoft.com/office/powerpoint/2010/main" val="1845572371"/>
      </p:ext>
    </p:extLst>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Case Scenario</a:t>
            </a:r>
            <a:endParaRPr lang="en-US" dirty="0"/>
          </a:p>
        </p:txBody>
      </p:sp>
      <p:pic>
        <p:nvPicPr>
          <p:cNvPr id="3" name="Content Placeholder 2" descr="Untitled.png"/>
          <p:cNvPicPr>
            <a:picLocks noGrp="1" noChangeAspect="1"/>
          </p:cNvPicPr>
          <p:nvPr>
            <p:ph idx="1"/>
          </p:nvPr>
        </p:nvPicPr>
        <p:blipFill>
          <a:blip r:embed="rId5">
            <a:extLst>
              <a:ext uri="{28A0092B-C50C-407E-A947-70E740481C1C}">
                <a14:useLocalDpi xmlns:a14="http://schemas.microsoft.com/office/drawing/2010/main" val="0"/>
              </a:ext>
            </a:extLst>
          </a:blip>
          <a:srcRect t="4" b="4"/>
          <a:stretch>
            <a:fillRect/>
          </a:stretch>
        </p:blipFill>
        <p:spPr/>
      </p:pic>
      <p:pic>
        <p:nvPicPr>
          <p:cNvPr id="5" name="Picture 4"/>
          <p:cNvPicPr>
            <a:picLocks noChangeAspect="1"/>
          </p:cNvPicPr>
          <p:nvPr/>
        </p:nvPicPr>
        <p:blipFill>
          <a:blip r:embed="rId6"/>
          <a:stretch>
            <a:fillRect/>
          </a:stretch>
        </p:blipFill>
        <p:spPr>
          <a:xfrm>
            <a:off x="5058163" y="1447800"/>
            <a:ext cx="4112831" cy="4127500"/>
          </a:xfrm>
          <a:prstGeom prst="rect">
            <a:avLst/>
          </a:prstGeom>
        </p:spPr>
      </p:pic>
      <p:sp>
        <p:nvSpPr>
          <p:cNvPr id="6" name="TextBox 5"/>
          <p:cNvSpPr txBox="1"/>
          <p:nvPr/>
        </p:nvSpPr>
        <p:spPr>
          <a:xfrm>
            <a:off x="457200" y="1600200"/>
            <a:ext cx="5029200" cy="2031325"/>
          </a:xfrm>
          <a:prstGeom prst="rect">
            <a:avLst/>
          </a:prstGeom>
          <a:noFill/>
        </p:spPr>
        <p:txBody>
          <a:bodyPr wrap="square" rtlCol="0">
            <a:spAutoFit/>
          </a:bodyPr>
          <a:lstStyle/>
          <a:p>
            <a:r>
              <a:rPr lang="en-US" dirty="0" smtClean="0"/>
              <a:t>Ms. Delaney is a 60 year old female admitted with complaints of fatigue, sleepiness and shortness of breath. In the Emergency Room Fast-track, Ms. Daniels , RN assesses her complaints and take baseline vitals. Ms. Delaney is directly sent to the holding area  for admission and placed </a:t>
            </a:r>
            <a:r>
              <a:rPr lang="en-US" dirty="0"/>
              <a:t>on </a:t>
            </a:r>
            <a:r>
              <a:rPr lang="en-US" dirty="0" smtClean="0"/>
              <a:t>a cardiac </a:t>
            </a:r>
            <a:r>
              <a:rPr lang="en-US" dirty="0"/>
              <a:t>monitor.</a:t>
            </a:r>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4</a:t>
            </a:fld>
            <a:endParaRPr lang="en-US"/>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 cont’d</a:t>
            </a:r>
            <a:endParaRPr lang="en-US" dirty="0"/>
          </a:p>
        </p:txBody>
      </p:sp>
      <p:sp>
        <p:nvSpPr>
          <p:cNvPr id="3" name="Content Placeholder 2"/>
          <p:cNvSpPr>
            <a:spLocks noGrp="1"/>
          </p:cNvSpPr>
          <p:nvPr>
            <p:ph idx="1"/>
          </p:nvPr>
        </p:nvSpPr>
        <p:spPr>
          <a:xfrm>
            <a:off x="457200" y="1828800"/>
            <a:ext cx="8458200" cy="4297363"/>
          </a:xfrm>
        </p:spPr>
        <p:txBody>
          <a:bodyPr>
            <a:normAutofit/>
          </a:bodyPr>
          <a:lstStyle/>
          <a:p>
            <a:pPr marL="0" indent="0">
              <a:buNone/>
            </a:pPr>
            <a:r>
              <a:rPr lang="en-US" sz="1600" dirty="0" smtClean="0"/>
              <a:t> Ms. Delaney’s  </a:t>
            </a:r>
            <a:r>
              <a:rPr lang="en-US" sz="1600" dirty="0"/>
              <a:t>past medical history </a:t>
            </a:r>
            <a:r>
              <a:rPr lang="en-US" sz="1600" dirty="0" smtClean="0"/>
              <a:t>includes </a:t>
            </a:r>
            <a:r>
              <a:rPr lang="en-US" sz="1600" dirty="0"/>
              <a:t>HTN, Acute Renal Failure &amp; Diabetes Mellitus. </a:t>
            </a:r>
            <a:r>
              <a:rPr lang="en-US" sz="1600" dirty="0" smtClean="0"/>
              <a:t>She is seen by Dr. Smith who further assesses her complaints and obtains laboratory specimens. After the results have returned, Ms. Delaney </a:t>
            </a:r>
            <a:r>
              <a:rPr lang="en-US" sz="1600" dirty="0"/>
              <a:t>is diagnosed with Congestive Heart </a:t>
            </a:r>
            <a:r>
              <a:rPr lang="en-US" sz="1600" dirty="0" smtClean="0"/>
              <a:t>Failure and admitted to the Arrhythmia Unit.  She is handed a general hospital consent which she signs indicating permission for medical treatment. Dr. Smith explains that she will require symptom management and initiation of </a:t>
            </a:r>
            <a:r>
              <a:rPr lang="en-US" sz="1600" dirty="0" smtClean="0"/>
              <a:t>a medication regimen. </a:t>
            </a:r>
            <a:r>
              <a:rPr lang="en-US" sz="1600" dirty="0" smtClean="0"/>
              <a:t>In addition, he requires her to have a Transthoracic Echocardiogram to evaluate the function of her heart.</a:t>
            </a:r>
          </a:p>
          <a:p>
            <a:pPr marL="0" indent="0">
              <a:buNone/>
            </a:pPr>
            <a:endParaRPr lang="en-US" dirty="0" smtClean="0"/>
          </a:p>
        </p:txBody>
      </p:sp>
      <p:sp>
        <p:nvSpPr>
          <p:cNvPr id="5" name="Footer Placeholder 4"/>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5</a:t>
            </a:fld>
            <a:endParaRPr lang="en-US" dirty="0"/>
          </a:p>
        </p:txBody>
      </p:sp>
    </p:spTree>
    <p:extLst>
      <p:ext uri="{BB962C8B-B14F-4D97-AF65-F5344CB8AC3E}">
        <p14:creationId xmlns:p14="http://schemas.microsoft.com/office/powerpoint/2010/main" val="1052056324"/>
      </p:ext>
    </p:extLst>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a:t>
            </a:r>
            <a:endParaRPr lang="en-US" dirty="0"/>
          </a:p>
        </p:txBody>
      </p:sp>
      <p:sp>
        <p:nvSpPr>
          <p:cNvPr id="3" name="Content Placeholder 2"/>
          <p:cNvSpPr>
            <a:spLocks noGrp="1"/>
          </p:cNvSpPr>
          <p:nvPr>
            <p:ph idx="1"/>
          </p:nvPr>
        </p:nvSpPr>
        <p:spPr>
          <a:xfrm>
            <a:off x="457200" y="1371600"/>
            <a:ext cx="8382000" cy="4754563"/>
          </a:xfrm>
        </p:spPr>
        <p:txBody>
          <a:bodyPr/>
          <a:lstStyle/>
          <a:p>
            <a:r>
              <a:rPr lang="en-US" dirty="0" smtClean="0"/>
              <a:t>The admitting physician determines the diagnosis and notifies the admitting clerk of the bed/unit assignment</a:t>
            </a:r>
          </a:p>
          <a:p>
            <a:r>
              <a:rPr lang="en-US" dirty="0" smtClean="0"/>
              <a:t>A </a:t>
            </a:r>
            <a:r>
              <a:rPr lang="en-US" dirty="0" smtClean="0"/>
              <a:t>registration clerk collects basic </a:t>
            </a:r>
            <a:r>
              <a:rPr lang="en-US" dirty="0" smtClean="0"/>
              <a:t>demographics and insurance </a:t>
            </a:r>
            <a:r>
              <a:rPr lang="en-US" dirty="0" smtClean="0"/>
              <a:t>information. </a:t>
            </a:r>
            <a:endParaRPr lang="en-US" dirty="0" smtClean="0"/>
          </a:p>
          <a:p>
            <a:r>
              <a:rPr lang="en-US" dirty="0" smtClean="0"/>
              <a:t>The </a:t>
            </a:r>
            <a:r>
              <a:rPr lang="en-US" dirty="0" smtClean="0"/>
              <a:t>ER nurse initiates education by informing the patient of the intended </a:t>
            </a:r>
            <a:r>
              <a:rPr lang="en-US" dirty="0" smtClean="0"/>
              <a:t>admission, </a:t>
            </a:r>
            <a:r>
              <a:rPr lang="en-US" dirty="0" smtClean="0"/>
              <a:t>including the treatment plan and diagnostic procedures. </a:t>
            </a:r>
            <a:endParaRPr lang="en-US" dirty="0" smtClean="0"/>
          </a:p>
          <a:p>
            <a:r>
              <a:rPr lang="en-US" dirty="0" smtClean="0"/>
              <a:t>The </a:t>
            </a:r>
            <a:r>
              <a:rPr lang="en-US" dirty="0" smtClean="0"/>
              <a:t>admitting clerk assigns a </a:t>
            </a:r>
            <a:r>
              <a:rPr lang="en-US" dirty="0" smtClean="0"/>
              <a:t>bed based on the admitting diagnosis</a:t>
            </a:r>
          </a:p>
          <a:p>
            <a:pPr marL="0" indent="0">
              <a:buNone/>
            </a:pPr>
            <a:r>
              <a:rPr lang="en-US" dirty="0" smtClean="0"/>
              <a:t>and </a:t>
            </a:r>
          </a:p>
          <a:p>
            <a:r>
              <a:rPr lang="en-US" dirty="0" smtClean="0"/>
              <a:t>transport escorts  the patient to Arrhythmia</a:t>
            </a:r>
            <a:r>
              <a:rPr lang="en-US" dirty="0" smtClean="0"/>
              <a:t>. </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6</a:t>
            </a:fld>
            <a:endParaRPr lang="en-US"/>
          </a:p>
        </p:txBody>
      </p:sp>
    </p:spTree>
    <p:extLst>
      <p:ext uri="{BB962C8B-B14F-4D97-AF65-F5344CB8AC3E}">
        <p14:creationId xmlns:p14="http://schemas.microsoft.com/office/powerpoint/2010/main" val="3699574148"/>
      </p:ext>
    </p:extLst>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In-patient</a:t>
            </a:r>
            <a:r>
              <a:rPr lang="en-US" baseline="0" dirty="0" smtClean="0"/>
              <a:t> Hospitalization</a:t>
            </a:r>
            <a:endParaRPr lang="en-US" dirty="0"/>
          </a:p>
        </p:txBody>
      </p:sp>
      <p:sp>
        <p:nvSpPr>
          <p:cNvPr id="5" name="Content Placeholder 4"/>
          <p:cNvSpPr>
            <a:spLocks noGrp="1"/>
          </p:cNvSpPr>
          <p:nvPr>
            <p:ph idx="1"/>
          </p:nvPr>
        </p:nvSpPr>
        <p:spPr>
          <a:xfrm>
            <a:off x="457200" y="1676400"/>
            <a:ext cx="8229600" cy="4297363"/>
          </a:xfrm>
        </p:spPr>
        <p:txBody>
          <a:bodyPr>
            <a:noAutofit/>
          </a:bodyPr>
          <a:lstStyle/>
          <a:p>
            <a:pPr marL="0" indent="0">
              <a:buNone/>
            </a:pPr>
            <a:r>
              <a:rPr lang="en-US" sz="1600" dirty="0" smtClean="0"/>
              <a:t>Ms. Delaney is</a:t>
            </a:r>
            <a:r>
              <a:rPr lang="en-US" sz="1600" baseline="0" dirty="0" smtClean="0"/>
              <a:t> expected to be admitted for 3 -5 days for symptom management. </a:t>
            </a:r>
            <a:r>
              <a:rPr lang="en-US" sz="1600" dirty="0"/>
              <a:t>To begin patient education, she is enrolled in a care management program. </a:t>
            </a:r>
            <a:endParaRPr lang="en-US" sz="1600" baseline="0" dirty="0" smtClean="0"/>
          </a:p>
          <a:p>
            <a:r>
              <a:rPr lang="en-US" sz="1600" baseline="0" dirty="0" smtClean="0"/>
              <a:t> </a:t>
            </a:r>
            <a:r>
              <a:rPr lang="en-US" sz="1600" baseline="0" dirty="0" smtClean="0"/>
              <a:t>An </a:t>
            </a:r>
            <a:r>
              <a:rPr lang="en-US" sz="1600" b="1" baseline="0" dirty="0" smtClean="0"/>
              <a:t>interdisciplinary team </a:t>
            </a:r>
            <a:r>
              <a:rPr lang="en-US" sz="1600" baseline="0" dirty="0" smtClean="0"/>
              <a:t>begins coordinating </a:t>
            </a:r>
            <a:r>
              <a:rPr lang="en-US" sz="1600" baseline="0" dirty="0" smtClean="0"/>
              <a:t>care throughout her stay. </a:t>
            </a:r>
            <a:endParaRPr lang="en-US" sz="1600" baseline="0" dirty="0" smtClean="0"/>
          </a:p>
          <a:p>
            <a:r>
              <a:rPr lang="en-US" sz="1600" baseline="0" dirty="0" smtClean="0"/>
              <a:t>There </a:t>
            </a:r>
            <a:r>
              <a:rPr lang="en-US" sz="1600" baseline="0" dirty="0" smtClean="0"/>
              <a:t>is </a:t>
            </a:r>
            <a:r>
              <a:rPr lang="en-US" sz="1600" b="1" baseline="0" dirty="0" smtClean="0"/>
              <a:t>a primary nurse</a:t>
            </a:r>
            <a:r>
              <a:rPr lang="en-US" sz="1600" baseline="0" dirty="0" smtClean="0"/>
              <a:t> assigned to her care Q shift (every 12 hours)</a:t>
            </a:r>
            <a:r>
              <a:rPr lang="en-US" sz="1600" baseline="0" dirty="0" smtClean="0"/>
              <a:t>.</a:t>
            </a:r>
          </a:p>
          <a:p>
            <a:r>
              <a:rPr lang="en-US" sz="1600" baseline="0" dirty="0" smtClean="0"/>
              <a:t> </a:t>
            </a:r>
            <a:r>
              <a:rPr lang="en-US" sz="1600" baseline="0" dirty="0" smtClean="0"/>
              <a:t>An </a:t>
            </a:r>
            <a:r>
              <a:rPr lang="en-US" sz="1600" b="1" baseline="0" dirty="0" smtClean="0"/>
              <a:t>attending physician </a:t>
            </a:r>
            <a:r>
              <a:rPr lang="en-US" sz="1600" baseline="0" dirty="0" smtClean="0"/>
              <a:t>in </a:t>
            </a:r>
            <a:r>
              <a:rPr lang="en-US" sz="1600" baseline="0" dirty="0" smtClean="0"/>
              <a:t>charge </a:t>
            </a:r>
            <a:r>
              <a:rPr lang="en-US" sz="1600" baseline="0" dirty="0" smtClean="0"/>
              <a:t>of </a:t>
            </a:r>
            <a:r>
              <a:rPr lang="en-US" sz="1600" baseline="0" dirty="0" smtClean="0"/>
              <a:t>the overall </a:t>
            </a:r>
            <a:r>
              <a:rPr lang="en-US" sz="1600" baseline="0" dirty="0" smtClean="0"/>
              <a:t>treatment plan. </a:t>
            </a:r>
            <a:endParaRPr lang="en-US" sz="1600" baseline="0" dirty="0" smtClean="0"/>
          </a:p>
          <a:p>
            <a:r>
              <a:rPr lang="en-US" sz="1600" baseline="0" dirty="0" smtClean="0"/>
              <a:t> </a:t>
            </a:r>
            <a:r>
              <a:rPr lang="en-US" sz="1600" baseline="0" dirty="0" smtClean="0"/>
              <a:t>A </a:t>
            </a:r>
            <a:r>
              <a:rPr lang="en-US" sz="1600" b="1" baseline="0" dirty="0" smtClean="0"/>
              <a:t>case manager</a:t>
            </a:r>
            <a:r>
              <a:rPr lang="en-US" sz="1600" baseline="0" dirty="0" smtClean="0"/>
              <a:t> oversees the </a:t>
            </a:r>
            <a:r>
              <a:rPr lang="en-US" sz="1600" dirty="0" smtClean="0"/>
              <a:t>prescribed treatment plan</a:t>
            </a:r>
            <a:r>
              <a:rPr lang="en-US" sz="1600" baseline="0" dirty="0" smtClean="0"/>
              <a:t>, assesses the rendered level</a:t>
            </a:r>
            <a:r>
              <a:rPr lang="en-US" sz="1600" dirty="0" smtClean="0"/>
              <a:t> of care </a:t>
            </a:r>
            <a:r>
              <a:rPr lang="en-US" sz="1600" baseline="0" dirty="0" smtClean="0"/>
              <a:t>and </a:t>
            </a:r>
            <a:r>
              <a:rPr lang="en-US" sz="1600" baseline="0" dirty="0" smtClean="0"/>
              <a:t>upon </a:t>
            </a:r>
            <a:r>
              <a:rPr lang="en-US" sz="1600" baseline="0" dirty="0" smtClean="0"/>
              <a:t>discharge</a:t>
            </a:r>
            <a:r>
              <a:rPr lang="en-US" sz="1600" dirty="0" smtClean="0"/>
              <a:t> </a:t>
            </a:r>
            <a:r>
              <a:rPr lang="en-US" sz="1600" baseline="0" dirty="0" smtClean="0"/>
              <a:t>evaluates</a:t>
            </a:r>
            <a:r>
              <a:rPr lang="en-US" sz="1600" dirty="0" smtClean="0"/>
              <a:t> the patient</a:t>
            </a:r>
            <a:r>
              <a:rPr lang="en-US" sz="1600" baseline="0" dirty="0" smtClean="0"/>
              <a:t> ‘s functional ability to remain compliant </a:t>
            </a:r>
            <a:r>
              <a:rPr lang="en-US" sz="1600" baseline="0" dirty="0" smtClean="0"/>
              <a:t>with </a:t>
            </a:r>
            <a:r>
              <a:rPr lang="en-US" sz="1600" baseline="0" dirty="0" smtClean="0"/>
              <a:t>the </a:t>
            </a:r>
            <a:r>
              <a:rPr lang="en-US" sz="1600" baseline="0" dirty="0" smtClean="0"/>
              <a:t>treatment plan </a:t>
            </a:r>
            <a:r>
              <a:rPr lang="en-US" sz="1600" baseline="0" dirty="0" smtClean="0"/>
              <a:t>&amp; medication regimen.</a:t>
            </a:r>
          </a:p>
          <a:p>
            <a:r>
              <a:rPr lang="en-US" sz="1600" baseline="0" dirty="0" smtClean="0"/>
              <a:t> </a:t>
            </a:r>
            <a:r>
              <a:rPr lang="en-US" sz="1600" baseline="0" dirty="0" smtClean="0"/>
              <a:t>A </a:t>
            </a:r>
            <a:r>
              <a:rPr lang="en-US" sz="1600" b="1" baseline="0" dirty="0" smtClean="0"/>
              <a:t>social worker </a:t>
            </a:r>
            <a:r>
              <a:rPr lang="en-US" sz="1600" baseline="0" dirty="0" smtClean="0"/>
              <a:t>assesses for psychosocial</a:t>
            </a:r>
            <a:r>
              <a:rPr lang="en-US" sz="1600" dirty="0" smtClean="0"/>
              <a:t> barriers, </a:t>
            </a:r>
            <a:r>
              <a:rPr lang="en-US" sz="1600" baseline="0" dirty="0" smtClean="0"/>
              <a:t>independency, financial barriers and need </a:t>
            </a:r>
            <a:r>
              <a:rPr lang="en-US" sz="1600" baseline="0" dirty="0" smtClean="0"/>
              <a:t>for home care assistance. </a:t>
            </a:r>
            <a:endParaRPr lang="en-US" sz="1600" baseline="0" dirty="0" smtClean="0"/>
          </a:p>
          <a:p>
            <a:r>
              <a:rPr lang="en-US" sz="1600" baseline="0" dirty="0" smtClean="0"/>
              <a:t>If </a:t>
            </a:r>
            <a:r>
              <a:rPr lang="en-US" sz="1600" baseline="0" dirty="0" smtClean="0"/>
              <a:t>there</a:t>
            </a:r>
            <a:r>
              <a:rPr lang="en-US" sz="1600" dirty="0" smtClean="0"/>
              <a:t> are any physical impairments as a result of her prognosis, Ms. Delaney will then be evaluated by a </a:t>
            </a:r>
            <a:r>
              <a:rPr lang="en-US" sz="1600" b="1" dirty="0" smtClean="0"/>
              <a:t>physical therapist</a:t>
            </a:r>
            <a:r>
              <a:rPr lang="en-US" sz="1600" dirty="0" smtClean="0"/>
              <a:t>.</a:t>
            </a:r>
            <a:endParaRPr lang="en-US" sz="1600" dirty="0"/>
          </a:p>
        </p:txBody>
      </p:sp>
      <p:sp>
        <p:nvSpPr>
          <p:cNvPr id="3" name="Footer Placeholder 2"/>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t>7</a:t>
            </a:fld>
            <a:endParaRPr lang="en-US" dirty="0"/>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In-patient Hospitalization</a:t>
            </a:r>
          </a:p>
        </p:txBody>
      </p:sp>
      <p:sp>
        <p:nvSpPr>
          <p:cNvPr id="3" name="Content Placeholder 2"/>
          <p:cNvSpPr>
            <a:spLocks noGrp="1"/>
          </p:cNvSpPr>
          <p:nvPr>
            <p:ph idx="1"/>
          </p:nvPr>
        </p:nvSpPr>
        <p:spPr>
          <a:xfrm>
            <a:off x="457200" y="1524000"/>
            <a:ext cx="8229600" cy="4876800"/>
          </a:xfrm>
        </p:spPr>
        <p:txBody>
          <a:bodyPr>
            <a:normAutofit fontScale="85000" lnSpcReduction="10000"/>
          </a:bodyPr>
          <a:lstStyle/>
          <a:p>
            <a:pPr marL="0" indent="0">
              <a:buNone/>
            </a:pPr>
            <a:r>
              <a:rPr lang="en-US" dirty="0" smtClean="0"/>
              <a:t>Before Ms. Delaney is taken to Cardiology, her primary nurse educates her on the intended procedure. An “</a:t>
            </a:r>
            <a:r>
              <a:rPr lang="en-US" dirty="0" err="1" smtClean="0"/>
              <a:t>Intraprocedural</a:t>
            </a:r>
            <a:r>
              <a:rPr lang="en-US" dirty="0" smtClean="0"/>
              <a:t> Plan of Care” form guides the educational overview. Outlined topics included:</a:t>
            </a:r>
          </a:p>
          <a:p>
            <a:r>
              <a:rPr lang="en-US" dirty="0" smtClean="0"/>
              <a:t>Goals of the </a:t>
            </a:r>
            <a:r>
              <a:rPr lang="en-US" dirty="0" smtClean="0"/>
              <a:t>procedure: </a:t>
            </a:r>
            <a:r>
              <a:rPr lang="en-US" i="1" dirty="0" smtClean="0"/>
              <a:t>includes</a:t>
            </a:r>
            <a:endParaRPr lang="en-US" i="1" dirty="0" smtClean="0"/>
          </a:p>
          <a:p>
            <a:pPr lvl="1"/>
            <a:r>
              <a:rPr lang="en-US" dirty="0" smtClean="0"/>
              <a:t>Pre-procedure Plan</a:t>
            </a:r>
          </a:p>
          <a:p>
            <a:pPr lvl="2"/>
            <a:r>
              <a:rPr lang="en-US" dirty="0" smtClean="0"/>
              <a:t>Explanation of the </a:t>
            </a:r>
            <a:r>
              <a:rPr lang="en-US" dirty="0" smtClean="0"/>
              <a:t>procedure</a:t>
            </a:r>
          </a:p>
          <a:p>
            <a:pPr lvl="2"/>
            <a:r>
              <a:rPr lang="en-US" dirty="0"/>
              <a:t>V</a:t>
            </a:r>
            <a:r>
              <a:rPr lang="en-US" dirty="0" smtClean="0"/>
              <a:t>erbalization </a:t>
            </a:r>
            <a:r>
              <a:rPr lang="en-US" dirty="0" smtClean="0"/>
              <a:t>of concern &amp; fears</a:t>
            </a:r>
          </a:p>
          <a:p>
            <a:pPr lvl="1"/>
            <a:r>
              <a:rPr lang="en-US" dirty="0" smtClean="0"/>
              <a:t>Intra-procedural</a:t>
            </a:r>
          </a:p>
          <a:p>
            <a:pPr lvl="2"/>
            <a:r>
              <a:rPr lang="en-US" dirty="0" smtClean="0"/>
              <a:t>Verifies </a:t>
            </a:r>
            <a:r>
              <a:rPr lang="en-US" dirty="0" smtClean="0"/>
              <a:t>identity</a:t>
            </a:r>
          </a:p>
          <a:p>
            <a:pPr lvl="2"/>
            <a:r>
              <a:rPr lang="en-US" dirty="0" smtClean="0"/>
              <a:t>Explanation of </a:t>
            </a:r>
            <a:r>
              <a:rPr lang="en-US" dirty="0" smtClean="0"/>
              <a:t>purpose</a:t>
            </a:r>
          </a:p>
          <a:p>
            <a:pPr lvl="2"/>
            <a:r>
              <a:rPr lang="en-US" dirty="0" smtClean="0"/>
              <a:t>Assurance for </a:t>
            </a:r>
            <a:r>
              <a:rPr lang="en-US" dirty="0" smtClean="0"/>
              <a:t>safety</a:t>
            </a:r>
          </a:p>
          <a:p>
            <a:pPr lvl="1"/>
            <a:r>
              <a:rPr lang="en-US" dirty="0" smtClean="0"/>
              <a:t>Post-procedural</a:t>
            </a:r>
          </a:p>
          <a:p>
            <a:pPr lvl="2"/>
            <a:r>
              <a:rPr lang="en-US" dirty="0" smtClean="0"/>
              <a:t>Reassessment</a:t>
            </a:r>
          </a:p>
          <a:p>
            <a:pPr lvl="2"/>
            <a:r>
              <a:rPr lang="en-US" dirty="0" smtClean="0"/>
              <a:t>Monitor (vitals)</a:t>
            </a:r>
          </a:p>
          <a:p>
            <a:pPr lvl="2"/>
            <a:r>
              <a:rPr lang="en-US" dirty="0" smtClean="0"/>
              <a:t>Comfort </a:t>
            </a:r>
            <a:r>
              <a:rPr lang="en-US" dirty="0" smtClean="0"/>
              <a:t>measures </a:t>
            </a: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8</a:t>
            </a:fld>
            <a:endParaRPr lang="en-US"/>
          </a:p>
        </p:txBody>
      </p:sp>
    </p:spTree>
    <p:extLst>
      <p:ext uri="{BB962C8B-B14F-4D97-AF65-F5344CB8AC3E}">
        <p14:creationId xmlns:p14="http://schemas.microsoft.com/office/powerpoint/2010/main" val="1765443558"/>
      </p:ext>
    </p:extLst>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In-patient Hospitalization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During the treatment process the interdisciplinary team continuously educates Ms. Delaney on her disease and symptom management. Medications are introduced by the physician and primary nurse, with explanations </a:t>
            </a:r>
            <a:r>
              <a:rPr lang="en-US" dirty="0" smtClean="0"/>
              <a:t>of drug</a:t>
            </a:r>
            <a:r>
              <a:rPr lang="en-US" dirty="0" smtClean="0"/>
              <a:t> action, </a:t>
            </a:r>
            <a:r>
              <a:rPr lang="en-US" dirty="0" smtClean="0"/>
              <a:t>side effects and dosage. Non- pharmacological interventions are also </a:t>
            </a:r>
            <a:r>
              <a:rPr lang="en-US" dirty="0" smtClean="0"/>
              <a:t>explained (i.e</a:t>
            </a:r>
            <a:r>
              <a:rPr lang="en-US" dirty="0" smtClean="0"/>
              <a:t>. </a:t>
            </a:r>
            <a:r>
              <a:rPr lang="en-US" i="1" dirty="0" smtClean="0"/>
              <a:t>frequent rest periods, positioning, </a:t>
            </a:r>
            <a:r>
              <a:rPr lang="en-US" i="1" dirty="0"/>
              <a:t>n</a:t>
            </a:r>
            <a:r>
              <a:rPr lang="en-US" i="1" dirty="0" smtClean="0"/>
              <a:t>utrition </a:t>
            </a:r>
            <a:r>
              <a:rPr lang="en-US" i="1" dirty="0" smtClean="0"/>
              <a:t>therapy</a:t>
            </a:r>
            <a:r>
              <a:rPr lang="en-US" dirty="0" smtClean="0"/>
              <a:t>). </a:t>
            </a:r>
            <a:endParaRPr lang="en-US" dirty="0" smtClean="0"/>
          </a:p>
          <a:p>
            <a:pPr marL="0" indent="0">
              <a:buNone/>
            </a:pPr>
            <a:endParaRPr lang="en-US" dirty="0"/>
          </a:p>
          <a:p>
            <a:pPr marL="0" indent="0">
              <a:buNone/>
            </a:pPr>
            <a:r>
              <a:rPr lang="en-US" dirty="0" smtClean="0"/>
              <a:t>The primary nurse documents into the care management profile of the patient. This information </a:t>
            </a:r>
            <a:r>
              <a:rPr lang="en-US" dirty="0" smtClean="0"/>
              <a:t>includes </a:t>
            </a:r>
            <a:r>
              <a:rPr lang="en-US" dirty="0" smtClean="0"/>
              <a:t>all education provided by staff from admission to discharge.</a:t>
            </a:r>
            <a:endParaRPr lang="en-US" dirty="0"/>
          </a:p>
        </p:txBody>
      </p:sp>
      <p:sp>
        <p:nvSpPr>
          <p:cNvPr id="4" name="Footer Placeholder 3"/>
          <p:cNvSpPr>
            <a:spLocks noGrp="1"/>
          </p:cNvSpPr>
          <p:nvPr>
            <p:ph type="ftr" sz="quarter" idx="11"/>
          </p:nvPr>
        </p:nvSpPr>
        <p:spPr/>
        <p:txBody>
          <a:bodyPr/>
          <a:lstStyle/>
          <a:p>
            <a:r>
              <a:rPr lang="en-US" smtClean="0"/>
              <a:t>Shaneka Ross, RN, NYCCT BSN Student    Merck Admission/Discharge Student Research Project</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9</a:t>
            </a:fld>
            <a:endParaRPr lang="en-US"/>
          </a:p>
        </p:txBody>
      </p:sp>
    </p:spTree>
    <p:extLst>
      <p:ext uri="{BB962C8B-B14F-4D97-AF65-F5344CB8AC3E}">
        <p14:creationId xmlns:p14="http://schemas.microsoft.com/office/powerpoint/2010/main" val="4160176261"/>
      </p:ext>
    </p:extLst>
  </p:cSld>
  <p:clrMapOvr>
    <a:masterClrMapping/>
  </p:clrMapOvr>
  <p:transition xmlns:p14="http://schemas.microsoft.com/office/powerpoint/2010/mai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10.xml><?xml version="1.0" encoding="utf-8"?>
<p:tagLst xmlns:a="http://schemas.openxmlformats.org/drawingml/2006/main" xmlns:r="http://schemas.openxmlformats.org/officeDocument/2006/relationships" xmlns:p="http://schemas.openxmlformats.org/presentationml/2006/main">
  <p:tag name="DVSHAPEID" val="NHRDqqfSBn57oHO3LqrDuk"/>
</p:tagLst>
</file>

<file path=ppt/tags/tag11.xml><?xml version="1.0" encoding="utf-8"?>
<p:tagLst xmlns:a="http://schemas.openxmlformats.org/drawingml/2006/main" xmlns:r="http://schemas.openxmlformats.org/officeDocument/2006/relationships" xmlns:p="http://schemas.openxmlformats.org/presentationml/2006/main">
  <p:tag name="DVSECTIONID" val="pbN8jrcRkzLTOV54VyMEqh"/>
</p:tagLst>
</file>

<file path=ppt/tags/tag12.xml><?xml version="1.0" encoding="utf-8"?>
<p:tagLst xmlns:a="http://schemas.openxmlformats.org/drawingml/2006/main" xmlns:r="http://schemas.openxmlformats.org/officeDocument/2006/relationships" xmlns:p="http://schemas.openxmlformats.org/presentationml/2006/main">
  <p:tag name="DVSECTIONID" val="2oXR3Z3jBsekg7NRQLn8qd"/>
</p:tagLst>
</file>

<file path=ppt/tags/tag13.xml><?xml version="1.0" encoding="utf-8"?>
<p:tagLst xmlns:a="http://schemas.openxmlformats.org/drawingml/2006/main" xmlns:r="http://schemas.openxmlformats.org/officeDocument/2006/relationships" xmlns:p="http://schemas.openxmlformats.org/presentationml/2006/main">
  <p:tag name="DVSHAPEID" val="tMKFWXxGAyYfCtF4ddJkuV"/>
</p:tagLst>
</file>

<file path=ppt/tags/tag14.xml><?xml version="1.0" encoding="utf-8"?>
<p:tagLst xmlns:a="http://schemas.openxmlformats.org/drawingml/2006/main" xmlns:r="http://schemas.openxmlformats.org/officeDocument/2006/relationships" xmlns:p="http://schemas.openxmlformats.org/presentationml/2006/main">
  <p:tag name="DVSHAPEID" val="IaLJDTdCySrUB2DNXQJ7P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4.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5.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6.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7.xml><?xml version="1.0" encoding="utf-8"?>
<p:tagLst xmlns:a="http://schemas.openxmlformats.org/drawingml/2006/main" xmlns:r="http://schemas.openxmlformats.org/officeDocument/2006/relationships" xmlns:p="http://schemas.openxmlformats.org/presentationml/2006/main">
  <p:tag name="DVSECTIONID" val="GeXH6ortg5F8MBDBCXffNY"/>
</p:tagLst>
</file>

<file path=ppt/tags/tag8.xml><?xml version="1.0" encoding="utf-8"?>
<p:tagLst xmlns:a="http://schemas.openxmlformats.org/drawingml/2006/main" xmlns:r="http://schemas.openxmlformats.org/officeDocument/2006/relationships" xmlns:p="http://schemas.openxmlformats.org/presentationml/2006/main">
  <p:tag name="DVSECTIONID" val="mQNEFOha65AcJnopmApIDZ"/>
</p:tagLst>
</file>

<file path=ppt/tags/tag9.xml><?xml version="1.0" encoding="utf-8"?>
<p:tagLst xmlns:a="http://schemas.openxmlformats.org/drawingml/2006/main" xmlns:r="http://schemas.openxmlformats.org/officeDocument/2006/relationships" xmlns:p="http://schemas.openxmlformats.org/presentationml/2006/main">
  <p:tag name="DVSHAPEID" val="M4Uz8NaUn7hy4zTckDsXZ6"/>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Project Status Report.potx</Template>
  <TotalTime>0</TotalTime>
  <Words>2382</Words>
  <Application>Microsoft Macintosh PowerPoint</Application>
  <PresentationFormat>On-screen Show (4:3)</PresentationFormat>
  <Paragraphs>217</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Project Status Report</vt:lpstr>
      <vt:lpstr>Merck Admission/Discharge  Student Research Project</vt:lpstr>
      <vt:lpstr>Research Overview</vt:lpstr>
      <vt:lpstr>Objections </vt:lpstr>
      <vt:lpstr>Case Scenario</vt:lpstr>
      <vt:lpstr>Case Scenario cont’d</vt:lpstr>
      <vt:lpstr>Admission </vt:lpstr>
      <vt:lpstr>In-patient Hospitalization</vt:lpstr>
      <vt:lpstr>In-patient Hospitalization</vt:lpstr>
      <vt:lpstr>In-patient Hospitalization</vt:lpstr>
      <vt:lpstr>Discharge</vt:lpstr>
      <vt:lpstr>Is there a single role that see’s all patient admissions?</vt:lpstr>
      <vt:lpstr>Interdisciplinary Team</vt:lpstr>
      <vt:lpstr>Are there different diagnosis codes at different phases of the admission?</vt:lpstr>
      <vt:lpstr>How could we identify all the patients admitted with a diagnosis of CHF?</vt:lpstr>
      <vt:lpstr>How can we identify patients who are potential candidates for the service?</vt:lpstr>
      <vt:lpstr>When is the correct time to introduce the service?</vt:lpstr>
      <vt:lpstr>Who is the right person to introduce this service? </vt:lpstr>
      <vt:lpstr>How should patients be enrolled?</vt:lpstr>
      <vt:lpstr>How do we minimize disruption/time commitment of hospital staff?</vt:lpstr>
      <vt:lpstr>How can the enrollment be “standardized” from one facility to another?</vt:lpstr>
      <vt:lpstr>Timeline</vt:lpstr>
      <vt:lpstr>Looking Ahead</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2010-02-01T21:08:06Z</dcterms:created>
  <dcterms:modified xsi:type="dcterms:W3CDTF">2012-05-30T11:57:57Z</dcterms:modified>
</cp:coreProperties>
</file>