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59" r:id="rId2"/>
    <p:sldId id="261" r:id="rId3"/>
    <p:sldId id="284" r:id="rId4"/>
    <p:sldId id="281" r:id="rId5"/>
    <p:sldId id="288" r:id="rId6"/>
    <p:sldId id="283" r:id="rId7"/>
    <p:sldId id="282" r:id="rId8"/>
    <p:sldId id="290" r:id="rId9"/>
    <p:sldId id="293" r:id="rId10"/>
    <p:sldId id="275" r:id="rId11"/>
    <p:sldId id="294" r:id="rId12"/>
    <p:sldId id="272"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4"/>
            <p14:sldId id="281"/>
            <p14:sldId id="288"/>
            <p14:sldId id="283"/>
            <p14:sldId id="282"/>
          </p14:sldIdLst>
        </p14:section>
        <p14:section name="Topic 1" id="{6D9936A3-3945-4757-BC8B-B5C252D8E036}">
          <p14:sldIdLst>
            <p14:sldId id="290"/>
            <p14:sldId id="293"/>
          </p14:sldIdLst>
        </p14:section>
        <p14:section name="Sample Slides for Visuals" id="{BAB3A466-96C9-4230-9978-795378D75699}">
          <p14:sldIdLst>
            <p14:sldId id="275"/>
          </p14:sldIdLst>
        </p14:section>
        <p14:section name="Case Study" id="{8C0305C9-B152-4FBA-A789-FE1976D53990}">
          <p14:sldIdLst>
            <p14:sldId id="294"/>
            <p14:sldId id="272"/>
          </p14:sldIdLst>
        </p14:section>
        <p14:section name="Conclusion and Summary" id="{790CEF5B-569A-4C2F-BED5-750B08C0E5AD}">
          <p14:sldIdLst>
            <p14:sldId id="276"/>
            <p14:sldId id="277"/>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55" d="100"/>
          <a:sy n="55" d="100"/>
        </p:scale>
        <p:origin x="-2272" y="-12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12/4/12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12/4/12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a:t>
            </a:r>
            <a:r>
              <a:rPr lang="en-US" smtClean="0"/>
              <a:t>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case study or</a:t>
            </a:r>
            <a:r>
              <a:rPr lang="en-US" baseline="0" dirty="0" smtClean="0"/>
              <a:t> class simulation to encourage discussion and apply lessons.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13</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12/4/12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12/4/12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3.xml"/><Relationship Id="rId5" Type="http://schemas.openxmlformats.org/officeDocument/2006/relationships/notesSlide" Target="../notesSlides/notesSlide10.xml"/><Relationship Id="rId1" Type="http://schemas.openxmlformats.org/officeDocument/2006/relationships/tags" Target="../tags/tag7.xml"/><Relationship Id="rId2"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2.xml"/><Relationship Id="rId5" Type="http://schemas.openxmlformats.org/officeDocument/2006/relationships/image" Target="../media/image10.png"/><Relationship Id="rId1" Type="http://schemas.openxmlformats.org/officeDocument/2006/relationships/tags" Target="../tags/tag10.xml"/><Relationship Id="rId2"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3.xml"/><Relationship Id="rId5" Type="http://schemas.openxmlformats.org/officeDocument/2006/relationships/notesSlide" Target="../notesSlides/notesSlide13.xml"/><Relationship Id="rId6" Type="http://schemas.openxmlformats.org/officeDocument/2006/relationships/hyperlink" Target="http://www.cdc.gov/pcd/issues/2011/may/" TargetMode="External"/><Relationship Id="rId7" Type="http://schemas.openxmlformats.org/officeDocument/2006/relationships/hyperlink" Target="http://www.commonwealthfund.org/http://www.commonwealthfund.org/" TargetMode="External"/><Relationship Id="rId1" Type="http://schemas.openxmlformats.org/officeDocument/2006/relationships/tags" Target="../tags/tag12.xml"/><Relationship Id="rId2"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1" Type="http://schemas.openxmlformats.org/officeDocument/2006/relationships/tags" Target="../tags/tag15.xml"/><Relationship Id="rId2"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438400" y="533400"/>
            <a:ext cx="6180224" cy="1470025"/>
          </a:xfrm>
        </p:spPr>
        <p:txBody>
          <a:bodyPr>
            <a:normAutofit fontScale="90000"/>
          </a:bodyPr>
          <a:lstStyle/>
          <a:p>
            <a:pPr algn="ctr"/>
            <a:r>
              <a:rPr lang="en-US" dirty="0" smtClean="0"/>
              <a:t>THE CONCEPT OF TRANSITIONAL CARE &amp; DISCHARGE PLANNING IN CASE MANAGEMENT </a:t>
            </a:r>
            <a:endParaRPr lang="en-US"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SHANEKA ROSS, RN</a:t>
            </a:r>
            <a:endParaRPr lang="en-US" sz="2400" dirty="0" smtClean="0">
              <a:latin typeface="+mn-lt"/>
            </a:endParaRPr>
          </a:p>
          <a:p>
            <a:r>
              <a:rPr lang="en-US" sz="2400" dirty="0" smtClean="0">
                <a:latin typeface="+mn-lt"/>
              </a:rPr>
              <a:t>DECEMBER 5, 2012</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Summary</a:t>
            </a:r>
            <a:endParaRPr lang="en-US" dirty="0"/>
          </a:p>
        </p:txBody>
      </p:sp>
      <p:sp>
        <p:nvSpPr>
          <p:cNvPr id="3" name="Content Placeholder 2"/>
          <p:cNvSpPr>
            <a:spLocks noGrp="1"/>
          </p:cNvSpPr>
          <p:nvPr>
            <p:ph idx="1"/>
            <p:custDataLst>
              <p:tags r:id="rId3"/>
            </p:custDataLst>
          </p:nvPr>
        </p:nvSpPr>
        <p:spPr/>
        <p:txBody>
          <a:bodyPr>
            <a:normAutofit fontScale="85000" lnSpcReduction="10000"/>
          </a:bodyPr>
          <a:lstStyle/>
          <a:p>
            <a:pPr marL="0" indent="0">
              <a:buNone/>
            </a:pPr>
            <a:r>
              <a:rPr lang="en-US" dirty="0" smtClean="0"/>
              <a:t>Patients </a:t>
            </a:r>
            <a:r>
              <a:rPr lang="en-US" dirty="0"/>
              <a:t>who are provided effective case management receive transitional care and discharge planning to meet their individual care needs. Case managers who educate recipients of healthcare and their caregivers on healthcare services are most effective in providing managed care. Communication is effective through all involved parties of the multi-interdisciplinary team and there is utilization management of resources.  Overall the client receives quality care that is cost effective, reimbursement rates improve and the marginal gap in the healthcare crisis closes. Everyone wins! </a:t>
            </a:r>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pPr algn="ctr"/>
            <a:r>
              <a:rPr lang="en-US" sz="4400" dirty="0" smtClean="0"/>
              <a:t>Clinical</a:t>
            </a:r>
          </a:p>
          <a:p>
            <a:pPr algn="ctr"/>
            <a:r>
              <a:rPr lang="en-US" sz="4400" dirty="0" smtClean="0"/>
              <a:t>Scenario</a:t>
            </a:r>
            <a:endParaRPr lang="en-US" sz="44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extLst>
      <p:ext uri="{BB962C8B-B14F-4D97-AF65-F5344CB8AC3E}">
        <p14:creationId xmlns:p14="http://schemas.microsoft.com/office/powerpoint/2010/main" val="23315776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1828800"/>
            <a:ext cx="4267200" cy="3352800"/>
          </a:xfrm>
        </p:spPr>
        <p:txBody>
          <a:bodyPr>
            <a:noAutofit/>
          </a:bodyPr>
          <a:lstStyle/>
          <a:p>
            <a:r>
              <a:rPr lang="en-US" sz="2200" dirty="0" smtClean="0"/>
              <a:t>Mr. </a:t>
            </a:r>
            <a:r>
              <a:rPr lang="en-US" sz="2200" dirty="0" err="1" smtClean="0"/>
              <a:t>Ciro</a:t>
            </a:r>
            <a:r>
              <a:rPr lang="en-US" sz="2200" dirty="0" smtClean="0"/>
              <a:t> is a 42 </a:t>
            </a:r>
            <a:r>
              <a:rPr lang="en-US" sz="2200" dirty="0" err="1" smtClean="0"/>
              <a:t>yr</a:t>
            </a:r>
            <a:r>
              <a:rPr lang="en-US" sz="2200" dirty="0" smtClean="0"/>
              <a:t> old Hispanic male admitted with suicide attempt. He was placed in an ICU bed for close observation. Mr. </a:t>
            </a:r>
            <a:r>
              <a:rPr lang="en-US" sz="2200" dirty="0" err="1" smtClean="0"/>
              <a:t>Ciro</a:t>
            </a:r>
            <a:r>
              <a:rPr lang="en-US" sz="2200" dirty="0" smtClean="0"/>
              <a:t> had called 911, saying he had swallowed most of a bottle of diazepam (Valium) and had drunk a fifth of whiskey. His toxic screen showed very little drugs or alcohol. However, it did test positive for cocaine. Later that day, Mr. </a:t>
            </a:r>
            <a:r>
              <a:rPr lang="en-US" sz="2200" dirty="0" err="1" smtClean="0"/>
              <a:t>Ciro</a:t>
            </a:r>
            <a:r>
              <a:rPr lang="en-US" sz="2200" dirty="0" smtClean="0"/>
              <a:t> told a social worker that he had spent his last dollar on cocaine. On physical examination, the physician finds cellulitis on both legs from cocaine injections. His hospitalization is authorized for initiation of IV antibiotics for bilateral leg cellulitis. </a:t>
            </a:r>
            <a:endParaRPr lang="en-US" sz="2200" dirty="0"/>
          </a:p>
        </p:txBody>
      </p:sp>
      <p:pic>
        <p:nvPicPr>
          <p:cNvPr id="5" name="Content Placeholder 4"/>
          <p:cNvPicPr>
            <a:picLocks noGrp="1" noChangeAspect="1"/>
          </p:cNvPicPr>
          <p:nvPr>
            <p:ph idx="1"/>
          </p:nvPr>
        </p:nvPicPr>
        <p:blipFill>
          <a:blip r:embed="rId5"/>
          <a:srcRect l="16901" r="16901"/>
          <a:stretch>
            <a:fillRect/>
          </a:stretch>
        </p:blipFill>
        <p:spPr>
          <a:xfrm>
            <a:off x="4857293" y="0"/>
            <a:ext cx="4267200" cy="6858000"/>
          </a:xfr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smtClean="0"/>
              <a:t>Resources</a:t>
            </a:r>
          </a:p>
        </p:txBody>
      </p:sp>
      <p:sp>
        <p:nvSpPr>
          <p:cNvPr id="618499" name="Rectangle 3"/>
          <p:cNvSpPr>
            <a:spLocks noGrp="1" noChangeArrowheads="1"/>
          </p:cNvSpPr>
          <p:nvPr>
            <p:ph type="body" idx="1"/>
            <p:custDataLst>
              <p:tags r:id="rId3"/>
            </p:custDataLst>
          </p:nvPr>
        </p:nvSpPr>
        <p:spPr>
          <a:xfrm>
            <a:off x="762000" y="1447800"/>
            <a:ext cx="8077200" cy="4953000"/>
          </a:xfrm>
        </p:spPr>
        <p:txBody>
          <a:bodyPr>
            <a:normAutofit fontScale="55000" lnSpcReduction="20000"/>
          </a:bodyPr>
          <a:lstStyle/>
          <a:p>
            <a:pPr marL="0" indent="0" hangingPunct="0">
              <a:buNone/>
            </a:pPr>
            <a:r>
              <a:rPr lang="en-US" dirty="0" err="1"/>
              <a:t>Campinha-Bacote</a:t>
            </a:r>
            <a:r>
              <a:rPr lang="en-US" dirty="0"/>
              <a:t>, J. (2002). The Process of Cultural Competence in the Delivery of </a:t>
            </a:r>
            <a:r>
              <a:rPr lang="en-US" dirty="0"/>
              <a:t>	</a:t>
            </a:r>
            <a:r>
              <a:rPr lang="en-US" dirty="0" smtClean="0"/>
              <a:t>Healthcare </a:t>
            </a:r>
            <a:r>
              <a:rPr lang="en-US" dirty="0"/>
              <a:t>Services: A Model of Care. </a:t>
            </a:r>
            <a:r>
              <a:rPr lang="en-US" i="1" dirty="0"/>
              <a:t>Journal of Transcultural Nursing</a:t>
            </a:r>
            <a:r>
              <a:rPr lang="en-US" dirty="0"/>
              <a:t>, </a:t>
            </a:r>
            <a:r>
              <a:rPr lang="en-US" dirty="0" smtClean="0"/>
              <a:t>	</a:t>
            </a:r>
            <a:r>
              <a:rPr lang="en-US" i="1" dirty="0" smtClean="0"/>
              <a:t>13</a:t>
            </a:r>
            <a:r>
              <a:rPr lang="en-US" dirty="0"/>
              <a:t>(3), 181-184. doi:10.1177/10459602013003003</a:t>
            </a:r>
          </a:p>
          <a:p>
            <a:pPr marL="0" indent="0" hangingPunct="0">
              <a:buNone/>
            </a:pPr>
            <a:r>
              <a:rPr lang="en-US" dirty="0" err="1"/>
              <a:t>Dall</a:t>
            </a:r>
            <a:r>
              <a:rPr lang="en-US" dirty="0"/>
              <a:t>, T. M., </a:t>
            </a:r>
            <a:r>
              <a:rPr lang="en-US" dirty="0" err="1"/>
              <a:t>Roary</a:t>
            </a:r>
            <a:r>
              <a:rPr lang="en-US" dirty="0"/>
              <a:t>, M., &amp; Yang, W. (2011). Health Care Use and Costs for Participants </a:t>
            </a:r>
            <a:r>
              <a:rPr lang="en-US" dirty="0" smtClean="0"/>
              <a:t>	in </a:t>
            </a:r>
            <a:r>
              <a:rPr lang="en-US" dirty="0"/>
              <a:t>a Diabetes Disease Management Program, United States, 2007-200</a:t>
            </a:r>
            <a:r>
              <a:rPr lang="en-US" i="1" dirty="0"/>
              <a:t>8</a:t>
            </a:r>
            <a:r>
              <a:rPr lang="en-US" dirty="0"/>
              <a:t>. </a:t>
            </a:r>
            <a:r>
              <a:rPr lang="en-US" dirty="0" smtClean="0"/>
              <a:t>	</a:t>
            </a:r>
            <a:r>
              <a:rPr lang="en-US" i="1" dirty="0" smtClean="0"/>
              <a:t>Preventing </a:t>
            </a:r>
            <a:r>
              <a:rPr lang="en-US" i="1" dirty="0"/>
              <a:t>Chronic Disease: Public Health Research, Practice, and Policy</a:t>
            </a:r>
            <a:r>
              <a:rPr lang="en-US" dirty="0"/>
              <a:t>, </a:t>
            </a:r>
            <a:r>
              <a:rPr lang="en-US" dirty="0" smtClean="0"/>
              <a:t>	</a:t>
            </a:r>
            <a:r>
              <a:rPr lang="en-US" i="1" dirty="0" smtClean="0"/>
              <a:t>8</a:t>
            </a:r>
            <a:r>
              <a:rPr lang="en-US" dirty="0"/>
              <a:t>(3): A53. Retrieved from </a:t>
            </a:r>
            <a:r>
              <a:rPr lang="en-US" dirty="0">
                <a:hlinkClick r:id="rId6"/>
              </a:rPr>
              <a:t>http://www.cdc.gov/pcd/issues/2011/may</a:t>
            </a:r>
            <a:r>
              <a:rPr lang="en-US" dirty="0" smtClean="0">
                <a:hlinkClick r:id="rId6"/>
              </a:rPr>
              <a:t>/</a:t>
            </a:r>
            <a:r>
              <a:rPr lang="en-US" dirty="0" smtClean="0"/>
              <a:t>	10_0163</a:t>
            </a:r>
            <a:r>
              <a:rPr lang="en-US" dirty="0"/>
              <a:t>.htm</a:t>
            </a:r>
          </a:p>
          <a:p>
            <a:pPr marL="0" indent="0" hangingPunct="0">
              <a:buNone/>
            </a:pPr>
            <a:r>
              <a:rPr lang="en-US" dirty="0"/>
              <a:t>Hinkle, J.L. et al. (October 30, 2008). Examining Assessment Tool for Discharge </a:t>
            </a:r>
            <a:r>
              <a:rPr lang="en-US" dirty="0" smtClean="0"/>
              <a:t>	Planning</a:t>
            </a:r>
            <a:r>
              <a:rPr lang="en-US" dirty="0"/>
              <a:t>. </a:t>
            </a:r>
            <a:r>
              <a:rPr lang="en-US" i="1" dirty="0"/>
              <a:t>Nursing Times</a:t>
            </a:r>
            <a:r>
              <a:rPr lang="en-US" dirty="0"/>
              <a:t>, </a:t>
            </a:r>
            <a:r>
              <a:rPr lang="en-US" i="1" dirty="0"/>
              <a:t>104</a:t>
            </a:r>
            <a:r>
              <a:rPr lang="en-US" dirty="0"/>
              <a:t>(43), 32 - 35. Retrieved from http:/</a:t>
            </a:r>
            <a:r>
              <a:rPr lang="en-US" dirty="0" smtClean="0"/>
              <a:t>/	</a:t>
            </a:r>
            <a:r>
              <a:rPr lang="en-US" dirty="0" err="1" smtClean="0"/>
              <a:t>www.nursingtimes.net</a:t>
            </a:r>
            <a:r>
              <a:rPr lang="en-US" dirty="0"/>
              <a:t>/</a:t>
            </a:r>
          </a:p>
          <a:p>
            <a:pPr marL="0" indent="0" hangingPunct="0">
              <a:buNone/>
            </a:pPr>
            <a:r>
              <a:rPr lang="en-US" dirty="0"/>
              <a:t>Naylor, M. D., &amp; </a:t>
            </a:r>
            <a:r>
              <a:rPr lang="en-US" dirty="0" err="1"/>
              <a:t>Sochalski</a:t>
            </a:r>
            <a:r>
              <a:rPr lang="en-US" dirty="0"/>
              <a:t>, J. A. (2010). Scaling Up: Bringing the Transitional Care </a:t>
            </a:r>
            <a:r>
              <a:rPr lang="en-US" dirty="0" smtClean="0"/>
              <a:t>	Model </a:t>
            </a:r>
            <a:r>
              <a:rPr lang="en-US" dirty="0"/>
              <a:t>into the Mainstream. Retrieved from http:/</a:t>
            </a:r>
            <a:r>
              <a:rPr lang="en-US" dirty="0" smtClean="0"/>
              <a:t>/	</a:t>
            </a:r>
            <a:r>
              <a:rPr lang="en-US" dirty="0" smtClean="0">
                <a:hlinkClick r:id="rId7"/>
              </a:rPr>
              <a:t>www.commonwealthfund.org</a:t>
            </a:r>
            <a:r>
              <a:rPr lang="en-US" dirty="0">
                <a:hlinkClick r:id="rId7"/>
              </a:rPr>
              <a:t>/http://www.commonwealthfund.org</a:t>
            </a:r>
            <a:r>
              <a:rPr lang="en-US" dirty="0" smtClean="0">
                <a:hlinkClick r:id="rId7"/>
              </a:rPr>
              <a:t>/</a:t>
            </a:r>
            <a:r>
              <a:rPr lang="en-US" dirty="0" smtClean="0"/>
              <a:t>	Publications</a:t>
            </a:r>
            <a:r>
              <a:rPr lang="en-US" dirty="0"/>
              <a:t>/Issue-Briefs/2010/Nov/Scaling-Up-Transitional-</a:t>
            </a:r>
            <a:r>
              <a:rPr lang="en-US" dirty="0" err="1"/>
              <a:t>Care.aspx</a:t>
            </a:r>
            <a:endParaRPr lang="en-US" dirty="0"/>
          </a:p>
          <a:p>
            <a:pPr marL="0" indent="0" hangingPunct="0">
              <a:buNone/>
            </a:pPr>
            <a:r>
              <a:rPr lang="en-US" dirty="0"/>
              <a:t>Powell, S. K., &amp; </a:t>
            </a:r>
            <a:r>
              <a:rPr lang="en-US" dirty="0" err="1"/>
              <a:t>Tahan</a:t>
            </a:r>
            <a:r>
              <a:rPr lang="en-US" dirty="0"/>
              <a:t>, H. A. (2010). </a:t>
            </a:r>
            <a:r>
              <a:rPr lang="en-US" i="1" dirty="0"/>
              <a:t>Case Management: A Practical Guide for </a:t>
            </a:r>
            <a:r>
              <a:rPr lang="en-US" i="1" dirty="0" smtClean="0"/>
              <a:t>	Education </a:t>
            </a:r>
            <a:r>
              <a:rPr lang="en-US" i="1" dirty="0"/>
              <a:t>and Practice</a:t>
            </a:r>
            <a:r>
              <a:rPr lang="en-US" dirty="0"/>
              <a:t> (3rd ed.). New York: Lippincott Williams &amp; Wilkins.</a:t>
            </a:r>
          </a:p>
          <a:p>
            <a:pPr marL="0" indent="0">
              <a:buNone/>
              <a:defRPr/>
            </a:pPr>
            <a:endParaRPr lang="en-US" dirty="0" smtClean="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OVERVIEW</a:t>
            </a:r>
            <a:endParaRPr lang="en-US" dirty="0"/>
          </a:p>
        </p:txBody>
      </p:sp>
      <p:sp>
        <p:nvSpPr>
          <p:cNvPr id="5" name="Content Placeholder 4"/>
          <p:cNvSpPr>
            <a:spLocks noGrp="1"/>
          </p:cNvSpPr>
          <p:nvPr>
            <p:ph idx="1"/>
            <p:custDataLst>
              <p:tags r:id="rId3"/>
            </p:custDataLst>
          </p:nvPr>
        </p:nvSpPr>
        <p:spPr/>
        <p:txBody>
          <a:bodyPr>
            <a:normAutofit lnSpcReduction="10000"/>
          </a:bodyPr>
          <a:lstStyle/>
          <a:p>
            <a:pPr marL="0" indent="0">
              <a:buNone/>
            </a:pPr>
            <a:r>
              <a:rPr lang="en-US" dirty="0"/>
              <a:t>With the rising costs of today’s healthcare, case management has become an area of focus in improving overall health and wellness by assuring care rendered is optimal and cost-effective.  Transitional care and discharge planning are two critical components of effective disease management in response to reducing healthcare costs and promoting wellness. </a:t>
            </a:r>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pPr algn="ctr"/>
            <a:r>
              <a:rPr lang="en-US" sz="4400" dirty="0" smtClean="0"/>
              <a:t>TRANSITIONAL CARE</a:t>
            </a:r>
            <a:endParaRPr lang="en-US" sz="44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11050"/>
            <a:ext cx="8229600" cy="4646950"/>
          </a:xfrm>
          <a:prstGeom prst="rect">
            <a:avLst/>
          </a:prstGeom>
          <a:noFill/>
        </p:spPr>
        <p:txBody>
          <a:bodyPr wrap="square" rtlCol="0">
            <a:normAutofit fontScale="92500" lnSpcReduction="20000"/>
          </a:bodyPr>
          <a:lstStyle/>
          <a:p>
            <a:r>
              <a:rPr lang="en-US" sz="4000" dirty="0" smtClean="0"/>
              <a:t>“</a:t>
            </a:r>
            <a:r>
              <a:rPr lang="en-US" sz="4000" dirty="0"/>
              <a:t>A dynamic, interactive, collaborative, and interdisciplinary process of assessment and evaluation of the healthcare needs of patients and their families or caregivers during or after a phase/episode of illness…. aims to transition patients from one level of care to another.” (Powell &amp; </a:t>
            </a:r>
            <a:r>
              <a:rPr lang="en-US" sz="4000" dirty="0" err="1"/>
              <a:t>Tahan</a:t>
            </a:r>
            <a:r>
              <a:rPr lang="en-US" sz="4000" dirty="0"/>
              <a:t>, 2010, p. 161)</a:t>
            </a:r>
          </a:p>
          <a:p>
            <a:endParaRPr lang="en-US" sz="4000" dirty="0" smtClean="0"/>
          </a:p>
          <a:p>
            <a:endParaRPr lang="en-US" sz="4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22860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pPr algn="ctr"/>
            <a:r>
              <a:rPr lang="en-US" sz="4400" dirty="0" smtClean="0"/>
              <a:t>DISCHARGE PLANNING</a:t>
            </a:r>
            <a:endParaRPr lang="en-US" sz="44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extLst>
      <p:ext uri="{BB962C8B-B14F-4D97-AF65-F5344CB8AC3E}">
        <p14:creationId xmlns:p14="http://schemas.microsoft.com/office/powerpoint/2010/main" val="150124666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57800" cy="4084260"/>
          </a:xfrm>
          <a:prstGeom prst="rect">
            <a:avLst/>
          </a:prstGeom>
          <a:noFill/>
        </p:spPr>
        <p:txBody>
          <a:bodyPr wrap="square" rtlCol="0">
            <a:normAutofit/>
          </a:bodyPr>
          <a:lstStyle/>
          <a:p>
            <a:endParaRPr lang="en-US" sz="72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Rectangle 1"/>
          <p:cNvSpPr/>
          <p:nvPr/>
        </p:nvSpPr>
        <p:spPr>
          <a:xfrm>
            <a:off x="2807200" y="20156"/>
            <a:ext cx="6324600" cy="6755697"/>
          </a:xfrm>
          <a:prstGeom prst="rect">
            <a:avLst/>
          </a:prstGeom>
        </p:spPr>
        <p:txBody>
          <a:bodyPr wrap="square">
            <a:spAutoFit/>
          </a:bodyPr>
          <a:lstStyle/>
          <a:p>
            <a:r>
              <a:rPr lang="en-US" sz="3600" dirty="0"/>
              <a:t>Discharge planning is integral to transitional care in that it is a necessary plan incorporated to transition patients from inpatient care to home or another facility. Discharge planning typically takes place in an acute care setting and is initiated at the time of admission and with regards to critical components such as diagnosis and financial coverage</a:t>
            </a:r>
            <a:r>
              <a:rPr lang="en-US" sz="3700" dirty="0"/>
              <a:t>. </a:t>
            </a:r>
            <a:endParaRPr lang="en-US" sz="3700"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4600" y="228600"/>
            <a:ext cx="6629400" cy="6096000"/>
          </a:xfrm>
          <a:prstGeom prst="rect">
            <a:avLst/>
          </a:prstGeom>
          <a:noFill/>
        </p:spPr>
        <p:txBody>
          <a:bodyPr wrap="square" rtlCol="0">
            <a:normAutofit fontScale="77500" lnSpcReduction="20000"/>
          </a:bodyPr>
          <a:lstStyle/>
          <a:p>
            <a:pPr algn="ctr"/>
            <a:r>
              <a:rPr lang="en-US" sz="4000" dirty="0" smtClean="0"/>
              <a:t>FACTORS INVOLVED IN TRANSITIONAL CARE AND DISCHARGE PLANNING</a:t>
            </a:r>
          </a:p>
          <a:p>
            <a:pPr algn="ctr"/>
            <a:endParaRPr lang="en-US" sz="4000" dirty="0" smtClean="0"/>
          </a:p>
          <a:p>
            <a:pPr marL="571500" indent="-571500">
              <a:buFont typeface="Wingdings" charset="2"/>
              <a:buChar char="q"/>
            </a:pPr>
            <a:r>
              <a:rPr lang="en-US" sz="2800" dirty="0" smtClean="0"/>
              <a:t>COMPREHENSIVE ASSESSMENT OF PATIENT AND FAMILY CARE NEEDS</a:t>
            </a:r>
          </a:p>
          <a:p>
            <a:endParaRPr lang="en-US" sz="2800" dirty="0" smtClean="0"/>
          </a:p>
          <a:p>
            <a:pPr marL="571500" indent="-571500">
              <a:buFont typeface="Wingdings" charset="2"/>
              <a:buChar char="q"/>
            </a:pPr>
            <a:r>
              <a:rPr lang="en-US" sz="2800" dirty="0" smtClean="0"/>
              <a:t>CARE COORDINATION AMONG THE INTERDISCIPLINARY TEAM</a:t>
            </a:r>
          </a:p>
          <a:p>
            <a:endParaRPr lang="en-US" sz="2800" dirty="0" smtClean="0"/>
          </a:p>
          <a:p>
            <a:pPr marL="571500" indent="-571500">
              <a:buFont typeface="Wingdings" charset="2"/>
              <a:buChar char="q"/>
            </a:pPr>
            <a:r>
              <a:rPr lang="en-US" sz="2800" dirty="0" smtClean="0"/>
              <a:t>SHARED COMMUNICATION</a:t>
            </a:r>
          </a:p>
          <a:p>
            <a:endParaRPr lang="en-US" sz="2800" dirty="0" smtClean="0"/>
          </a:p>
          <a:p>
            <a:pPr marL="571500" indent="-571500">
              <a:buFont typeface="Wingdings" charset="2"/>
              <a:buChar char="q"/>
            </a:pPr>
            <a:r>
              <a:rPr lang="en-US" sz="2800" dirty="0" smtClean="0"/>
              <a:t>IMPLEMENTATION OF EVIDENCE-BASED PLAN OF CARE</a:t>
            </a:r>
          </a:p>
          <a:p>
            <a:endParaRPr lang="en-US" sz="2800" dirty="0" smtClean="0"/>
          </a:p>
          <a:p>
            <a:pPr marL="571500" indent="-571500">
              <a:buFont typeface="Wingdings" charset="2"/>
              <a:buChar char="q"/>
            </a:pPr>
            <a:r>
              <a:rPr lang="en-US" sz="2800" dirty="0" smtClean="0"/>
              <a:t>PATIENT AND FAMILY INVOLVEMENT</a:t>
            </a:r>
          </a:p>
          <a:p>
            <a:endParaRPr lang="en-US" sz="2800" dirty="0" smtClean="0"/>
          </a:p>
          <a:p>
            <a:pPr marL="571500" indent="-571500">
              <a:buFont typeface="Wingdings" charset="2"/>
              <a:buChar char="q"/>
            </a:pPr>
            <a:r>
              <a:rPr lang="en-US" sz="2800" dirty="0" smtClean="0"/>
              <a:t>EVALUATION OF INSURANCE COVERAGE</a:t>
            </a:r>
          </a:p>
          <a:p>
            <a:pPr marL="571500" indent="-571500">
              <a:buFont typeface="Wingdings" charset="2"/>
              <a:buChar char="q"/>
            </a:pPr>
            <a:endParaRPr lang="en-US" sz="2800" dirty="0" smtClean="0"/>
          </a:p>
          <a:p>
            <a:pPr marL="571500" indent="-571500">
              <a:buFont typeface="Wingdings" charset="2"/>
              <a:buChar char="q"/>
            </a:pPr>
            <a:r>
              <a:rPr lang="en-US" sz="2800" dirty="0" smtClean="0"/>
              <a:t>EFFECTIVE DISCHARGE PLAN THAT EXTENDS INTO THE COMMUNITY</a:t>
            </a:r>
          </a:p>
          <a:p>
            <a:endParaRPr lang="en-US" sz="28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pPr algn="ctr"/>
            <a:r>
              <a:rPr lang="en-US" sz="4400" dirty="0" smtClean="0"/>
              <a:t>Cultural Competence</a:t>
            </a:r>
            <a:endParaRPr lang="en-US" sz="440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extLst>
      <p:ext uri="{BB962C8B-B14F-4D97-AF65-F5344CB8AC3E}">
        <p14:creationId xmlns:p14="http://schemas.microsoft.com/office/powerpoint/2010/main" val="320628816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11050"/>
            <a:ext cx="8229600" cy="4646950"/>
          </a:xfrm>
          <a:prstGeom prst="rect">
            <a:avLst/>
          </a:prstGeom>
          <a:noFill/>
        </p:spPr>
        <p:txBody>
          <a:bodyPr wrap="square" rtlCol="0">
            <a:normAutofit/>
          </a:bodyPr>
          <a:lstStyle/>
          <a:p>
            <a:endParaRPr lang="en-US" sz="4000" dirty="0"/>
          </a:p>
          <a:p>
            <a:endParaRPr lang="en-US" sz="4000" dirty="0" smtClean="0"/>
          </a:p>
          <a:p>
            <a:endParaRPr lang="en-US" sz="40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685800"/>
            <a:ext cx="7765662" cy="16476125"/>
          </a:xfrm>
          <a:prstGeom prst="rect">
            <a:avLst/>
          </a:prstGeom>
        </p:spPr>
      </p:pic>
      <p:sp>
        <p:nvSpPr>
          <p:cNvPr id="2" name="Rectangle 1"/>
          <p:cNvSpPr/>
          <p:nvPr/>
        </p:nvSpPr>
        <p:spPr>
          <a:xfrm>
            <a:off x="152400" y="1595021"/>
            <a:ext cx="8382000" cy="5262979"/>
          </a:xfrm>
          <a:prstGeom prst="rect">
            <a:avLst/>
          </a:prstGeom>
        </p:spPr>
        <p:txBody>
          <a:bodyPr wrap="square">
            <a:spAutoFit/>
          </a:bodyPr>
          <a:lstStyle/>
          <a:p>
            <a:r>
              <a:rPr lang="en-US" sz="2400" dirty="0"/>
              <a:t>Cultural awareness must be incorporated into an effective discharge plan. The multiethnic world of health care has resulted in repeat hospital admission and poor disease management. </a:t>
            </a:r>
            <a:r>
              <a:rPr lang="en-US" sz="2400" dirty="0" smtClean="0"/>
              <a:t>“</a:t>
            </a:r>
            <a:r>
              <a:rPr lang="en-US" sz="2400" dirty="0"/>
              <a:t>There is a direct relationship between the level of competence of healthcare providers and their ability to provide cultural responsive healthcare services” (</a:t>
            </a:r>
            <a:r>
              <a:rPr lang="en-US" sz="2400" dirty="0" err="1"/>
              <a:t>Campinha-Bacote</a:t>
            </a:r>
            <a:r>
              <a:rPr lang="en-US" sz="2400" dirty="0"/>
              <a:t>, 2002, p. 181).  Case managers </a:t>
            </a:r>
            <a:r>
              <a:rPr lang="en-US" sz="2400" dirty="0" smtClean="0"/>
              <a:t>work </a:t>
            </a:r>
            <a:r>
              <a:rPr lang="en-US" sz="2400" dirty="0"/>
              <a:t>with the client and their families to gather background information regarding the effect of disease in a particular culture, lifestyles, beliefs and habits and alternatives to symptom management. CMs must keep in mind to be non-judgmental and avoid biases when working with clients from various cultures. </a:t>
            </a:r>
            <a:r>
              <a:rPr lang="en-US" sz="2400" dirty="0" smtClean="0"/>
              <a:t>If </a:t>
            </a:r>
            <a:r>
              <a:rPr lang="en-US" sz="2400" dirty="0"/>
              <a:t>necessary, certified language interpreters can be provided for accurate date collection and as a deterrent from communication barriers. </a:t>
            </a:r>
            <a:endParaRPr lang="en-US" sz="2400" dirty="0"/>
          </a:p>
        </p:txBody>
      </p:sp>
    </p:spTree>
    <p:extLst>
      <p:ext uri="{BB962C8B-B14F-4D97-AF65-F5344CB8AC3E}">
        <p14:creationId xmlns:p14="http://schemas.microsoft.com/office/powerpoint/2010/main" val="37069366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1.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12.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3.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14.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15.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6.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949</Words>
  <Application>Microsoft Macintosh PowerPoint</Application>
  <PresentationFormat>On-screen Show (4:3)</PresentationFormat>
  <Paragraphs>82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Training New Employees</vt:lpstr>
      <vt:lpstr>THE CONCEPT OF TRANSITIONAL CARE &amp; DISCHARGE PLANNING IN CASE MANAGEMENT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Mr. Ciro is a 42 yr old Hispanic male admitted with suicide attempt. He was placed in an ICU bed for close observation. Mr. Ciro had called 911, saying he had swallowed most of a bottle of diazepam (Valium) and had drunk a fifth of whiskey. His toxic screen showed very little drugs or alcohol. However, it did test positive for cocaine. Later that day, Mr. Ciro told a social worker that he had spent his last dollar on cocaine. On physical examination, the physician finds cellulitis on both legs from cocaine injections. His hospitalization is authorized for initiation of IV antibiotics for bilateral leg cellulitis. </vt:lpstr>
      <vt:lpstr>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2012-12-05T08:07:36Z</dcterms:modified>
</cp:coreProperties>
</file>