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avi" ContentType="video/avi"/>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1" r:id="rId3"/>
    <p:sldId id="257" r:id="rId4"/>
    <p:sldId id="264" r:id="rId5"/>
    <p:sldId id="268" r:id="rId6"/>
    <p:sldId id="279" r:id="rId7"/>
    <p:sldId id="258" r:id="rId8"/>
    <p:sldId id="266" r:id="rId9"/>
    <p:sldId id="260" r:id="rId10"/>
    <p:sldId id="259" r:id="rId11"/>
    <p:sldId id="273" r:id="rId12"/>
    <p:sldId id="272" r:id="rId13"/>
    <p:sldId id="274" r:id="rId14"/>
    <p:sldId id="275" r:id="rId15"/>
    <p:sldId id="262" r:id="rId16"/>
    <p:sldId id="267" r:id="rId17"/>
    <p:sldId id="278" r:id="rId18"/>
    <p:sldId id="276" r:id="rId19"/>
    <p:sldId id="269"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29" autoAdjust="0"/>
  </p:normalViewPr>
  <p:slideViewPr>
    <p:cSldViewPr>
      <p:cViewPr varScale="1">
        <p:scale>
          <a:sx n="78" d="100"/>
          <a:sy n="78" d="100"/>
        </p:scale>
        <p:origin x="-1579"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Senior%20Proje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33394895625436505"/>
          <c:y val="6.5368063710862553E-2"/>
          <c:w val="0.62235201053840572"/>
          <c:h val="0.88247219708783342"/>
        </c:manualLayout>
      </c:layout>
      <c:barChart>
        <c:barDir val="bar"/>
        <c:grouping val="stacked"/>
        <c:ser>
          <c:idx val="0"/>
          <c:order val="0"/>
          <c:tx>
            <c:strRef>
              <c:f>Sheet1!$B$3</c:f>
              <c:strCache>
                <c:ptCount val="1"/>
                <c:pt idx="0">
                  <c:v>Start Date</c:v>
                </c:pt>
              </c:strCache>
            </c:strRef>
          </c:tx>
          <c:spPr>
            <a:noFill/>
            <a:ln>
              <a:noFill/>
            </a:ln>
          </c:spPr>
          <c:cat>
            <c:strRef>
              <c:f>Sheet1!$A$4:$A$23</c:f>
              <c:strCache>
                <c:ptCount val="20"/>
                <c:pt idx="0">
                  <c:v>Teaming up</c:v>
                </c:pt>
                <c:pt idx="1">
                  <c:v>Choosing the project (Rain car)</c:v>
                </c:pt>
                <c:pt idx="2">
                  <c:v>Brain strom idea for project</c:v>
                </c:pt>
                <c:pt idx="3">
                  <c:v>Team meeting</c:v>
                </c:pt>
                <c:pt idx="4">
                  <c:v>Getting Help/Advice</c:v>
                </c:pt>
                <c:pt idx="5">
                  <c:v>Team meeting</c:v>
                </c:pt>
                <c:pt idx="6">
                  <c:v>Getting Equipment</c:v>
                </c:pt>
                <c:pt idx="7">
                  <c:v>Team meeting coming up with plan B &amp; etc</c:v>
                </c:pt>
                <c:pt idx="8">
                  <c:v>Building prototype Mechanical</c:v>
                </c:pt>
                <c:pt idx="9">
                  <c:v>Team meeting</c:v>
                </c:pt>
                <c:pt idx="10">
                  <c:v>Electronic component prototype</c:v>
                </c:pt>
                <c:pt idx="11">
                  <c:v>Delay due to Reports</c:v>
                </c:pt>
                <c:pt idx="12">
                  <c:v>Building prototype continue</c:v>
                </c:pt>
                <c:pt idx="13">
                  <c:v>Delay due to midterm</c:v>
                </c:pt>
                <c:pt idx="14">
                  <c:v>Delay due to hurricane</c:v>
                </c:pt>
                <c:pt idx="15">
                  <c:v>Building Desgin Final Mechanical</c:v>
                </c:pt>
                <c:pt idx="16">
                  <c:v>Solving Electronic component</c:v>
                </c:pt>
                <c:pt idx="17">
                  <c:v>Report</c:v>
                </c:pt>
                <c:pt idx="18">
                  <c:v>Finish Building</c:v>
                </c:pt>
                <c:pt idx="19">
                  <c:v>Final Presentation, Final Report</c:v>
                </c:pt>
              </c:strCache>
            </c:strRef>
          </c:cat>
          <c:val>
            <c:numRef>
              <c:f>Sheet1!$B$4:$B$23</c:f>
              <c:numCache>
                <c:formatCode>m/d/yyyy</c:formatCode>
                <c:ptCount val="20"/>
                <c:pt idx="0">
                  <c:v>41148</c:v>
                </c:pt>
                <c:pt idx="1">
                  <c:v>41154</c:v>
                </c:pt>
                <c:pt idx="2">
                  <c:v>41162</c:v>
                </c:pt>
                <c:pt idx="3">
                  <c:v>41167</c:v>
                </c:pt>
                <c:pt idx="4">
                  <c:v>41169</c:v>
                </c:pt>
                <c:pt idx="5">
                  <c:v>41173</c:v>
                </c:pt>
                <c:pt idx="6">
                  <c:v>41176</c:v>
                </c:pt>
                <c:pt idx="7">
                  <c:v>41177</c:v>
                </c:pt>
                <c:pt idx="8">
                  <c:v>41183</c:v>
                </c:pt>
                <c:pt idx="9">
                  <c:v>41187</c:v>
                </c:pt>
                <c:pt idx="10">
                  <c:v>41188</c:v>
                </c:pt>
                <c:pt idx="11">
                  <c:v>41192</c:v>
                </c:pt>
                <c:pt idx="12">
                  <c:v>41193</c:v>
                </c:pt>
                <c:pt idx="13">
                  <c:v>41204</c:v>
                </c:pt>
                <c:pt idx="14">
                  <c:v>41211</c:v>
                </c:pt>
                <c:pt idx="15">
                  <c:v>41218</c:v>
                </c:pt>
                <c:pt idx="16">
                  <c:v>41232</c:v>
                </c:pt>
                <c:pt idx="17">
                  <c:v>41232</c:v>
                </c:pt>
                <c:pt idx="18">
                  <c:v>41257</c:v>
                </c:pt>
                <c:pt idx="19">
                  <c:v>41264</c:v>
                </c:pt>
              </c:numCache>
            </c:numRef>
          </c:val>
        </c:ser>
        <c:ser>
          <c:idx val="1"/>
          <c:order val="1"/>
          <c:tx>
            <c:strRef>
              <c:f>Sheet1!$C$3</c:f>
              <c:strCache>
                <c:ptCount val="1"/>
                <c:pt idx="0">
                  <c:v>Duration(days)</c:v>
                </c:pt>
              </c:strCache>
            </c:strRef>
          </c:tx>
          <c:cat>
            <c:strRef>
              <c:f>Sheet1!$A$4:$A$23</c:f>
              <c:strCache>
                <c:ptCount val="20"/>
                <c:pt idx="0">
                  <c:v>Teaming up</c:v>
                </c:pt>
                <c:pt idx="1">
                  <c:v>Choosing the project (Rain car)</c:v>
                </c:pt>
                <c:pt idx="2">
                  <c:v>Brain strom idea for project</c:v>
                </c:pt>
                <c:pt idx="3">
                  <c:v>Team meeting</c:v>
                </c:pt>
                <c:pt idx="4">
                  <c:v>Getting Help/Advice</c:v>
                </c:pt>
                <c:pt idx="5">
                  <c:v>Team meeting</c:v>
                </c:pt>
                <c:pt idx="6">
                  <c:v>Getting Equipment</c:v>
                </c:pt>
                <c:pt idx="7">
                  <c:v>Team meeting coming up with plan B &amp; etc</c:v>
                </c:pt>
                <c:pt idx="8">
                  <c:v>Building prototype Mechanical</c:v>
                </c:pt>
                <c:pt idx="9">
                  <c:v>Team meeting</c:v>
                </c:pt>
                <c:pt idx="10">
                  <c:v>Electronic component prototype</c:v>
                </c:pt>
                <c:pt idx="11">
                  <c:v>Delay due to Reports</c:v>
                </c:pt>
                <c:pt idx="12">
                  <c:v>Building prototype continue</c:v>
                </c:pt>
                <c:pt idx="13">
                  <c:v>Delay due to midterm</c:v>
                </c:pt>
                <c:pt idx="14">
                  <c:v>Delay due to hurricane</c:v>
                </c:pt>
                <c:pt idx="15">
                  <c:v>Building Desgin Final Mechanical</c:v>
                </c:pt>
                <c:pt idx="16">
                  <c:v>Solving Electronic component</c:v>
                </c:pt>
                <c:pt idx="17">
                  <c:v>Report</c:v>
                </c:pt>
                <c:pt idx="18">
                  <c:v>Finish Building</c:v>
                </c:pt>
                <c:pt idx="19">
                  <c:v>Final Presentation, Final Report</c:v>
                </c:pt>
              </c:strCache>
            </c:strRef>
          </c:cat>
          <c:val>
            <c:numRef>
              <c:f>Sheet1!$C$4:$C$23</c:f>
              <c:numCache>
                <c:formatCode>General</c:formatCode>
                <c:ptCount val="20"/>
                <c:pt idx="0">
                  <c:v>14</c:v>
                </c:pt>
                <c:pt idx="1">
                  <c:v>7</c:v>
                </c:pt>
                <c:pt idx="2">
                  <c:v>7</c:v>
                </c:pt>
                <c:pt idx="3">
                  <c:v>1</c:v>
                </c:pt>
                <c:pt idx="4">
                  <c:v>7</c:v>
                </c:pt>
                <c:pt idx="5">
                  <c:v>1</c:v>
                </c:pt>
                <c:pt idx="6">
                  <c:v>28</c:v>
                </c:pt>
                <c:pt idx="7">
                  <c:v>1</c:v>
                </c:pt>
                <c:pt idx="8">
                  <c:v>7</c:v>
                </c:pt>
                <c:pt idx="9">
                  <c:v>1</c:v>
                </c:pt>
                <c:pt idx="10">
                  <c:v>14</c:v>
                </c:pt>
                <c:pt idx="11">
                  <c:v>7</c:v>
                </c:pt>
                <c:pt idx="12">
                  <c:v>7</c:v>
                </c:pt>
                <c:pt idx="13">
                  <c:v>7</c:v>
                </c:pt>
                <c:pt idx="14">
                  <c:v>7</c:v>
                </c:pt>
                <c:pt idx="15">
                  <c:v>7</c:v>
                </c:pt>
                <c:pt idx="16">
                  <c:v>33</c:v>
                </c:pt>
                <c:pt idx="17">
                  <c:v>33</c:v>
                </c:pt>
                <c:pt idx="18">
                  <c:v>7</c:v>
                </c:pt>
                <c:pt idx="19">
                  <c:v>1</c:v>
                </c:pt>
              </c:numCache>
            </c:numRef>
          </c:val>
        </c:ser>
        <c:overlap val="100"/>
        <c:axId val="66783488"/>
        <c:axId val="66797568"/>
      </c:barChart>
      <c:catAx>
        <c:axId val="66783488"/>
        <c:scaling>
          <c:orientation val="maxMin"/>
        </c:scaling>
        <c:axPos val="l"/>
        <c:tickLblPos val="nextTo"/>
        <c:crossAx val="66797568"/>
        <c:crosses val="autoZero"/>
        <c:auto val="1"/>
        <c:lblAlgn val="ctr"/>
        <c:lblOffset val="100"/>
      </c:catAx>
      <c:valAx>
        <c:axId val="66797568"/>
        <c:scaling>
          <c:orientation val="minMax"/>
          <c:max val="41264"/>
          <c:min val="41148"/>
        </c:scaling>
        <c:axPos val="t"/>
        <c:majorGridlines/>
        <c:numFmt formatCode="m/d;@" sourceLinked="0"/>
        <c:tickLblPos val="nextTo"/>
        <c:crossAx val="66783488"/>
        <c:crosses val="autoZero"/>
        <c:crossBetween val="between"/>
        <c:majorUnit val="10"/>
        <c:minorUnit val="10"/>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076333-0F94-4570-99AC-26D3E219E00B}" type="datetimeFigureOut">
              <a:rPr lang="en-US" smtClean="0"/>
              <a:pPr/>
              <a:t>2/2/2013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414DEA-F50B-4E6D-AE78-5277D325F182}" type="slidenum">
              <a:rPr lang="en-US" smtClean="0"/>
              <a:pPr/>
              <a:t>‹#›</a:t>
            </a:fld>
            <a:endParaRPr lang="en-US" dirty="0"/>
          </a:p>
        </p:txBody>
      </p:sp>
    </p:spTree>
    <p:extLst>
      <p:ext uri="{BB962C8B-B14F-4D97-AF65-F5344CB8AC3E}">
        <p14:creationId xmlns="" xmlns:p14="http://schemas.microsoft.com/office/powerpoint/2010/main" val="1868729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will be a four man team working on the production of the rain car. At least two of the staff members will be available at the facility to work on the car. One person will be responsible for directing the work and aiding with the production. Documentation and scheduling will fall under the responsibility of at least two people. Consultation will be provided by a professional in mechanical engineering.</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F414DEA-F50B-4E6D-AE78-5277D325F182}"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60C5ABA-E2AE-4BE0-89CA-516CBF645C3A}" type="datetimeFigureOut">
              <a:rPr lang="en-US" smtClean="0"/>
              <a:pPr/>
              <a:t>2/2/2013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EAA7AF9B-C2D3-421A-8FDA-A2C3B52DBBB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0C5ABA-E2AE-4BE0-89CA-516CBF645C3A}" type="datetimeFigureOut">
              <a:rPr lang="en-US" smtClean="0"/>
              <a:pPr/>
              <a:t>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A7AF9B-C2D3-421A-8FDA-A2C3B52DBBB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0C5ABA-E2AE-4BE0-89CA-516CBF645C3A}" type="datetimeFigureOut">
              <a:rPr lang="en-US" smtClean="0"/>
              <a:pPr/>
              <a:t>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A7AF9B-C2D3-421A-8FDA-A2C3B52DBBB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0C5ABA-E2AE-4BE0-89CA-516CBF645C3A}" type="datetimeFigureOut">
              <a:rPr lang="en-US" smtClean="0"/>
              <a:pPr/>
              <a:t>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A7AF9B-C2D3-421A-8FDA-A2C3B52DBBB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60C5ABA-E2AE-4BE0-89CA-516CBF645C3A}" type="datetimeFigureOut">
              <a:rPr lang="en-US" smtClean="0"/>
              <a:pPr/>
              <a:t>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A7AF9B-C2D3-421A-8FDA-A2C3B52DBBB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0C5ABA-E2AE-4BE0-89CA-516CBF645C3A}" type="datetimeFigureOut">
              <a:rPr lang="en-US" smtClean="0"/>
              <a:pPr/>
              <a:t>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A7AF9B-C2D3-421A-8FDA-A2C3B52DBBB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60C5ABA-E2AE-4BE0-89CA-516CBF645C3A}" type="datetimeFigureOut">
              <a:rPr lang="en-US" smtClean="0"/>
              <a:pPr/>
              <a:t>2/2/2013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A7AF9B-C2D3-421A-8FDA-A2C3B52DBBB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0C5ABA-E2AE-4BE0-89CA-516CBF645C3A}" type="datetimeFigureOut">
              <a:rPr lang="en-US" smtClean="0"/>
              <a:pPr/>
              <a:t>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A7AF9B-C2D3-421A-8FDA-A2C3B52DBBB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C5ABA-E2AE-4BE0-89CA-516CBF645C3A}" type="datetimeFigureOut">
              <a:rPr lang="en-US" smtClean="0"/>
              <a:pPr/>
              <a:t>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A7AF9B-C2D3-421A-8FDA-A2C3B52DBBB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0C5ABA-E2AE-4BE0-89CA-516CBF645C3A}" type="datetimeFigureOut">
              <a:rPr lang="en-US" smtClean="0"/>
              <a:pPr/>
              <a:t>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A7AF9B-C2D3-421A-8FDA-A2C3B52DBBB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60C5ABA-E2AE-4BE0-89CA-516CBF645C3A}" type="datetimeFigureOut">
              <a:rPr lang="en-US" smtClean="0"/>
              <a:pPr/>
              <a:t>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EAA7AF9B-C2D3-421A-8FDA-A2C3B52DBBBD}"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60C5ABA-E2AE-4BE0-89CA-516CBF645C3A}" type="datetimeFigureOut">
              <a:rPr lang="en-US" smtClean="0"/>
              <a:pPr/>
              <a:t>2/2/2013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AA7AF9B-C2D3-421A-8FDA-A2C3B52DBBBD}"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media" Target="../media/media1.avi"/><Relationship Id="rId2" Type="http://schemas.openxmlformats.org/officeDocument/2006/relationships/slideLayout" Target="../slideLayouts/slideLayout4.xml"/><Relationship Id="rId1" Type="http://schemas.openxmlformats.org/officeDocument/2006/relationships/video" Target="../media/media1.avi"/><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limatestations.com/images/stories/new-york/nyprcp4.gif" TargetMode="Externa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RainCar</a:t>
            </a:r>
            <a:endParaRPr lang="en-US" dirty="0"/>
          </a:p>
        </p:txBody>
      </p:sp>
      <p:sp>
        <p:nvSpPr>
          <p:cNvPr id="3" name="Subtitle 2"/>
          <p:cNvSpPr>
            <a:spLocks noGrp="1"/>
          </p:cNvSpPr>
          <p:nvPr>
            <p:ph type="subTitle" idx="1"/>
          </p:nvPr>
        </p:nvSpPr>
        <p:spPr/>
        <p:txBody>
          <a:bodyPr/>
          <a:lstStyle/>
          <a:p>
            <a:r>
              <a:rPr lang="en-US" dirty="0" smtClean="0"/>
              <a:t>IND4850 – Senior Project</a:t>
            </a:r>
            <a:endParaRPr lang="en-US" dirty="0"/>
          </a:p>
        </p:txBody>
      </p:sp>
      <p:sp>
        <p:nvSpPr>
          <p:cNvPr id="4" name="TextBox 3"/>
          <p:cNvSpPr txBox="1"/>
          <p:nvPr/>
        </p:nvSpPr>
        <p:spPr>
          <a:xfrm>
            <a:off x="4648200" y="3810000"/>
            <a:ext cx="3962400" cy="1200329"/>
          </a:xfrm>
          <a:prstGeom prst="rect">
            <a:avLst/>
          </a:prstGeom>
          <a:noFill/>
        </p:spPr>
        <p:txBody>
          <a:bodyPr wrap="square" rtlCol="0">
            <a:spAutoFit/>
          </a:bodyPr>
          <a:lstStyle/>
          <a:p>
            <a:r>
              <a:rPr lang="en-US" dirty="0" smtClean="0"/>
              <a:t>Presented by: 	Shaul Ranglin</a:t>
            </a:r>
          </a:p>
          <a:p>
            <a:r>
              <a:rPr lang="en-US" dirty="0"/>
              <a:t>	</a:t>
            </a:r>
            <a:r>
              <a:rPr lang="en-US" dirty="0" smtClean="0"/>
              <a:t>	Fritzpatrick Roque</a:t>
            </a:r>
          </a:p>
          <a:p>
            <a:r>
              <a:rPr lang="en-US" dirty="0"/>
              <a:t>	</a:t>
            </a:r>
            <a:r>
              <a:rPr lang="en-US" dirty="0" smtClean="0"/>
              <a:t>	Roy St. Furcy</a:t>
            </a:r>
          </a:p>
          <a:p>
            <a:r>
              <a:rPr lang="en-US" dirty="0"/>
              <a:t>	</a:t>
            </a:r>
            <a:r>
              <a:rPr lang="en-US" dirty="0" smtClean="0"/>
              <a:t>	Ethan Wong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Design</a:t>
            </a:r>
            <a:endParaRPr lang="en-US" dirty="0"/>
          </a:p>
        </p:txBody>
      </p:sp>
      <p:pic>
        <p:nvPicPr>
          <p:cNvPr id="6" name="Content Placeholder 5" descr="H-2-GO-1.jpg"/>
          <p:cNvPicPr>
            <a:picLocks noGrp="1" noChangeAspect="1"/>
          </p:cNvPicPr>
          <p:nvPr>
            <p:ph idx="1"/>
          </p:nvPr>
        </p:nvPicPr>
        <p:blipFill>
          <a:blip r:embed="rId2" cstate="print"/>
          <a:stretch>
            <a:fillRect/>
          </a:stretch>
        </p:blipFill>
        <p:spPr>
          <a:xfrm>
            <a:off x="457200" y="2109352"/>
            <a:ext cx="8229600" cy="404105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atin typeface="Times New Roman" pitchFamily="18" charset="0"/>
                <a:cs typeface="Times New Roman" pitchFamily="18" charset="0"/>
              </a:rPr>
              <a:t>Design </a:t>
            </a:r>
            <a:endParaRPr lang="en-US" b="1" dirty="0">
              <a:latin typeface="Times New Roman" pitchFamily="18" charset="0"/>
              <a:cs typeface="Times New Roman" pitchFamily="18" charset="0"/>
            </a:endParaRPr>
          </a:p>
        </p:txBody>
      </p:sp>
      <p:pic>
        <p:nvPicPr>
          <p:cNvPr id="3" name="Explosion1_2.avi">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457200" y="1212850"/>
            <a:ext cx="8305800" cy="4026006"/>
          </a:xfrm>
          <a:prstGeom prst="rect">
            <a:avLst/>
          </a:prstGeom>
        </p:spPr>
      </p:pic>
    </p:spTree>
    <p:extLst>
      <p:ext uri="{BB962C8B-B14F-4D97-AF65-F5344CB8AC3E}">
        <p14:creationId xmlns="" xmlns:p14="http://schemas.microsoft.com/office/powerpoint/2010/main" val="1056808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dirty="0" smtClean="0">
                <a:latin typeface="Times New Roman" pitchFamily="18" charset="0"/>
                <a:cs typeface="Times New Roman" pitchFamily="18" charset="0"/>
              </a:rPr>
              <a:t>Design</a:t>
            </a:r>
            <a:endParaRPr lang="en-US" b="1" dirty="0">
              <a:latin typeface="Times New Roman" pitchFamily="18" charset="0"/>
              <a:cs typeface="Times New Roman" pitchFamily="18" charset="0"/>
            </a:endParaRPr>
          </a:p>
        </p:txBody>
      </p:sp>
      <p:pic>
        <p:nvPicPr>
          <p:cNvPr id="7" name="Content Placeholder 6" descr="Assembly1.jpg"/>
          <p:cNvPicPr>
            <a:picLocks noGrp="1" noChangeAspect="1"/>
          </p:cNvPicPr>
          <p:nvPr>
            <p:ph sz="half" idx="1"/>
          </p:nvPr>
        </p:nvPicPr>
        <p:blipFill>
          <a:blip r:embed="rId2" cstate="print"/>
          <a:srcRect l="18868" r="11321"/>
          <a:stretch>
            <a:fillRect/>
          </a:stretch>
        </p:blipFill>
        <p:spPr>
          <a:xfrm>
            <a:off x="2590800" y="990600"/>
            <a:ext cx="3738132" cy="2590800"/>
          </a:xfrm>
        </p:spPr>
      </p:pic>
      <p:sp>
        <p:nvSpPr>
          <p:cNvPr id="6" name="Content Placeholder 5"/>
          <p:cNvSpPr>
            <a:spLocks noGrp="1"/>
          </p:cNvSpPr>
          <p:nvPr>
            <p:ph sz="half" idx="2"/>
          </p:nvPr>
        </p:nvSpPr>
        <p:spPr>
          <a:xfrm>
            <a:off x="2209800" y="3733800"/>
            <a:ext cx="4876800" cy="2743200"/>
          </a:xfrm>
        </p:spPr>
        <p:txBody>
          <a:bodyPr>
            <a:normAutofit fontScale="92500"/>
          </a:bodyPr>
          <a:lstStyle/>
          <a:p>
            <a:pPr algn="ctr">
              <a:buNone/>
            </a:pPr>
            <a:r>
              <a:rPr lang="en-US" sz="2000" u="sng" dirty="0" smtClean="0">
                <a:latin typeface="Times New Roman" pitchFamily="18" charset="0"/>
                <a:cs typeface="Times New Roman" pitchFamily="18" charset="0"/>
              </a:rPr>
              <a:t>Prototype</a:t>
            </a:r>
          </a:p>
          <a:p>
            <a:pPr>
              <a:buNone/>
            </a:pPr>
            <a:r>
              <a:rPr lang="en-US" sz="1600" dirty="0" smtClean="0">
                <a:latin typeface="Times New Roman" pitchFamily="18" charset="0"/>
                <a:cs typeface="Times New Roman" pitchFamily="18" charset="0"/>
              </a:rPr>
              <a:t>Disadvantage </a:t>
            </a:r>
          </a:p>
          <a:p>
            <a:r>
              <a:rPr lang="en-US" sz="1600" dirty="0" smtClean="0">
                <a:latin typeface="Times New Roman" pitchFamily="18" charset="0"/>
                <a:cs typeface="Times New Roman" pitchFamily="18" charset="0"/>
              </a:rPr>
              <a:t>10 x 14 rectangle</a:t>
            </a:r>
          </a:p>
          <a:p>
            <a:r>
              <a:rPr lang="en-US" sz="1600" dirty="0" smtClean="0">
                <a:latin typeface="Times New Roman" pitchFamily="18" charset="0"/>
                <a:cs typeface="Times New Roman" pitchFamily="18" charset="0"/>
              </a:rPr>
              <a:t>Wheel contain too much traction</a:t>
            </a:r>
          </a:p>
          <a:p>
            <a:r>
              <a:rPr lang="en-US" sz="1600" dirty="0" smtClean="0">
                <a:latin typeface="Times New Roman" pitchFamily="18" charset="0"/>
                <a:cs typeface="Times New Roman" pitchFamily="18" charset="0"/>
              </a:rPr>
              <a:t>There was a unnecessary material area; Add more weight   </a:t>
            </a:r>
          </a:p>
          <a:p>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pPr>
              <a:buNone/>
            </a:pPr>
            <a:r>
              <a:rPr lang="en-US" sz="1600" dirty="0" smtClean="0">
                <a:latin typeface="Times New Roman" pitchFamily="18" charset="0"/>
                <a:cs typeface="Times New Roman" pitchFamily="18" charset="0"/>
              </a:rPr>
              <a:t>Advantage</a:t>
            </a:r>
          </a:p>
          <a:p>
            <a:r>
              <a:rPr lang="en-US" sz="1600" dirty="0" smtClean="0">
                <a:latin typeface="Times New Roman" pitchFamily="18" charset="0"/>
                <a:cs typeface="Times New Roman" pitchFamily="18" charset="0"/>
              </a:rPr>
              <a:t>Not limited adding new equipment if need </a:t>
            </a:r>
          </a:p>
          <a:p>
            <a:endParaRPr lang="en-US"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1493558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dirty="0" smtClean="0">
                <a:latin typeface="Times New Roman" pitchFamily="18" charset="0"/>
                <a:cs typeface="Times New Roman" pitchFamily="18" charset="0"/>
              </a:rPr>
              <a:t>Design </a:t>
            </a:r>
            <a:endParaRPr lang="en-US" b="1" dirty="0">
              <a:latin typeface="Times New Roman" pitchFamily="18" charset="0"/>
              <a:cs typeface="Times New Roman" pitchFamily="18" charset="0"/>
            </a:endParaRPr>
          </a:p>
        </p:txBody>
      </p:sp>
      <p:pic>
        <p:nvPicPr>
          <p:cNvPr id="7" name="Content Placeholder 6" descr="Rim 2.0.jpg"/>
          <p:cNvPicPr>
            <a:picLocks noGrp="1" noChangeAspect="1"/>
          </p:cNvPicPr>
          <p:nvPr>
            <p:ph sz="half" idx="1"/>
          </p:nvPr>
        </p:nvPicPr>
        <p:blipFill>
          <a:blip r:embed="rId2" cstate="print"/>
          <a:srcRect l="18868" r="28302"/>
          <a:stretch>
            <a:fillRect/>
          </a:stretch>
        </p:blipFill>
        <p:spPr>
          <a:xfrm>
            <a:off x="228600" y="1143000"/>
            <a:ext cx="2667000" cy="2352416"/>
          </a:xfrm>
        </p:spPr>
      </p:pic>
      <p:pic>
        <p:nvPicPr>
          <p:cNvPr id="9" name="Content Placeholder 8" descr="Rim_back.jpg"/>
          <p:cNvPicPr>
            <a:picLocks noGrp="1" noChangeAspect="1"/>
          </p:cNvPicPr>
          <p:nvPr>
            <p:ph sz="half" idx="2"/>
          </p:nvPr>
        </p:nvPicPr>
        <p:blipFill>
          <a:blip r:embed="rId3" cstate="print"/>
          <a:srcRect l="33962" r="35849" b="6872"/>
          <a:stretch>
            <a:fillRect/>
          </a:stretch>
        </p:blipFill>
        <p:spPr>
          <a:xfrm>
            <a:off x="3810000" y="3809999"/>
            <a:ext cx="1981200" cy="2847975"/>
          </a:xfrm>
        </p:spPr>
      </p:pic>
      <p:pic>
        <p:nvPicPr>
          <p:cNvPr id="10" name="Picture 9" descr="wheel 2.0.jpg"/>
          <p:cNvPicPr>
            <a:picLocks noChangeAspect="1"/>
          </p:cNvPicPr>
          <p:nvPr/>
        </p:nvPicPr>
        <p:blipFill>
          <a:blip r:embed="rId4" cstate="print"/>
          <a:srcRect l="34091" t="9754" r="31818" b="12210"/>
          <a:stretch>
            <a:fillRect/>
          </a:stretch>
        </p:blipFill>
        <p:spPr>
          <a:xfrm>
            <a:off x="6172200" y="3505200"/>
            <a:ext cx="1752600" cy="1869440"/>
          </a:xfrm>
          <a:prstGeom prst="rect">
            <a:avLst/>
          </a:prstGeom>
        </p:spPr>
      </p:pic>
      <p:pic>
        <p:nvPicPr>
          <p:cNvPr id="11" name="Picture 10" descr="top.jpg"/>
          <p:cNvPicPr>
            <a:picLocks noChangeAspect="1"/>
          </p:cNvPicPr>
          <p:nvPr/>
        </p:nvPicPr>
        <p:blipFill>
          <a:blip r:embed="rId5" cstate="print"/>
          <a:srcRect l="15299" t="12312" r="29243"/>
          <a:stretch>
            <a:fillRect/>
          </a:stretch>
        </p:blipFill>
        <p:spPr>
          <a:xfrm>
            <a:off x="609600" y="3581400"/>
            <a:ext cx="3048000" cy="2245781"/>
          </a:xfrm>
          <a:prstGeom prst="rect">
            <a:avLst/>
          </a:prstGeom>
        </p:spPr>
      </p:pic>
      <p:sp>
        <p:nvSpPr>
          <p:cNvPr id="12" name="TextBox 11"/>
          <p:cNvSpPr txBox="1"/>
          <p:nvPr/>
        </p:nvSpPr>
        <p:spPr>
          <a:xfrm>
            <a:off x="3962400" y="1371600"/>
            <a:ext cx="3429000" cy="369332"/>
          </a:xfrm>
          <a:prstGeom prst="rect">
            <a:avLst/>
          </a:prstGeom>
          <a:noFill/>
        </p:spPr>
        <p:txBody>
          <a:bodyPr wrap="square" rtlCol="0">
            <a:spAutoFit/>
          </a:bodyPr>
          <a:lstStyle/>
          <a:p>
            <a:endParaRPr lang="en-US" dirty="0"/>
          </a:p>
        </p:txBody>
      </p:sp>
      <p:sp>
        <p:nvSpPr>
          <p:cNvPr id="13" name="TextBox 12"/>
          <p:cNvSpPr txBox="1"/>
          <p:nvPr/>
        </p:nvSpPr>
        <p:spPr>
          <a:xfrm>
            <a:off x="3352800" y="1219200"/>
            <a:ext cx="4419600" cy="1477328"/>
          </a:xfrm>
          <a:prstGeom prst="rect">
            <a:avLst/>
          </a:prstGeom>
          <a:noFill/>
        </p:spPr>
        <p:txBody>
          <a:bodyPr wrap="square" rtlCol="0">
            <a:spAutoFit/>
          </a:bodyPr>
          <a:lstStyle/>
          <a:p>
            <a:pPr marL="287338" indent="-287338">
              <a:buFont typeface="Arial" pitchFamily="34" charset="0"/>
              <a:buChar char="•"/>
            </a:pPr>
            <a:r>
              <a:rPr lang="en-US" dirty="0" smtClean="0">
                <a:latin typeface="Times New Roman" pitchFamily="18" charset="0"/>
                <a:cs typeface="Times New Roman" pitchFamily="18" charset="0"/>
              </a:rPr>
              <a:t>3D printed part made from</a:t>
            </a:r>
            <a:r>
              <a:rPr lang="en-US" dirty="0">
                <a:latin typeface="Times New Roman" pitchFamily="18" charset="0"/>
                <a:cs typeface="Times New Roman" pitchFamily="18" charset="0"/>
              </a:rPr>
              <a:t> three dimensional solid objects from a digital model.</a:t>
            </a:r>
            <a:endParaRPr lang="en-US" dirty="0" smtClean="0">
              <a:latin typeface="Times New Roman" pitchFamily="18" charset="0"/>
              <a:cs typeface="Times New Roman" pitchFamily="18" charset="0"/>
            </a:endParaRPr>
          </a:p>
          <a:p>
            <a:pPr marL="287338" indent="-287338">
              <a:buFont typeface="Arial" pitchFamily="34" charset="0"/>
              <a:buChar char="•"/>
            </a:pPr>
            <a:r>
              <a:rPr lang="en-US" dirty="0">
                <a:latin typeface="Times New Roman" pitchFamily="18" charset="0"/>
                <a:cs typeface="Times New Roman" pitchFamily="18" charset="0"/>
              </a:rPr>
              <a:t>Acrylonitrile butadiene styrene (ABS</a:t>
            </a:r>
            <a:r>
              <a:rPr lang="en-US" dirty="0" smtClean="0">
                <a:latin typeface="Times New Roman" pitchFamily="18" charset="0"/>
                <a:cs typeface="Times New Roman" pitchFamily="18" charset="0"/>
              </a:rPr>
              <a:t>)</a:t>
            </a:r>
          </a:p>
          <a:p>
            <a:pPr marL="287338" indent="-287338">
              <a:buFont typeface="Arial" pitchFamily="34" charset="0"/>
              <a:buChar char="•"/>
            </a:pPr>
            <a:r>
              <a:rPr lang="en-US" dirty="0" smtClean="0">
                <a:latin typeface="Times New Roman" pitchFamily="18" charset="0"/>
                <a:cs typeface="Times New Roman" pitchFamily="18" charset="0"/>
              </a:rPr>
              <a:t>Fast prototyping</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803853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latin typeface="Times New Roman" pitchFamily="18" charset="0"/>
                <a:cs typeface="Times New Roman" pitchFamily="18" charset="0"/>
              </a:rPr>
              <a:t>Design</a:t>
            </a:r>
            <a:endParaRPr lang="en-US" b="1" dirty="0">
              <a:latin typeface="Times New Roman" pitchFamily="18" charset="0"/>
              <a:cs typeface="Times New Roman" pitchFamily="18" charset="0"/>
            </a:endParaRPr>
          </a:p>
        </p:txBody>
      </p:sp>
      <p:pic>
        <p:nvPicPr>
          <p:cNvPr id="5" name="Content Placeholder 4" descr="omax2626_waterjet_cutter.jpg"/>
          <p:cNvPicPr>
            <a:picLocks noGrp="1" noChangeAspect="1"/>
          </p:cNvPicPr>
          <p:nvPr>
            <p:ph sz="half" idx="1"/>
          </p:nvPr>
        </p:nvPicPr>
        <p:blipFill>
          <a:blip r:embed="rId2" cstate="print"/>
          <a:stretch>
            <a:fillRect/>
          </a:stretch>
        </p:blipFill>
        <p:spPr>
          <a:xfrm>
            <a:off x="228600" y="1219200"/>
            <a:ext cx="4876800" cy="2514600"/>
          </a:xfrm>
        </p:spPr>
      </p:pic>
      <p:sp>
        <p:nvSpPr>
          <p:cNvPr id="4" name="Content Placeholder 3"/>
          <p:cNvSpPr>
            <a:spLocks noGrp="1"/>
          </p:cNvSpPr>
          <p:nvPr>
            <p:ph sz="half" idx="2"/>
          </p:nvPr>
        </p:nvSpPr>
        <p:spPr>
          <a:xfrm>
            <a:off x="1981200" y="4343400"/>
            <a:ext cx="5029200" cy="1295400"/>
          </a:xfrm>
        </p:spPr>
        <p:txBody>
          <a:bodyPr>
            <a:normAutofit fontScale="77500" lnSpcReduction="20000"/>
          </a:bodyPr>
          <a:lstStyle/>
          <a:p>
            <a:r>
              <a:rPr lang="en-US" dirty="0" smtClean="0">
                <a:latin typeface="Times New Roman" pitchFamily="18" charset="0"/>
                <a:cs typeface="Times New Roman" pitchFamily="18" charset="0"/>
              </a:rPr>
              <a:t>Equipment: Water Jet Cutter </a:t>
            </a:r>
            <a:r>
              <a:rPr lang="en-US" dirty="0" err="1" smtClean="0">
                <a:latin typeface="Times New Roman" pitchFamily="18" charset="0"/>
                <a:cs typeface="Times New Roman" pitchFamily="18" charset="0"/>
              </a:rPr>
              <a:t>Omax</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Using Sand and High pressure water .</a:t>
            </a:r>
          </a:p>
          <a:p>
            <a:r>
              <a:rPr lang="en-US" dirty="0" smtClean="0">
                <a:latin typeface="Times New Roman" pitchFamily="18" charset="0"/>
                <a:cs typeface="Times New Roman" pitchFamily="18" charset="0"/>
              </a:rPr>
              <a:t>Manufacture process that create a 2D shape to the customer requirement.</a:t>
            </a:r>
            <a:endParaRPr lang="en-US" dirty="0">
              <a:latin typeface="Times New Roman" pitchFamily="18" charset="0"/>
              <a:cs typeface="Times New Roman" pitchFamily="18" charset="0"/>
            </a:endParaRPr>
          </a:p>
        </p:txBody>
      </p:sp>
      <p:pic>
        <p:nvPicPr>
          <p:cNvPr id="6" name="Picture 5" descr="Chassis 2.0.jpg"/>
          <p:cNvPicPr>
            <a:picLocks noChangeAspect="1"/>
          </p:cNvPicPr>
          <p:nvPr/>
        </p:nvPicPr>
        <p:blipFill>
          <a:blip r:embed="rId3" cstate="print"/>
          <a:srcRect l="29161" r="30013"/>
          <a:stretch>
            <a:fillRect/>
          </a:stretch>
        </p:blipFill>
        <p:spPr>
          <a:xfrm>
            <a:off x="5715000" y="1143000"/>
            <a:ext cx="2362200" cy="2696214"/>
          </a:xfrm>
          <a:prstGeom prst="rect">
            <a:avLst/>
          </a:prstGeom>
        </p:spPr>
      </p:pic>
    </p:spTree>
    <p:extLst>
      <p:ext uri="{BB962C8B-B14F-4D97-AF65-F5344CB8AC3E}">
        <p14:creationId xmlns="" xmlns:p14="http://schemas.microsoft.com/office/powerpoint/2010/main" val="2111114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Plan</a:t>
            </a:r>
            <a:endParaRPr lang="en-US" dirty="0"/>
          </a:p>
        </p:txBody>
      </p:sp>
      <p:sp>
        <p:nvSpPr>
          <p:cNvPr id="3" name="Content Placeholder 2"/>
          <p:cNvSpPr>
            <a:spLocks noGrp="1"/>
          </p:cNvSpPr>
          <p:nvPr>
            <p:ph idx="1"/>
          </p:nvPr>
        </p:nvSpPr>
        <p:spPr/>
        <p:txBody>
          <a:bodyPr>
            <a:normAutofit/>
          </a:bodyPr>
          <a:lstStyle/>
          <a:p>
            <a:r>
              <a:rPr lang="en-US" dirty="0" smtClean="0"/>
              <a:t>Facility - The Voorhess building of Citytech proves to be the most cost-efficient and readily available space for manufacturing this product.</a:t>
            </a:r>
          </a:p>
          <a:p>
            <a:r>
              <a:rPr lang="en-US" dirty="0" smtClean="0"/>
              <a:t>Staffing - There will be a four man team working on the production of the rain car.</a:t>
            </a:r>
          </a:p>
          <a:p>
            <a:r>
              <a:rPr lang="en-US" dirty="0" smtClean="0"/>
              <a:t>Design-We will be using a 3D design program to model the parts of the car.</a:t>
            </a:r>
          </a:p>
          <a:p>
            <a:r>
              <a:rPr lang="en-US" dirty="0" smtClean="0"/>
              <a:t>Production - Using the files created we will 3D print some parts and use a water jet for the rest of the manufactured parts.</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Plan</a:t>
            </a:r>
            <a:endParaRPr lang="en-US" dirty="0"/>
          </a:p>
        </p:txBody>
      </p:sp>
      <p:sp>
        <p:nvSpPr>
          <p:cNvPr id="3" name="Content Placeholder 2"/>
          <p:cNvSpPr>
            <a:spLocks noGrp="1"/>
          </p:cNvSpPr>
          <p:nvPr>
            <p:ph idx="1"/>
          </p:nvPr>
        </p:nvSpPr>
        <p:spPr/>
        <p:txBody>
          <a:bodyPr>
            <a:normAutofit lnSpcReduction="10000"/>
          </a:bodyPr>
          <a:lstStyle/>
          <a:p>
            <a:r>
              <a:rPr lang="en-US" dirty="0" smtClean="0"/>
              <a:t>Materials - The following list of materials will be used:</a:t>
            </a:r>
          </a:p>
          <a:p>
            <a:pPr lvl="1"/>
            <a:r>
              <a:rPr lang="en-US" dirty="0" smtClean="0"/>
              <a:t>1 liter container</a:t>
            </a:r>
          </a:p>
          <a:p>
            <a:pPr lvl="1"/>
            <a:r>
              <a:rPr lang="en-US" dirty="0" smtClean="0"/>
              <a:t>Drip chamber</a:t>
            </a:r>
          </a:p>
          <a:p>
            <a:pPr lvl="1"/>
            <a:r>
              <a:rPr lang="en-US" dirty="0" smtClean="0"/>
              <a:t>4’ by 3’ Plexiglas</a:t>
            </a:r>
          </a:p>
          <a:p>
            <a:pPr lvl="1"/>
            <a:r>
              <a:rPr lang="en-US" dirty="0" smtClean="0"/>
              <a:t>1+ meter PVC pipe</a:t>
            </a:r>
          </a:p>
          <a:p>
            <a:pPr lvl="1"/>
            <a:r>
              <a:rPr lang="en-US" dirty="0" smtClean="0"/>
              <a:t>Chassis (1’x 6”)</a:t>
            </a:r>
          </a:p>
          <a:p>
            <a:pPr lvl="1"/>
            <a:r>
              <a:rPr lang="en-US" dirty="0" smtClean="0"/>
              <a:t>Motor (12V)</a:t>
            </a:r>
          </a:p>
          <a:p>
            <a:pPr lvl="1"/>
            <a:r>
              <a:rPr lang="en-US" dirty="0" smtClean="0"/>
              <a:t>Bearings</a:t>
            </a:r>
          </a:p>
          <a:p>
            <a:pPr lvl="1"/>
            <a:r>
              <a:rPr lang="en-US" dirty="0" smtClean="0"/>
              <a:t>Piezoelectric microphone transducers</a:t>
            </a:r>
          </a:p>
          <a:p>
            <a:pPr lvl="1"/>
            <a:r>
              <a:rPr lang="en-US" dirty="0" smtClean="0"/>
              <a:t>Wires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Gantt chart</a:t>
            </a:r>
            <a:endParaRPr lang="en-US" dirty="0"/>
          </a:p>
        </p:txBody>
      </p:sp>
      <p:sp>
        <p:nvSpPr>
          <p:cNvPr id="4" name="Content Placeholder 3"/>
          <p:cNvSpPr>
            <a:spLocks noGrp="1"/>
          </p:cNvSpPr>
          <p:nvPr>
            <p:ph sz="half" idx="2"/>
          </p:nvPr>
        </p:nvSpPr>
        <p:spPr/>
        <p:txBody>
          <a:bodyPr/>
          <a:lstStyle/>
          <a:p>
            <a:endParaRPr lang="en-US" dirty="0"/>
          </a:p>
        </p:txBody>
      </p:sp>
      <p:graphicFrame>
        <p:nvGraphicFramePr>
          <p:cNvPr id="6" name="Chart 5"/>
          <p:cNvGraphicFramePr/>
          <p:nvPr>
            <p:extLst>
              <p:ext uri="{D42A27DB-BD31-4B8C-83A1-F6EECF244321}">
                <p14:modId xmlns="" xmlns:p14="http://schemas.microsoft.com/office/powerpoint/2010/main" val="3176563916"/>
              </p:ext>
            </p:extLst>
          </p:nvPr>
        </p:nvGraphicFramePr>
        <p:xfrm>
          <a:off x="762000" y="2209800"/>
          <a:ext cx="7553325" cy="389572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6"/>
          <p:cNvSpPr>
            <a:spLocks noGrp="1"/>
          </p:cNvSpPr>
          <p:nvPr>
            <p:ph sz="half" idx="1"/>
          </p:nvPr>
        </p:nvSpPr>
        <p:spPr/>
        <p:txBody>
          <a:bodyPr/>
          <a:lstStyle/>
          <a:p>
            <a:endParaRPr lang="en-US" dirty="0"/>
          </a:p>
        </p:txBody>
      </p:sp>
    </p:spTree>
    <p:extLst>
      <p:ext uri="{BB962C8B-B14F-4D97-AF65-F5344CB8AC3E}">
        <p14:creationId xmlns="" xmlns:p14="http://schemas.microsoft.com/office/powerpoint/2010/main" val="3166120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analysis </a:t>
            </a:r>
            <a:endParaRPr lang="en-US" dirty="0"/>
          </a:p>
        </p:txBody>
      </p:sp>
      <p:sp>
        <p:nvSpPr>
          <p:cNvPr id="3" name="Content Placeholder 2"/>
          <p:cNvSpPr>
            <a:spLocks noGrp="1"/>
          </p:cNvSpPr>
          <p:nvPr>
            <p:ph idx="1"/>
          </p:nvPr>
        </p:nvSpPr>
        <p:spPr/>
        <p:txBody>
          <a:bodyPr/>
          <a:lstStyle/>
          <a:p>
            <a:r>
              <a:rPr lang="en-US" dirty="0" smtClean="0"/>
              <a:t>Our design relies heavily on the water creating a current </a:t>
            </a:r>
          </a:p>
          <a:p>
            <a:r>
              <a:rPr lang="en-US" dirty="0" smtClean="0"/>
              <a:t>Charging the capacitors and the power output when it discharges moves the vehicle. </a:t>
            </a:r>
          </a:p>
          <a:p>
            <a:r>
              <a:rPr lang="en-US" dirty="0" smtClean="0"/>
              <a:t>The 3wheel design reduces the total material used.</a:t>
            </a:r>
          </a:p>
          <a:p>
            <a:r>
              <a:rPr lang="en-US" dirty="0" smtClean="0"/>
              <a:t>Weight of the design and motor capabilities match so successful power to weight ratio.</a:t>
            </a:r>
          </a:p>
          <a:p>
            <a:endParaRPr lang="en-US" dirty="0" smtClean="0"/>
          </a:p>
          <a:p>
            <a:endParaRPr lang="en-US" dirty="0"/>
          </a:p>
        </p:txBody>
      </p:sp>
    </p:spTree>
    <p:extLst>
      <p:ext uri="{BB962C8B-B14F-4D97-AF65-F5344CB8AC3E}">
        <p14:creationId xmlns="" xmlns:p14="http://schemas.microsoft.com/office/powerpoint/2010/main" val="2589535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Failure</a:t>
            </a:r>
            <a:endParaRPr lang="en-US" dirty="0"/>
          </a:p>
        </p:txBody>
      </p:sp>
      <p:sp>
        <p:nvSpPr>
          <p:cNvPr id="3" name="Content Placeholder 2"/>
          <p:cNvSpPr>
            <a:spLocks noGrp="1"/>
          </p:cNvSpPr>
          <p:nvPr>
            <p:ph idx="1"/>
          </p:nvPr>
        </p:nvSpPr>
        <p:spPr/>
        <p:txBody>
          <a:bodyPr/>
          <a:lstStyle/>
          <a:p>
            <a:pPr>
              <a:lnSpc>
                <a:spcPct val="200000"/>
              </a:lnSpc>
            </a:pPr>
            <a:r>
              <a:rPr lang="en-US" dirty="0" smtClean="0"/>
              <a:t>Water spillage</a:t>
            </a:r>
          </a:p>
          <a:p>
            <a:pPr>
              <a:lnSpc>
                <a:spcPct val="200000"/>
              </a:lnSpc>
            </a:pPr>
            <a:r>
              <a:rPr lang="en-US" dirty="0" smtClean="0"/>
              <a:t>Vehicle may tip over</a:t>
            </a:r>
          </a:p>
          <a:p>
            <a:pPr>
              <a:lnSpc>
                <a:spcPct val="200000"/>
              </a:lnSpc>
            </a:pPr>
            <a:r>
              <a:rPr lang="en-US" dirty="0" smtClean="0"/>
              <a:t>Voltage overload for capacitor</a:t>
            </a:r>
          </a:p>
          <a:p>
            <a:pPr>
              <a:lnSpc>
                <a:spcPct val="200000"/>
              </a:lnSpc>
            </a:pPr>
            <a:r>
              <a:rPr lang="en-US" dirty="0" smtClean="0"/>
              <a:t>Electrical shortage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 </a:t>
            </a:r>
            <a:endParaRPr lang="en-US" dirty="0"/>
          </a:p>
        </p:txBody>
      </p:sp>
      <p:sp>
        <p:nvSpPr>
          <p:cNvPr id="3" name="Content Placeholder 2"/>
          <p:cNvSpPr>
            <a:spLocks noGrp="1"/>
          </p:cNvSpPr>
          <p:nvPr>
            <p:ph idx="1"/>
          </p:nvPr>
        </p:nvSpPr>
        <p:spPr/>
        <p:txBody>
          <a:bodyPr>
            <a:normAutofit/>
          </a:bodyPr>
          <a:lstStyle/>
          <a:p>
            <a:r>
              <a:rPr lang="en-US" sz="2200" dirty="0" smtClean="0"/>
              <a:t>Intro</a:t>
            </a:r>
          </a:p>
          <a:p>
            <a:r>
              <a:rPr lang="en-US" sz="2200" dirty="0" smtClean="0"/>
              <a:t>Rainfall as an energy source</a:t>
            </a:r>
          </a:p>
          <a:p>
            <a:r>
              <a:rPr lang="en-US" sz="2200" dirty="0" smtClean="0"/>
              <a:t>Market analysis</a:t>
            </a:r>
          </a:p>
          <a:p>
            <a:r>
              <a:rPr lang="en-US" sz="2200" dirty="0" smtClean="0"/>
              <a:t>Design goals/ </a:t>
            </a:r>
            <a:r>
              <a:rPr lang="en-US" sz="2200" dirty="0"/>
              <a:t>P</a:t>
            </a:r>
            <a:r>
              <a:rPr lang="en-US" sz="2200" dirty="0" smtClean="0"/>
              <a:t>roduct Description</a:t>
            </a:r>
          </a:p>
          <a:p>
            <a:r>
              <a:rPr lang="en-US" sz="2200" dirty="0" smtClean="0"/>
              <a:t>Initial Designs </a:t>
            </a:r>
          </a:p>
          <a:p>
            <a:r>
              <a:rPr lang="en-US" sz="2200" dirty="0" smtClean="0"/>
              <a:t>Intermediate Designs</a:t>
            </a:r>
          </a:p>
          <a:p>
            <a:r>
              <a:rPr lang="en-US" sz="2200" dirty="0" smtClean="0"/>
              <a:t>Final/Detailed </a:t>
            </a:r>
            <a:r>
              <a:rPr lang="en-US" sz="2200" dirty="0"/>
              <a:t>D</a:t>
            </a:r>
            <a:r>
              <a:rPr lang="en-US" sz="2200" dirty="0" smtClean="0"/>
              <a:t>esigns</a:t>
            </a:r>
          </a:p>
          <a:p>
            <a:r>
              <a:rPr lang="en-US" sz="2200" dirty="0" smtClean="0"/>
              <a:t>Manufacturing plan</a:t>
            </a:r>
          </a:p>
          <a:p>
            <a:r>
              <a:rPr lang="en-US" sz="2200" dirty="0" smtClean="0"/>
              <a:t>Product analysis failures and possible improvements</a:t>
            </a:r>
          </a:p>
          <a:p>
            <a:r>
              <a:rPr lang="en-US" sz="2200" dirty="0" smtClean="0"/>
              <a:t>Conclusions</a:t>
            </a:r>
            <a:endParaRPr lang="en-US" sz="2200" dirty="0"/>
          </a:p>
        </p:txBody>
      </p:sp>
    </p:spTree>
    <p:extLst>
      <p:ext uri="{BB962C8B-B14F-4D97-AF65-F5344CB8AC3E}">
        <p14:creationId xmlns="" xmlns:p14="http://schemas.microsoft.com/office/powerpoint/2010/main" val="2546651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Conclusions</a:t>
            </a:r>
          </a:p>
        </p:txBody>
      </p:sp>
      <p:sp>
        <p:nvSpPr>
          <p:cNvPr id="3" name="Content Placeholder 2"/>
          <p:cNvSpPr>
            <a:spLocks noGrp="1"/>
          </p:cNvSpPr>
          <p:nvPr>
            <p:ph idx="1"/>
          </p:nvPr>
        </p:nvSpPr>
        <p:spPr/>
        <p:txBody>
          <a:bodyPr>
            <a:normAutofit/>
          </a:bodyPr>
          <a:lstStyle/>
          <a:p>
            <a:pPr>
              <a:lnSpc>
                <a:spcPct val="150000"/>
              </a:lnSpc>
            </a:pPr>
            <a:r>
              <a:rPr lang="en-US" sz="1800" dirty="0"/>
              <a:t>The design of the Rain Car was both a challenging and rewarding project for those involved</a:t>
            </a:r>
            <a:r>
              <a:rPr lang="en-US" sz="1800" dirty="0" smtClean="0"/>
              <a:t>.</a:t>
            </a:r>
          </a:p>
          <a:p>
            <a:pPr>
              <a:lnSpc>
                <a:spcPct val="150000"/>
              </a:lnSpc>
            </a:pPr>
            <a:r>
              <a:rPr lang="en-US" sz="1800" dirty="0"/>
              <a:t>The design of the chassis for the rain powered vehicle completed its design objectives</a:t>
            </a:r>
            <a:r>
              <a:rPr lang="en-US" sz="1800" dirty="0" smtClean="0"/>
              <a:t>.</a:t>
            </a:r>
          </a:p>
          <a:p>
            <a:pPr>
              <a:lnSpc>
                <a:spcPct val="150000"/>
              </a:lnSpc>
            </a:pPr>
            <a:r>
              <a:rPr lang="en-US" sz="1800" dirty="0"/>
              <a:t>The piezoelectric elements used in the rain car project work admirably to </a:t>
            </a:r>
            <a:r>
              <a:rPr lang="en-US" sz="1800" dirty="0" smtClean="0"/>
              <a:t>generate </a:t>
            </a:r>
            <a:r>
              <a:rPr lang="en-US" sz="1800" dirty="0"/>
              <a:t>electrical charge per drop of water. </a:t>
            </a:r>
            <a:endParaRPr lang="en-US" sz="1800" dirty="0" smtClean="0"/>
          </a:p>
          <a:p>
            <a:pPr>
              <a:lnSpc>
                <a:spcPct val="150000"/>
              </a:lnSpc>
            </a:pPr>
            <a:r>
              <a:rPr lang="en-US" sz="1800" dirty="0"/>
              <a:t>Throughout the course of this design project, team members were constantly challenged to go above and beyond current designs.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In recent years, renewable and sustainable energy has been the engineering trend.</a:t>
            </a:r>
          </a:p>
          <a:p>
            <a:r>
              <a:rPr lang="en-US" dirty="0" smtClean="0"/>
              <a:t>Hydroelectric, wind, and solar has popular “green energy” technologies.</a:t>
            </a:r>
          </a:p>
          <a:p>
            <a:r>
              <a:rPr lang="en-US" dirty="0" smtClean="0"/>
              <a:t>However, rain energy is still not being captured.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Rainfall as an Energy Source</a:t>
            </a:r>
            <a:endParaRPr lang="en-US" dirty="0"/>
          </a:p>
        </p:txBody>
      </p:sp>
      <p:sp>
        <p:nvSpPr>
          <p:cNvPr id="3" name="Content Placeholder 2"/>
          <p:cNvSpPr>
            <a:spLocks noGrp="1"/>
          </p:cNvSpPr>
          <p:nvPr>
            <p:ph idx="1"/>
          </p:nvPr>
        </p:nvSpPr>
        <p:spPr/>
        <p:txBody>
          <a:bodyPr/>
          <a:lstStyle/>
          <a:p>
            <a:r>
              <a:rPr lang="en-US" dirty="0" smtClean="0"/>
              <a:t>The potential energy from a single rainfall could produce approximately 120KJ of energy.</a:t>
            </a:r>
          </a:p>
          <a:p>
            <a:r>
              <a:rPr lang="en-US" dirty="0" smtClean="0"/>
              <a:t>Average monthly rain fall in New York City ranges from 3.25 to 4.25 inches.</a:t>
            </a:r>
          </a:p>
          <a:p>
            <a:r>
              <a:rPr lang="en-US" dirty="0" smtClean="0"/>
              <a:t>The amount of energy that could be potentially capture is staggering.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climatestations.com/images/stories/new-york/nyprcp4.gif"/>
          <p:cNvPicPr>
            <a:picLocks noGrp="1"/>
          </p:cNvPicPr>
          <p:nvPr>
            <p:ph idx="1"/>
          </p:nvPr>
        </p:nvPicPr>
        <p:blipFill>
          <a:blip r:embed="rId2" cstate="print"/>
          <a:srcRect/>
          <a:stretch>
            <a:fillRect/>
          </a:stretch>
        </p:blipFill>
        <p:spPr bwMode="auto">
          <a:xfrm>
            <a:off x="1295400" y="1219200"/>
            <a:ext cx="6702261" cy="5029200"/>
          </a:xfrm>
          <a:prstGeom prst="rect">
            <a:avLst/>
          </a:prstGeom>
          <a:noFill/>
          <a:ln w="9525">
            <a:noFill/>
            <a:miter lim="800000"/>
            <a:headEnd/>
            <a:tailEnd/>
          </a:ln>
        </p:spPr>
      </p:pic>
      <p:sp>
        <p:nvSpPr>
          <p:cNvPr id="5" name="TextBox 4"/>
          <p:cNvSpPr txBox="1"/>
          <p:nvPr/>
        </p:nvSpPr>
        <p:spPr>
          <a:xfrm>
            <a:off x="533400" y="6172200"/>
            <a:ext cx="8229600" cy="646331"/>
          </a:xfrm>
          <a:prstGeom prst="rect">
            <a:avLst/>
          </a:prstGeom>
          <a:noFill/>
        </p:spPr>
        <p:txBody>
          <a:bodyPr wrap="square" rtlCol="0">
            <a:spAutoFit/>
          </a:bodyPr>
          <a:lstStyle/>
          <a:p>
            <a:r>
              <a:rPr lang="en-US" dirty="0" smtClean="0"/>
              <a:t>Source: </a:t>
            </a:r>
            <a:r>
              <a:rPr lang="en-US" u="sng" dirty="0">
                <a:hlinkClick r:id="rId3"/>
              </a:rPr>
              <a:t>http://www.climatestations.com/images/stories/new-york/nyprcp4.gif</a:t>
            </a:r>
            <a:endParaRPr lang="en-US" dirty="0"/>
          </a:p>
          <a:p>
            <a:endParaRPr lang="en-US" dirty="0"/>
          </a:p>
        </p:txBody>
      </p:sp>
      <p:sp>
        <p:nvSpPr>
          <p:cNvPr id="256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http://www.climatestations.com/images/stories/new-york/nyprcp4.gif</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Market Analysis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Gas prices are pushing the sales of hybrid cars to a new level. </a:t>
            </a:r>
          </a:p>
          <a:p>
            <a:endParaRPr lang="en-US" dirty="0" smtClean="0"/>
          </a:p>
          <a:p>
            <a:r>
              <a:rPr lang="en-US" dirty="0" smtClean="0"/>
              <a:t>Electric cars have become more appealing to consumers. </a:t>
            </a:r>
          </a:p>
          <a:p>
            <a:pPr>
              <a:buNone/>
            </a:pPr>
            <a:endParaRPr lang="en-US" dirty="0" smtClean="0"/>
          </a:p>
          <a:p>
            <a:r>
              <a:rPr lang="en-US" dirty="0" smtClean="0"/>
              <a:t>The market for alternative energy in cars is climbing. </a:t>
            </a:r>
          </a:p>
          <a:p>
            <a:endParaRPr lang="en-US" dirty="0" smtClean="0"/>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Camry hybrid had over a 1000 percent increase in sales since August 2011 to August 2012</a:t>
            </a:r>
          </a:p>
          <a:p>
            <a:r>
              <a:rPr lang="en-US" dirty="0" smtClean="0"/>
              <a:t> Chevy Volt most popular sold over 4,700 units in August 2012.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Goals/ </a:t>
            </a:r>
            <a:r>
              <a:rPr lang="en-US" dirty="0"/>
              <a:t>P</a:t>
            </a:r>
            <a:r>
              <a:rPr lang="en-US" dirty="0" smtClean="0"/>
              <a:t>roduct </a:t>
            </a:r>
            <a:endParaRPr lang="en-US" dirty="0"/>
          </a:p>
        </p:txBody>
      </p:sp>
      <p:sp>
        <p:nvSpPr>
          <p:cNvPr id="3" name="Content Placeholder 2"/>
          <p:cNvSpPr>
            <a:spLocks noGrp="1"/>
          </p:cNvSpPr>
          <p:nvPr>
            <p:ph idx="1"/>
          </p:nvPr>
        </p:nvSpPr>
        <p:spPr/>
        <p:txBody>
          <a:bodyPr/>
          <a:lstStyle/>
          <a:p>
            <a:r>
              <a:rPr lang="en-US" dirty="0" smtClean="0"/>
              <a:t>The goal of this project is to design and fabricate a proof of concept vehicle that capture the potential energy within rain and convert it to useful energy.</a:t>
            </a:r>
          </a:p>
          <a:p>
            <a:r>
              <a:rPr lang="en-US" dirty="0"/>
              <a:t>The Rain Car will utilize the water from a 1 liter bottle and use it to propel a vehicle forward. </a:t>
            </a:r>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Concept Sketch</a:t>
            </a:r>
            <a:endParaRPr lang="en-US" dirty="0"/>
          </a:p>
        </p:txBody>
      </p:sp>
      <p:pic>
        <p:nvPicPr>
          <p:cNvPr id="4" name="Content Placeholder 3" descr="Drawing1-Model.jpg"/>
          <p:cNvPicPr>
            <a:picLocks noGrp="1"/>
          </p:cNvPicPr>
          <p:nvPr>
            <p:ph idx="1"/>
          </p:nvPr>
        </p:nvPicPr>
        <p:blipFill>
          <a:blip r:embed="rId2" cstate="print">
            <a:lum contrast="-10000"/>
          </a:blip>
          <a:srcRect l="8337" t="10426" r="5729" b="9577"/>
          <a:stretch>
            <a:fillRect/>
          </a:stretch>
        </p:blipFill>
        <p:spPr>
          <a:xfrm>
            <a:off x="1624999" y="1935163"/>
            <a:ext cx="5894001" cy="43894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Designs</a:t>
            </a:r>
            <a:endParaRPr lang="en-US" dirty="0"/>
          </a:p>
        </p:txBody>
      </p:sp>
      <p:pic>
        <p:nvPicPr>
          <p:cNvPr id="4" name="Content Placeholder 3" descr="H:\Senior Project\Prototype\Assembly1.jpg"/>
          <p:cNvPicPr>
            <a:picLocks noGrp="1"/>
          </p:cNvPicPr>
          <p:nvPr>
            <p:ph idx="1"/>
          </p:nvPr>
        </p:nvPicPr>
        <p:blipFill>
          <a:blip r:embed="rId2" cstate="print"/>
          <a:srcRect/>
          <a:stretch>
            <a:fillRect/>
          </a:stretch>
        </p:blipFill>
        <p:spPr bwMode="auto">
          <a:xfrm>
            <a:off x="457200" y="2109352"/>
            <a:ext cx="3962400" cy="2234048"/>
          </a:xfrm>
          <a:prstGeom prst="rect">
            <a:avLst/>
          </a:prstGeom>
          <a:noFill/>
          <a:ln w="9525">
            <a:noFill/>
            <a:miter lim="800000"/>
            <a:headEnd/>
            <a:tailEnd/>
          </a:ln>
        </p:spPr>
      </p:pic>
      <p:pic>
        <p:nvPicPr>
          <p:cNvPr id="5" name="Content Placeholder 3" descr="Assembly2.jpg"/>
          <p:cNvPicPr>
            <a:picLocks/>
          </p:cNvPicPr>
          <p:nvPr/>
        </p:nvPicPr>
        <p:blipFill>
          <a:blip r:embed="rId3" cstate="print"/>
          <a:stretch>
            <a:fillRect/>
          </a:stretch>
        </p:blipFill>
        <p:spPr>
          <a:xfrm>
            <a:off x="4495800" y="2133600"/>
            <a:ext cx="4419600" cy="22098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171717"/>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17171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1051</TotalTime>
  <Words>662</Words>
  <Application>Microsoft Office PowerPoint</Application>
  <PresentationFormat>On-screen Show (4:3)</PresentationFormat>
  <Paragraphs>96</Paragraphs>
  <Slides>20</Slides>
  <Notes>1</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Project RainCar</vt:lpstr>
      <vt:lpstr>Presentation Outline </vt:lpstr>
      <vt:lpstr>Introduction</vt:lpstr>
      <vt:lpstr>Rainfall as an Energy Source</vt:lpstr>
      <vt:lpstr>Slide 5</vt:lpstr>
      <vt:lpstr>Market Analysis</vt:lpstr>
      <vt:lpstr>Design Goals/ Product </vt:lpstr>
      <vt:lpstr>Initial Concept Sketch</vt:lpstr>
      <vt:lpstr>Initial Designs</vt:lpstr>
      <vt:lpstr>Intermediate Design</vt:lpstr>
      <vt:lpstr>Design </vt:lpstr>
      <vt:lpstr>Design</vt:lpstr>
      <vt:lpstr>Design </vt:lpstr>
      <vt:lpstr>Design</vt:lpstr>
      <vt:lpstr>Manufacturing Plan</vt:lpstr>
      <vt:lpstr>Manufacturing Plan</vt:lpstr>
      <vt:lpstr>Gantt chart</vt:lpstr>
      <vt:lpstr>Product analysis </vt:lpstr>
      <vt:lpstr>Failure</vt:lpstr>
      <vt:lpstr>Conclusions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RainCar</dc:title>
  <dc:creator>Owner</dc:creator>
  <cp:lastModifiedBy>Shaul R</cp:lastModifiedBy>
  <cp:revision>35</cp:revision>
  <dcterms:created xsi:type="dcterms:W3CDTF">2012-11-05T17:13:50Z</dcterms:created>
  <dcterms:modified xsi:type="dcterms:W3CDTF">2013-02-02T23:10:04Z</dcterms:modified>
</cp:coreProperties>
</file>