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4" r:id="rId8"/>
    <p:sldId id="263" r:id="rId9"/>
    <p:sldId id="265" r:id="rId10"/>
    <p:sldId id="260" r:id="rId11"/>
    <p:sldId id="275" r:id="rId12"/>
    <p:sldId id="266" r:id="rId13"/>
    <p:sldId id="276" r:id="rId14"/>
    <p:sldId id="267" r:id="rId15"/>
    <p:sldId id="277" r:id="rId16"/>
    <p:sldId id="268" r:id="rId17"/>
    <p:sldId id="278" r:id="rId18"/>
    <p:sldId id="269" r:id="rId19"/>
    <p:sldId id="279" r:id="rId20"/>
    <p:sldId id="270" r:id="rId21"/>
    <p:sldId id="280" r:id="rId22"/>
    <p:sldId id="271" r:id="rId23"/>
    <p:sldId id="274"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1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0517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man was present at the murder scene with the murder weapon in his hand.  Looks like he’s the murderer.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72423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man was present at the murder scene with the murder weapon in his hand.  Looks like he’s the murderer.</a:t>
            </a:r>
          </a:p>
          <a:p>
            <a:pPr marL="0" indent="0">
              <a:buNone/>
            </a:pPr>
            <a:endParaRPr lang="en-US" dirty="0" smtClean="0"/>
          </a:p>
          <a:p>
            <a:pPr marL="0" indent="0">
              <a:buNone/>
            </a:pPr>
            <a:r>
              <a:rPr lang="en-US" dirty="0"/>
              <a:t>	</a:t>
            </a:r>
            <a:r>
              <a:rPr lang="en-US" dirty="0" smtClean="0">
                <a:solidFill>
                  <a:srgbClr val="FF6600"/>
                </a:solidFill>
              </a:rPr>
              <a:t>A. SPECIFIC INSTANCE</a:t>
            </a:r>
            <a:endParaRPr lang="en-US" dirty="0">
              <a:solidFill>
                <a:srgbClr val="FF6600"/>
              </a:solidFill>
            </a:endParaRPr>
          </a:p>
          <a:p>
            <a:pPr marL="0" indent="0">
              <a:buNone/>
            </a:pPr>
            <a:endParaRPr lang="en-US" dirty="0"/>
          </a:p>
        </p:txBody>
      </p:sp>
    </p:spTree>
    <p:extLst>
      <p:ext uri="{BB962C8B-B14F-4D97-AF65-F5344CB8AC3E}">
        <p14:creationId xmlns:p14="http://schemas.microsoft.com/office/powerpoint/2010/main" val="4029504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U.S. Constitution guarantees all citizens the right to bear arms. Gun control legislation infringes on the right of citizens to bear arms.  Therefore, gun control legislation is contrary to the Constitution.</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50271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The U.S. Constitution guarantees all citizens the right to bear arms. Gun control legislation infringes on the right of citizens to bear arms.  Therefore, gun control legislation is contrary to the Constitution.</a:t>
            </a:r>
          </a:p>
          <a:p>
            <a:pPr marL="0" indent="0">
              <a:buNone/>
            </a:pPr>
            <a:endParaRPr lang="en-US" dirty="0" smtClean="0"/>
          </a:p>
          <a:p>
            <a:pPr marL="0" indent="0">
              <a:buNone/>
            </a:pPr>
            <a:r>
              <a:rPr lang="en-US" dirty="0"/>
              <a:t>	</a:t>
            </a:r>
            <a:r>
              <a:rPr lang="en-US" dirty="0" smtClean="0">
                <a:solidFill>
                  <a:srgbClr val="FF6600"/>
                </a:solidFill>
              </a:rPr>
              <a:t>A. PRINCIPLE</a:t>
            </a:r>
            <a:endParaRPr lang="en-US" dirty="0">
              <a:solidFill>
                <a:srgbClr val="FF6600"/>
              </a:solidFill>
            </a:endParaRPr>
          </a:p>
          <a:p>
            <a:pPr marL="0" indent="0">
              <a:buNone/>
            </a:pPr>
            <a:r>
              <a:rPr lang="en-US" dirty="0" smtClean="0"/>
              <a:t>	</a:t>
            </a:r>
            <a:endParaRPr lang="en-US" dirty="0"/>
          </a:p>
        </p:txBody>
      </p:sp>
    </p:spTree>
    <p:extLst>
      <p:ext uri="{BB962C8B-B14F-4D97-AF65-F5344CB8AC3E}">
        <p14:creationId xmlns:p14="http://schemas.microsoft.com/office/powerpoint/2010/main" val="61303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Socialized medicine works so well in Great Britain, I think we should try it here.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7151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Socialized medicine works so well in Great Britain, I think we should try it here.</a:t>
            </a:r>
          </a:p>
          <a:p>
            <a:pPr marL="0" indent="0">
              <a:buNone/>
            </a:pPr>
            <a:endParaRPr lang="en-US" dirty="0"/>
          </a:p>
          <a:p>
            <a:pPr marL="0" indent="0">
              <a:buNone/>
            </a:pPr>
            <a:r>
              <a:rPr lang="en-US" dirty="0" smtClean="0"/>
              <a:t>	</a:t>
            </a:r>
            <a:r>
              <a:rPr lang="en-US" dirty="0" smtClean="0">
                <a:solidFill>
                  <a:srgbClr val="FF6600"/>
                </a:solidFill>
              </a:rPr>
              <a:t>A. ANALOGICAL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9709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I’ve been on that diet for 3 weeks now and my social life has really improved.  I should have dieted years ago.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06054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I’ve been on that diet for 3 weeks now and my social life has really improved.  I should have dieted years ago.</a:t>
            </a:r>
          </a:p>
          <a:p>
            <a:pPr marL="0" indent="0">
              <a:buNone/>
            </a:pPr>
            <a:endParaRPr lang="en-US" dirty="0" smtClean="0"/>
          </a:p>
          <a:p>
            <a:pPr marL="0" indent="0">
              <a:buNone/>
            </a:pPr>
            <a:r>
              <a:rPr lang="en-US" dirty="0"/>
              <a:t>	</a:t>
            </a:r>
            <a:r>
              <a:rPr lang="en-US" dirty="0" smtClean="0">
                <a:solidFill>
                  <a:srgbClr val="FF6600"/>
                </a:solidFill>
              </a:rPr>
              <a:t>A. CAUSAL</a:t>
            </a:r>
            <a:endParaRPr lang="en-US" dirty="0">
              <a:solidFill>
                <a:srgbClr val="FF6600"/>
              </a:solidFill>
            </a:endParaRPr>
          </a:p>
          <a:p>
            <a:pPr marL="0" indent="0">
              <a:buNone/>
            </a:pPr>
            <a:endParaRPr lang="en-US" dirty="0"/>
          </a:p>
        </p:txBody>
      </p:sp>
    </p:spTree>
    <p:extLst>
      <p:ext uri="{BB962C8B-B14F-4D97-AF65-F5344CB8AC3E}">
        <p14:creationId xmlns:p14="http://schemas.microsoft.com/office/powerpoint/2010/main" val="183206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Contrary to what the chemical industry argues, limiting pesticide use does not threaten the food supply.  *Sweden. *Campbell’s soup. *California farmers.</a:t>
            </a:r>
            <a:endParaRPr lang="en-US" dirty="0"/>
          </a:p>
        </p:txBody>
      </p:sp>
    </p:spTree>
    <p:extLst>
      <p:ext uri="{BB962C8B-B14F-4D97-AF65-F5344CB8AC3E}">
        <p14:creationId xmlns:p14="http://schemas.microsoft.com/office/powerpoint/2010/main" val="1463172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Contrary to what the chemical industry argues, limiting pesticide use does not threaten the food supply.  *Sweden. *Campbell’s soup. *California farmers.</a:t>
            </a:r>
          </a:p>
          <a:p>
            <a:pPr marL="0" indent="0">
              <a:buNone/>
            </a:pPr>
            <a:endParaRPr lang="en-US" dirty="0"/>
          </a:p>
          <a:p>
            <a:pPr marL="0" indent="0">
              <a:buNone/>
            </a:pPr>
            <a:r>
              <a:rPr lang="en-US" dirty="0" smtClean="0"/>
              <a:t>	</a:t>
            </a:r>
            <a:r>
              <a:rPr lang="en-US" dirty="0" smtClean="0">
                <a:solidFill>
                  <a:srgbClr val="FF6600"/>
                </a:solidFill>
              </a:rPr>
              <a:t>A. SPECIFIC INSTANCE</a:t>
            </a:r>
            <a:endParaRPr lang="en-US" dirty="0">
              <a:solidFill>
                <a:srgbClr val="FF6600"/>
              </a:solidFill>
            </a:endParaRPr>
          </a:p>
        </p:txBody>
      </p:sp>
    </p:spTree>
    <p:extLst>
      <p:ext uri="{BB962C8B-B14F-4D97-AF65-F5344CB8AC3E}">
        <p14:creationId xmlns:p14="http://schemas.microsoft.com/office/powerpoint/2010/main" val="73051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Since I’ve started taking vitamins, I’ve had so much more energy</a:t>
            </a:r>
            <a:endParaRPr lang="en-US" dirty="0"/>
          </a:p>
        </p:txBody>
      </p:sp>
    </p:spTree>
    <p:extLst>
      <p:ext uri="{BB962C8B-B14F-4D97-AF65-F5344CB8AC3E}">
        <p14:creationId xmlns:p14="http://schemas.microsoft.com/office/powerpoint/2010/main" val="4042624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Almost every industrialized nation in the world except for the U.S. has a national curriculum and national tests.  If such a system can work elsewhere, it can work in the U.S. as well.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968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Almost every industrialized nation in the world except for the U.S. has a national curriculum and national tests.  If such a system can work elsewhere, it can work in the U.S. as well.</a:t>
            </a:r>
          </a:p>
          <a:p>
            <a:pPr marL="0" indent="0">
              <a:buNone/>
            </a:pPr>
            <a:endParaRPr lang="en-US" dirty="0"/>
          </a:p>
          <a:p>
            <a:pPr marL="0" indent="0">
              <a:buNone/>
            </a:pPr>
            <a:r>
              <a:rPr lang="en-US" dirty="0" smtClean="0"/>
              <a:t>	</a:t>
            </a:r>
            <a:r>
              <a:rPr lang="en-US" dirty="0" smtClean="0">
                <a:solidFill>
                  <a:srgbClr val="FF6600"/>
                </a:solidFill>
              </a:rPr>
              <a:t>A. ANALOGICAL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32568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last time our football team had a senior quarterback we won the National Championship.  This year we have a senior quarterback.  Therefore, we should win the National Championship.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6320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last time our football team had a senior quarterback we won the National Championship.  This year we have a senior quarterback.  Therefore, we should win the National Championship.</a:t>
            </a:r>
          </a:p>
          <a:p>
            <a:pPr marL="0" indent="0">
              <a:buNone/>
            </a:pPr>
            <a:endParaRPr lang="en-US" dirty="0" smtClean="0"/>
          </a:p>
          <a:p>
            <a:pPr marL="0" indent="0">
              <a:buNone/>
            </a:pPr>
            <a:r>
              <a:rPr lang="en-US" dirty="0"/>
              <a:t>	</a:t>
            </a:r>
            <a:r>
              <a:rPr lang="en-US" dirty="0" smtClean="0">
                <a:solidFill>
                  <a:srgbClr val="FF6600"/>
                </a:solidFill>
              </a:rPr>
              <a:t>A.  SPECIFIC INSTANCE – or - ANALOGICAL</a:t>
            </a:r>
            <a:endParaRPr lang="en-US" dirty="0">
              <a:solidFill>
                <a:srgbClr val="FF6600"/>
              </a:solidFill>
            </a:endParaRPr>
          </a:p>
          <a:p>
            <a:pPr marL="0" indent="0">
              <a:buNone/>
            </a:pPr>
            <a:endParaRPr lang="en-US" dirty="0"/>
          </a:p>
        </p:txBody>
      </p:sp>
    </p:spTree>
    <p:extLst>
      <p:ext uri="{BB962C8B-B14F-4D97-AF65-F5344CB8AC3E}">
        <p14:creationId xmlns:p14="http://schemas.microsoft.com/office/powerpoint/2010/main" val="168860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There are always lights on at their house late into the evening. They must have a lot of parties.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3893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There are always lights on at their house late into the evening. They must have a lot of parties.</a:t>
            </a:r>
          </a:p>
          <a:p>
            <a:pPr marL="0" indent="0">
              <a:buNone/>
            </a:pPr>
            <a:endParaRPr lang="en-US" dirty="0"/>
          </a:p>
          <a:p>
            <a:pPr marL="0" indent="0">
              <a:buNone/>
            </a:pPr>
            <a:r>
              <a:rPr lang="en-US" dirty="0" smtClean="0"/>
              <a:t>	</a:t>
            </a:r>
            <a:r>
              <a:rPr lang="en-US" dirty="0" smtClean="0">
                <a:solidFill>
                  <a:srgbClr val="FF6600"/>
                </a:solidFill>
              </a:rPr>
              <a:t>A.  SPECIFIC INSTANCE</a:t>
            </a:r>
            <a:endParaRPr lang="en-US" dirty="0">
              <a:solidFill>
                <a:srgbClr val="FF6600"/>
              </a:solidFill>
            </a:endParaRPr>
          </a:p>
        </p:txBody>
      </p:sp>
    </p:spTree>
    <p:extLst>
      <p:ext uri="{BB962C8B-B14F-4D97-AF65-F5344CB8AC3E}">
        <p14:creationId xmlns:p14="http://schemas.microsoft.com/office/powerpoint/2010/main" val="366230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Since I’ve started taking vitamins, I’ve had so much more energy</a:t>
            </a:r>
          </a:p>
          <a:p>
            <a:pPr marL="0" indent="0">
              <a:buNone/>
            </a:pPr>
            <a:endParaRPr lang="en-US" dirty="0" smtClean="0"/>
          </a:p>
          <a:p>
            <a:pPr marL="0" indent="0">
              <a:buNone/>
            </a:pPr>
            <a:r>
              <a:rPr lang="en-US" dirty="0" smtClean="0"/>
              <a:t>	</a:t>
            </a:r>
            <a:r>
              <a:rPr lang="en-US" dirty="0" smtClean="0">
                <a:solidFill>
                  <a:srgbClr val="FF6600"/>
                </a:solidFill>
              </a:rPr>
              <a:t>A. CAUSAL</a:t>
            </a:r>
            <a:endParaRPr lang="en-US" dirty="0">
              <a:solidFill>
                <a:srgbClr val="FF6600"/>
              </a:solidFill>
            </a:endParaRPr>
          </a:p>
        </p:txBody>
      </p:sp>
    </p:spTree>
    <p:extLst>
      <p:ext uri="{BB962C8B-B14F-4D97-AF65-F5344CB8AC3E}">
        <p14:creationId xmlns:p14="http://schemas.microsoft.com/office/powerpoint/2010/main" val="109076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This spring has been just like the spring of ‘04.  We can expect a hot, dry summer.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8322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This spring has been just like the spring of ‘04.  We can expect a hot, dry summer.</a:t>
            </a:r>
          </a:p>
          <a:p>
            <a:pPr marL="0" indent="0">
              <a:buNone/>
            </a:pPr>
            <a:endParaRPr lang="en-US" dirty="0"/>
          </a:p>
          <a:p>
            <a:pPr marL="0" indent="0">
              <a:buNone/>
            </a:pPr>
            <a:r>
              <a:rPr lang="en-US" dirty="0" smtClean="0"/>
              <a:t>	</a:t>
            </a:r>
            <a:r>
              <a:rPr lang="en-US" dirty="0" smtClean="0">
                <a:solidFill>
                  <a:srgbClr val="FF6600"/>
                </a:solidFill>
              </a:rPr>
              <a:t>A. ANALOGICAL</a:t>
            </a:r>
            <a:endParaRPr lang="en-US" dirty="0">
              <a:solidFill>
                <a:srgbClr val="FF6600"/>
              </a:solidFill>
            </a:endParaRPr>
          </a:p>
        </p:txBody>
      </p:sp>
    </p:spTree>
    <p:extLst>
      <p:ext uri="{BB962C8B-B14F-4D97-AF65-F5344CB8AC3E}">
        <p14:creationId xmlns:p14="http://schemas.microsoft.com/office/powerpoint/2010/main" val="349743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marL="0" indent="0">
              <a:buNone/>
            </a:pPr>
            <a:r>
              <a:rPr lang="en-US" dirty="0" smtClean="0"/>
              <a:t>Everyone knows that children from broken homes are the juvenile delinquents of tomorrow.  I expect to see the neighbor kids in court some day.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0775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marL="0" indent="0">
              <a:buNone/>
            </a:pPr>
            <a:r>
              <a:rPr lang="en-US" dirty="0" smtClean="0"/>
              <a:t>Everyone knows that children from broken homes are the juvenile delinquents of tomorrow.  I expect to see the neighbor kids in court some day. </a:t>
            </a:r>
          </a:p>
          <a:p>
            <a:pPr marL="0" indent="0">
              <a:buNone/>
            </a:pPr>
            <a:endParaRPr lang="en-US" dirty="0"/>
          </a:p>
          <a:p>
            <a:pPr marL="0" indent="0">
              <a:buNone/>
            </a:pPr>
            <a:r>
              <a:rPr lang="en-US" dirty="0" smtClean="0"/>
              <a:t>	</a:t>
            </a:r>
            <a:r>
              <a:rPr lang="en-US" dirty="0" smtClean="0">
                <a:solidFill>
                  <a:srgbClr val="FF6600"/>
                </a:solidFill>
              </a:rPr>
              <a:t>A. PRINCIPLE</a:t>
            </a:r>
            <a:endParaRPr lang="en-US" dirty="0">
              <a:solidFill>
                <a:srgbClr val="FF6600"/>
              </a:solidFill>
            </a:endParaRPr>
          </a:p>
        </p:txBody>
      </p:sp>
    </p:spTree>
    <p:extLst>
      <p:ext uri="{BB962C8B-B14F-4D97-AF65-F5344CB8AC3E}">
        <p14:creationId xmlns:p14="http://schemas.microsoft.com/office/powerpoint/2010/main" val="232527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My cat ate that new cat food and got sick.  I’m not buying it any more.</a:t>
            </a:r>
          </a:p>
          <a:p>
            <a:pPr marL="0" indent="0">
              <a:buNone/>
            </a:pPr>
            <a:endParaRPr lang="en-US" dirty="0"/>
          </a:p>
          <a:p>
            <a:pPr marL="0" indent="0">
              <a:buNone/>
            </a:pPr>
            <a:r>
              <a:rPr lang="en-US" dirty="0" smtClean="0"/>
              <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77484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My cat ate that new cat food and got sick.  I’m not buying it any more.</a:t>
            </a:r>
          </a:p>
          <a:p>
            <a:pPr marL="0" indent="0">
              <a:buNone/>
            </a:pPr>
            <a:endParaRPr lang="en-US" dirty="0"/>
          </a:p>
          <a:p>
            <a:pPr marL="0" indent="0">
              <a:buNone/>
            </a:pPr>
            <a:r>
              <a:rPr lang="en-US" dirty="0"/>
              <a:t>	</a:t>
            </a:r>
            <a:r>
              <a:rPr lang="en-US" dirty="0" smtClean="0">
                <a:solidFill>
                  <a:srgbClr val="FF6600"/>
                </a:solidFill>
              </a:rPr>
              <a:t>A. CAUSAL</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88617749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19</TotalTime>
  <Words>645</Words>
  <Application>Microsoft Macintosh PowerPoint</Application>
  <PresentationFormat>On-screen Show (4:3)</PresentationFormat>
  <Paragraphs>101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Black </vt:lpstr>
      <vt:lpstr>PowerPoint Presentation</vt:lpstr>
      <vt:lpstr>Question 1 </vt:lpstr>
      <vt:lpstr>Question 1 </vt:lpstr>
      <vt:lpstr>Question 2</vt:lpstr>
      <vt:lpstr>Question 2</vt:lpstr>
      <vt:lpstr>Question 3</vt:lpstr>
      <vt:lpstr>Question 3</vt:lpstr>
      <vt:lpstr>Question 4 </vt:lpstr>
      <vt:lpstr>Question 4 </vt:lpstr>
      <vt:lpstr>Question 5</vt:lpstr>
      <vt:lpstr>Question 5</vt:lpstr>
      <vt:lpstr>Question 6</vt:lpstr>
      <vt:lpstr>Question 6</vt:lpstr>
      <vt:lpstr>Question 7</vt:lpstr>
      <vt:lpstr>Question 7</vt:lpstr>
      <vt:lpstr>Question 8</vt:lpstr>
      <vt:lpstr>Question 8</vt:lpstr>
      <vt:lpstr>Question 9</vt:lpstr>
      <vt:lpstr>Question 9</vt:lpstr>
      <vt:lpstr>Question 10</vt:lpstr>
      <vt:lpstr>Question 10</vt:lpstr>
      <vt:lpstr>Question 11</vt:lpstr>
      <vt:lpstr>Question 11</vt:lpstr>
      <vt:lpstr>Question 12</vt:lpstr>
      <vt:lpstr>Question 12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Humanities Faculty</dc:creator>
  <cp:lastModifiedBy>Humanities Faculty</cp:lastModifiedBy>
  <cp:revision>3</cp:revision>
  <dcterms:created xsi:type="dcterms:W3CDTF">2013-11-06T13:25:49Z</dcterms:created>
  <dcterms:modified xsi:type="dcterms:W3CDTF">2013-11-06T13:45:46Z</dcterms:modified>
</cp:coreProperties>
</file>