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Lato"/>
      <p:regular r:id="rId17"/>
      <p:bold r:id="rId18"/>
      <p:italic r:id="rId19"/>
      <p:boldItalic r:id="rId20"/>
    </p:embeddedFont>
    <p:embeddedFont>
      <p:font typeface="Pacifico"/>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Pacifico-regular.fntdata"/><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Lato-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aa249daa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aa249daa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baa249daa5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baa249daa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aa249daa5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aa249daa5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aa249daa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aa249daa5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aa249daa5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aa249daa5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af7c8e3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baf7c8e3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hplovecraft.com/life/friends.aspx" TargetMode="External"/><Relationship Id="rId4" Type="http://schemas.openxmlformats.org/officeDocument/2006/relationships/hyperlink" Target="https://www.hplovecraft.com/life/biograph.aspx" TargetMode="External"/><Relationship Id="rId5" Type="http://schemas.openxmlformats.org/officeDocument/2006/relationships/hyperlink" Target="https://isfdb.org/cgi-bin/eaw.cgi?165" TargetMode="External"/><Relationship Id="rId6" Type="http://schemas.openxmlformats.org/officeDocument/2006/relationships/hyperlink" Target="https://www.youtube.com/watch?v=0APF-1f5pc0" TargetMode="External"/><Relationship Id="rId7" Type="http://schemas.openxmlformats.org/officeDocument/2006/relationships/hyperlink" Target="https://www.britannica.com/biography/H-P-Lovecraf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solidFill>
                  <a:srgbClr val="38761D"/>
                </a:solidFill>
              </a:rPr>
              <a:t>The man who Cursed the world</a:t>
            </a:r>
            <a:endParaRPr b="1" i="1">
              <a:solidFill>
                <a:srgbClr val="38761D"/>
              </a:solidFill>
            </a:endParaRPr>
          </a:p>
        </p:txBody>
      </p:sp>
      <p:sp>
        <p:nvSpPr>
          <p:cNvPr id="135" name="Google Shape;135;p13"/>
          <p:cNvSpPr txBox="1"/>
          <p:nvPr>
            <p:ph idx="1" type="subTitle"/>
          </p:nvPr>
        </p:nvSpPr>
        <p:spPr>
          <a:xfrm>
            <a:off x="4058175" y="3157300"/>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u="sng">
                <a:solidFill>
                  <a:srgbClr val="6AA84F"/>
                </a:solidFill>
              </a:rPr>
              <a:t>By Isaiah Santiago</a:t>
            </a:r>
            <a:endParaRPr sz="1500" u="sng">
              <a:solidFill>
                <a:srgbClr val="6AA84F"/>
              </a:solidFill>
            </a:endParaRPr>
          </a:p>
        </p:txBody>
      </p:sp>
      <p:pic>
        <p:nvPicPr>
          <p:cNvPr id="136" name="Google Shape;136;p13"/>
          <p:cNvPicPr preferRelativeResize="0"/>
          <p:nvPr/>
        </p:nvPicPr>
        <p:blipFill>
          <a:blip r:embed="rId3">
            <a:alphaModFix/>
          </a:blip>
          <a:stretch>
            <a:fillRect/>
          </a:stretch>
        </p:blipFill>
        <p:spPr>
          <a:xfrm>
            <a:off x="152400" y="152400"/>
            <a:ext cx="3232351" cy="3232351"/>
          </a:xfrm>
          <a:prstGeom prst="rect">
            <a:avLst/>
          </a:prstGeom>
          <a:noFill/>
          <a:ln>
            <a:noFill/>
          </a:ln>
        </p:spPr>
      </p:pic>
      <p:sp>
        <p:nvSpPr>
          <p:cNvPr id="137" name="Google Shape;137;p13"/>
          <p:cNvSpPr txBox="1"/>
          <p:nvPr/>
        </p:nvSpPr>
        <p:spPr>
          <a:xfrm>
            <a:off x="782400" y="3203350"/>
            <a:ext cx="22281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A2C4C9"/>
                </a:solidFill>
                <a:latin typeface="Lato"/>
                <a:ea typeface="Lato"/>
                <a:cs typeface="Lato"/>
                <a:sym typeface="Lato"/>
              </a:rPr>
              <a:t>H.P Lovecraft</a:t>
            </a:r>
            <a:endParaRPr b="1" sz="1300">
              <a:solidFill>
                <a:srgbClr val="A2C4C9"/>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1" name="Shape 141"/>
        <p:cNvGrpSpPr/>
        <p:nvPr/>
      </p:nvGrpSpPr>
      <p:grpSpPr>
        <a:xfrm>
          <a:off x="0" y="0"/>
          <a:ext cx="0" cy="0"/>
          <a:chOff x="0" y="0"/>
          <a:chExt cx="0" cy="0"/>
        </a:xfrm>
      </p:grpSpPr>
      <p:sp>
        <p:nvSpPr>
          <p:cNvPr id="142" name="Google Shape;142;p14"/>
          <p:cNvSpPr txBox="1"/>
          <p:nvPr>
            <p:ph type="title"/>
          </p:nvPr>
        </p:nvSpPr>
        <p:spPr>
          <a:xfrm>
            <a:off x="0" y="0"/>
            <a:ext cx="9144000" cy="573300"/>
          </a:xfrm>
          <a:prstGeom prst="rect">
            <a:avLst/>
          </a:prstGeom>
          <a:ln cap="flat" cmpd="sng" w="19050">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i="1" lang="en" sz="2200"/>
              <a:t>Prodigal</a:t>
            </a:r>
            <a:r>
              <a:rPr b="1" i="1" lang="en" sz="2200"/>
              <a:t> Childhood of Howard </a:t>
            </a:r>
            <a:r>
              <a:rPr b="1" i="1" lang="en" sz="2200"/>
              <a:t>Phillips</a:t>
            </a:r>
            <a:r>
              <a:rPr b="1" i="1" lang="en" sz="2200"/>
              <a:t> </a:t>
            </a:r>
            <a:r>
              <a:rPr b="1" i="1" lang="en" sz="2200"/>
              <a:t>Lovecraft</a:t>
            </a:r>
            <a:endParaRPr b="1" i="1" sz="2200"/>
          </a:p>
        </p:txBody>
      </p:sp>
      <p:sp>
        <p:nvSpPr>
          <p:cNvPr id="143" name="Google Shape;143;p14"/>
          <p:cNvSpPr txBox="1"/>
          <p:nvPr>
            <p:ph idx="1" type="body"/>
          </p:nvPr>
        </p:nvSpPr>
        <p:spPr>
          <a:xfrm>
            <a:off x="0" y="573300"/>
            <a:ext cx="9144000" cy="4570200"/>
          </a:xfrm>
          <a:prstGeom prst="rect">
            <a:avLst/>
          </a:prstGeom>
          <a:ln cap="flat" cmpd="sng" w="19050">
            <a:solidFill>
              <a:srgbClr val="274E13"/>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i="1" lang="en" sz="1600">
                <a:solidFill>
                  <a:schemeClr val="dk1"/>
                </a:solidFill>
                <a:highlight>
                  <a:srgbClr val="00FF00"/>
                </a:highlight>
                <a:latin typeface="Montserrat"/>
                <a:ea typeface="Montserrat"/>
                <a:cs typeface="Montserrat"/>
                <a:sym typeface="Montserrat"/>
              </a:rPr>
              <a:t>Born August 20th, 1890, in 454 Angell street Providence Rhode island, Mr Lovecraft would grow up under the care of his mother Sarah Susan Phillips Lovecraft and his father Winfield Scott Lovecraft for 3 years together until on business his father in Chicago would have a nervous breakdown and remain at the nearby Butler Hospital for five years before dying on July, 19th, 1898. </a:t>
            </a:r>
            <a:endParaRPr b="1" i="1" sz="1600">
              <a:solidFill>
                <a:schemeClr val="dk1"/>
              </a:solidFill>
              <a:highlight>
                <a:srgbClr val="00FF00"/>
              </a:highlight>
              <a:latin typeface="Montserrat"/>
              <a:ea typeface="Montserrat"/>
              <a:cs typeface="Montserrat"/>
              <a:sym typeface="Montserrat"/>
            </a:endParaRPr>
          </a:p>
          <a:p>
            <a:pPr indent="0" lvl="0" marL="0" rtl="0" algn="l">
              <a:spcBef>
                <a:spcPts val="1200"/>
              </a:spcBef>
              <a:spcAft>
                <a:spcPts val="0"/>
              </a:spcAft>
              <a:buNone/>
            </a:pPr>
            <a:r>
              <a:rPr b="1" i="1" lang="en" sz="1600">
                <a:solidFill>
                  <a:schemeClr val="dk1"/>
                </a:solidFill>
                <a:highlight>
                  <a:srgbClr val="00FF00"/>
                </a:highlight>
                <a:latin typeface="Montserrat"/>
                <a:ea typeface="Montserrat"/>
                <a:cs typeface="Montserrat"/>
                <a:sym typeface="Montserrat"/>
              </a:rPr>
              <a:t>After the death of his father Howard had to live his days with his mother, two aunt and grandpa however despite losing a father figure H.P was very much a prodigy in reading and writing starting at only age two when he </a:t>
            </a:r>
            <a:br>
              <a:rPr b="1" i="1" lang="en" sz="1600">
                <a:solidFill>
                  <a:schemeClr val="dk1"/>
                </a:solidFill>
                <a:highlight>
                  <a:srgbClr val="00FF00"/>
                </a:highlight>
                <a:latin typeface="Montserrat"/>
                <a:ea typeface="Montserrat"/>
                <a:cs typeface="Montserrat"/>
                <a:sym typeface="Montserrat"/>
              </a:rPr>
            </a:br>
            <a:r>
              <a:rPr b="1" i="1" lang="en" sz="1600">
                <a:solidFill>
                  <a:schemeClr val="dk1"/>
                </a:solidFill>
                <a:highlight>
                  <a:srgbClr val="00FF00"/>
                </a:highlight>
                <a:latin typeface="Montserrat"/>
                <a:ea typeface="Montserrat"/>
                <a:cs typeface="Montserrat"/>
                <a:sym typeface="Montserrat"/>
              </a:rPr>
              <a:t>would recite poetry.</a:t>
            </a:r>
            <a:endParaRPr b="1" i="1" sz="1600">
              <a:solidFill>
                <a:schemeClr val="dk1"/>
              </a:solidFill>
              <a:highlight>
                <a:srgbClr val="00FF00"/>
              </a:highlight>
              <a:latin typeface="Montserrat"/>
              <a:ea typeface="Montserrat"/>
              <a:cs typeface="Montserrat"/>
              <a:sym typeface="Montserrat"/>
            </a:endParaRPr>
          </a:p>
          <a:p>
            <a:pPr indent="0" lvl="0" marL="0" rtl="0" algn="l">
              <a:spcBef>
                <a:spcPts val="1200"/>
              </a:spcBef>
              <a:spcAft>
                <a:spcPts val="1200"/>
              </a:spcAft>
              <a:buNone/>
            </a:pPr>
            <a:r>
              <a:rPr b="1" i="1" lang="en" sz="1550">
                <a:solidFill>
                  <a:schemeClr val="dk1"/>
                </a:solidFill>
                <a:highlight>
                  <a:srgbClr val="00FF00"/>
                </a:highlight>
                <a:latin typeface="Montserrat"/>
                <a:ea typeface="Montserrat"/>
                <a:cs typeface="Montserrat"/>
                <a:sym typeface="Montserrat"/>
              </a:rPr>
              <a:t>By age five he had adopted the pseudonym “Abdul</a:t>
            </a:r>
            <a:br>
              <a:rPr b="1" i="1" lang="en" sz="1550">
                <a:solidFill>
                  <a:schemeClr val="dk1"/>
                </a:solidFill>
                <a:highlight>
                  <a:srgbClr val="00FF00"/>
                </a:highlight>
                <a:latin typeface="Montserrat"/>
                <a:ea typeface="Montserrat"/>
                <a:cs typeface="Montserrat"/>
                <a:sym typeface="Montserrat"/>
              </a:rPr>
            </a:br>
            <a:r>
              <a:rPr b="1" i="1" lang="en" sz="1550">
                <a:solidFill>
                  <a:schemeClr val="dk1"/>
                </a:solidFill>
                <a:highlight>
                  <a:srgbClr val="00FF00"/>
                </a:highlight>
                <a:latin typeface="Montserrat"/>
                <a:ea typeface="Montserrat"/>
                <a:cs typeface="Montserrat"/>
                <a:sym typeface="Montserrat"/>
              </a:rPr>
              <a:t> Alhazred” because of his love for the literary piece of </a:t>
            </a:r>
            <a:br>
              <a:rPr b="1" i="1" lang="en" sz="1550">
                <a:solidFill>
                  <a:schemeClr val="dk1"/>
                </a:solidFill>
                <a:highlight>
                  <a:srgbClr val="00FF00"/>
                </a:highlight>
                <a:latin typeface="Montserrat"/>
                <a:ea typeface="Montserrat"/>
                <a:cs typeface="Montserrat"/>
                <a:sym typeface="Montserrat"/>
              </a:rPr>
            </a:br>
            <a:r>
              <a:rPr b="1" i="1" lang="en" sz="1550">
                <a:solidFill>
                  <a:schemeClr val="dk1"/>
                </a:solidFill>
                <a:highlight>
                  <a:srgbClr val="00FF00"/>
                </a:highlight>
                <a:latin typeface="Montserrat"/>
                <a:ea typeface="Montserrat"/>
                <a:cs typeface="Montserrat"/>
                <a:sym typeface="Montserrat"/>
              </a:rPr>
              <a:t>“Arabian nights”, later this fictional name would become a </a:t>
            </a:r>
            <a:br>
              <a:rPr b="1" i="1" lang="en" sz="1550">
                <a:solidFill>
                  <a:schemeClr val="dk1"/>
                </a:solidFill>
                <a:highlight>
                  <a:srgbClr val="00FF00"/>
                </a:highlight>
                <a:latin typeface="Montserrat"/>
                <a:ea typeface="Montserrat"/>
                <a:cs typeface="Montserrat"/>
                <a:sym typeface="Montserrat"/>
              </a:rPr>
            </a:br>
            <a:r>
              <a:rPr b="1" i="1" lang="en" sz="1550">
                <a:solidFill>
                  <a:schemeClr val="dk1"/>
                </a:solidFill>
                <a:highlight>
                  <a:srgbClr val="00FF00"/>
                </a:highlight>
                <a:latin typeface="Montserrat"/>
                <a:ea typeface="Montserrat"/>
                <a:cs typeface="Montserrat"/>
                <a:sym typeface="Montserrat"/>
              </a:rPr>
              <a:t>character in his books that would write the </a:t>
            </a:r>
            <a:r>
              <a:rPr b="1" i="1" lang="en" sz="1450">
                <a:solidFill>
                  <a:schemeClr val="dk1"/>
                </a:solidFill>
                <a:highlight>
                  <a:srgbClr val="00FF00"/>
                </a:highlight>
                <a:latin typeface="Montserrat"/>
                <a:ea typeface="Montserrat"/>
                <a:cs typeface="Montserrat"/>
                <a:sym typeface="Montserrat"/>
              </a:rPr>
              <a:t>most </a:t>
            </a:r>
            <a:r>
              <a:rPr b="1" i="1" lang="en" sz="1400">
                <a:solidFill>
                  <a:schemeClr val="dk1"/>
                </a:solidFill>
                <a:highlight>
                  <a:srgbClr val="00FF00"/>
                </a:highlight>
                <a:latin typeface="Montserrat"/>
                <a:ea typeface="Montserrat"/>
                <a:cs typeface="Montserrat"/>
                <a:sym typeface="Montserrat"/>
              </a:rPr>
              <a:t>compelling</a:t>
            </a:r>
            <a:br>
              <a:rPr b="1" i="1" lang="en" sz="1550">
                <a:solidFill>
                  <a:schemeClr val="dk1"/>
                </a:solidFill>
                <a:highlight>
                  <a:srgbClr val="00FF00"/>
                </a:highlight>
                <a:latin typeface="Montserrat"/>
                <a:ea typeface="Montserrat"/>
                <a:cs typeface="Montserrat"/>
                <a:sym typeface="Montserrat"/>
              </a:rPr>
            </a:br>
            <a:r>
              <a:rPr b="1" i="1" lang="en" sz="1550">
                <a:solidFill>
                  <a:schemeClr val="dk1"/>
                </a:solidFill>
                <a:highlight>
                  <a:srgbClr val="00FF00"/>
                </a:highlight>
                <a:latin typeface="Montserrat"/>
                <a:ea typeface="Montserrat"/>
                <a:cs typeface="Montserrat"/>
                <a:sym typeface="Montserrat"/>
              </a:rPr>
              <a:t> fictional artifacts in all media named the Necronomicon.    </a:t>
            </a:r>
            <a:endParaRPr b="1" i="1" sz="1550">
              <a:solidFill>
                <a:schemeClr val="dk1"/>
              </a:solidFill>
              <a:highlight>
                <a:srgbClr val="00FF00"/>
              </a:highlight>
              <a:latin typeface="Montserrat"/>
              <a:ea typeface="Montserrat"/>
              <a:cs typeface="Montserrat"/>
              <a:sym typeface="Montserrat"/>
            </a:endParaRPr>
          </a:p>
        </p:txBody>
      </p:sp>
      <p:pic>
        <p:nvPicPr>
          <p:cNvPr id="144" name="Google Shape;144;p14"/>
          <p:cNvPicPr preferRelativeResize="0"/>
          <p:nvPr/>
        </p:nvPicPr>
        <p:blipFill>
          <a:blip r:embed="rId3">
            <a:alphaModFix/>
          </a:blip>
          <a:stretch>
            <a:fillRect/>
          </a:stretch>
        </p:blipFill>
        <p:spPr>
          <a:xfrm>
            <a:off x="6307875" y="2880200"/>
            <a:ext cx="2766250" cy="2263300"/>
          </a:xfrm>
          <a:prstGeom prst="rect">
            <a:avLst/>
          </a:prstGeom>
          <a:noFill/>
          <a:ln>
            <a:noFill/>
          </a:ln>
        </p:spPr>
      </p:pic>
      <p:sp>
        <p:nvSpPr>
          <p:cNvPr id="145" name="Google Shape;145;p14"/>
          <p:cNvSpPr txBox="1"/>
          <p:nvPr/>
        </p:nvSpPr>
        <p:spPr>
          <a:xfrm>
            <a:off x="6307875" y="4719550"/>
            <a:ext cx="2200200" cy="38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FFFFFF"/>
                </a:solidFill>
              </a:rPr>
              <a:t>454 Angell Street, Providence, RI</a:t>
            </a:r>
            <a:br>
              <a:rPr b="1" lang="en" sz="1000">
                <a:solidFill>
                  <a:srgbClr val="FFFFFF"/>
                </a:solidFill>
              </a:rPr>
            </a:br>
            <a:r>
              <a:rPr b="1" lang="en" sz="1000">
                <a:solidFill>
                  <a:srgbClr val="FFFFFF"/>
                </a:solidFill>
              </a:rPr>
              <a:t>Lovecraft’s Home</a:t>
            </a:r>
            <a:endParaRPr sz="500">
              <a:solidFill>
                <a:srgbClr val="FFFF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49" name="Shape 149"/>
        <p:cNvGrpSpPr/>
        <p:nvPr/>
      </p:nvGrpSpPr>
      <p:grpSpPr>
        <a:xfrm>
          <a:off x="0" y="0"/>
          <a:ext cx="0" cy="0"/>
          <a:chOff x="0" y="0"/>
          <a:chExt cx="0" cy="0"/>
        </a:xfrm>
      </p:grpSpPr>
      <p:sp>
        <p:nvSpPr>
          <p:cNvPr id="150" name="Google Shape;150;p15"/>
          <p:cNvSpPr txBox="1"/>
          <p:nvPr>
            <p:ph type="title"/>
          </p:nvPr>
        </p:nvSpPr>
        <p:spPr>
          <a:xfrm>
            <a:off x="0" y="0"/>
            <a:ext cx="9144000" cy="573300"/>
          </a:xfrm>
          <a:prstGeom prst="rect">
            <a:avLst/>
          </a:prstGeom>
          <a:ln cap="flat" cmpd="sng" w="19050">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i="1" lang="en" sz="2200"/>
              <a:t>Hardships</a:t>
            </a:r>
            <a:r>
              <a:rPr b="1" i="1" lang="en" sz="2200"/>
              <a:t> of Howard’s Upbringing</a:t>
            </a:r>
            <a:endParaRPr b="1" i="1" sz="2200"/>
          </a:p>
        </p:txBody>
      </p:sp>
      <p:sp>
        <p:nvSpPr>
          <p:cNvPr id="151" name="Google Shape;151;p15"/>
          <p:cNvSpPr txBox="1"/>
          <p:nvPr>
            <p:ph idx="1" type="body"/>
          </p:nvPr>
        </p:nvSpPr>
        <p:spPr>
          <a:xfrm>
            <a:off x="0" y="573300"/>
            <a:ext cx="9144000" cy="4570200"/>
          </a:xfrm>
          <a:prstGeom prst="rect">
            <a:avLst/>
          </a:prstGeom>
          <a:ln cap="flat" cmpd="sng" w="19050">
            <a:solidFill>
              <a:srgbClr val="274E13"/>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i="1" lang="en" sz="1600">
                <a:solidFill>
                  <a:srgbClr val="B6D7A8"/>
                </a:solidFill>
                <a:latin typeface="Montserrat"/>
                <a:ea typeface="Montserrat"/>
                <a:cs typeface="Montserrat"/>
                <a:sym typeface="Montserrat"/>
              </a:rPr>
              <a:t>Growing up H.P Lovecraft would suffer from countless physiological mental illness because of his constant need to read Gothic novels and weird fictions supplied by his encouraging grandfather and scholars at the school he attended for the time.</a:t>
            </a:r>
            <a:endParaRPr b="1" i="1" sz="1600">
              <a:solidFill>
                <a:srgbClr val="B6D7A8"/>
              </a:solidFill>
              <a:latin typeface="Montserrat"/>
              <a:ea typeface="Montserrat"/>
              <a:cs typeface="Montserrat"/>
              <a:sym typeface="Montserrat"/>
            </a:endParaRPr>
          </a:p>
          <a:p>
            <a:pPr indent="0" lvl="0" marL="0" rtl="0" algn="l">
              <a:spcBef>
                <a:spcPts val="1200"/>
              </a:spcBef>
              <a:spcAft>
                <a:spcPts val="0"/>
              </a:spcAft>
              <a:buNone/>
            </a:pPr>
            <a:r>
              <a:rPr b="1" i="1" lang="en" sz="1600">
                <a:solidFill>
                  <a:srgbClr val="B6D7A8"/>
                </a:solidFill>
                <a:latin typeface="Montserrat"/>
                <a:ea typeface="Montserrat"/>
                <a:cs typeface="Montserrat"/>
                <a:sym typeface="Montserrat"/>
              </a:rPr>
              <a:t>The death of his grandfather in 1904, </a:t>
            </a:r>
            <a:r>
              <a:rPr b="1" lang="en" sz="1600">
                <a:solidFill>
                  <a:srgbClr val="B6D7A8"/>
                </a:solidFill>
                <a:latin typeface="Montserrat"/>
                <a:ea typeface="Montserrat"/>
                <a:cs typeface="Montserrat"/>
                <a:sym typeface="Montserrat"/>
              </a:rPr>
              <a:t>(who had wealth and ownership of finances)</a:t>
            </a:r>
            <a:r>
              <a:rPr b="1" i="1" lang="en" sz="1600">
                <a:solidFill>
                  <a:srgbClr val="B6D7A8"/>
                </a:solidFill>
                <a:latin typeface="Montserrat"/>
                <a:ea typeface="Montserrat"/>
                <a:cs typeface="Montserrat"/>
                <a:sym typeface="Montserrat"/>
              </a:rPr>
              <a:t> plunged the lovecraft family into a financial crisis leading to their relocation, with later thoughts of suicide killing his astronomical motivations, he would leave his education without a diploma and developing a love hate relationship with his mother from 1908 to 1913,</a:t>
            </a:r>
            <a:r>
              <a:rPr b="1" i="1" lang="en" sz="1600" u="sng">
                <a:solidFill>
                  <a:srgbClr val="B6D7A8"/>
                </a:solidFill>
                <a:latin typeface="Montserrat"/>
                <a:ea typeface="Montserrat"/>
                <a:cs typeface="Montserrat"/>
                <a:sym typeface="Montserrat"/>
              </a:rPr>
              <a:t> </a:t>
            </a:r>
            <a:r>
              <a:rPr b="1" lang="en" sz="1600">
                <a:solidFill>
                  <a:srgbClr val="B6D7A8"/>
                </a:solidFill>
                <a:latin typeface="Montserrat"/>
                <a:ea typeface="Montserrat"/>
                <a:cs typeface="Montserrat"/>
                <a:sym typeface="Montserrat"/>
              </a:rPr>
              <a:t>(She would later die in 1921 under </a:t>
            </a:r>
            <a:br>
              <a:rPr b="1" lang="en" sz="1600">
                <a:solidFill>
                  <a:srgbClr val="B6D7A8"/>
                </a:solidFill>
                <a:latin typeface="Montserrat"/>
                <a:ea typeface="Montserrat"/>
                <a:cs typeface="Montserrat"/>
                <a:sym typeface="Montserrat"/>
              </a:rPr>
            </a:br>
            <a:r>
              <a:rPr b="1" lang="en" sz="1600">
                <a:solidFill>
                  <a:srgbClr val="B6D7A8"/>
                </a:solidFill>
                <a:latin typeface="Montserrat"/>
                <a:ea typeface="Montserrat"/>
                <a:cs typeface="Montserrat"/>
                <a:sym typeface="Montserrat"/>
              </a:rPr>
              <a:t>comatose due to </a:t>
            </a:r>
            <a:r>
              <a:rPr b="1" lang="en" sz="1600">
                <a:solidFill>
                  <a:srgbClr val="B6D7A8"/>
                </a:solidFill>
                <a:latin typeface="Montserrat"/>
                <a:ea typeface="Montserrat"/>
                <a:cs typeface="Montserrat"/>
                <a:sym typeface="Montserrat"/>
              </a:rPr>
              <a:t>a nervous breakdown in 1919).</a:t>
            </a:r>
            <a:endParaRPr b="1" sz="1600">
              <a:solidFill>
                <a:srgbClr val="B6D7A8"/>
              </a:solidFill>
              <a:latin typeface="Montserrat"/>
              <a:ea typeface="Montserrat"/>
              <a:cs typeface="Montserrat"/>
              <a:sym typeface="Montserrat"/>
            </a:endParaRPr>
          </a:p>
          <a:p>
            <a:pPr indent="0" lvl="0" marL="0" rtl="0" algn="l">
              <a:spcBef>
                <a:spcPts val="1200"/>
              </a:spcBef>
              <a:spcAft>
                <a:spcPts val="0"/>
              </a:spcAft>
              <a:buNone/>
            </a:pPr>
            <a:r>
              <a:t/>
            </a:r>
            <a:endParaRPr b="1" sz="1600">
              <a:solidFill>
                <a:srgbClr val="B6D7A8"/>
              </a:solidFill>
              <a:latin typeface="Montserrat"/>
              <a:ea typeface="Montserrat"/>
              <a:cs typeface="Montserrat"/>
              <a:sym typeface="Montserrat"/>
            </a:endParaRPr>
          </a:p>
          <a:p>
            <a:pPr indent="0" lvl="0" marL="0" rtl="0" algn="l">
              <a:spcBef>
                <a:spcPts val="1200"/>
              </a:spcBef>
              <a:spcAft>
                <a:spcPts val="0"/>
              </a:spcAft>
              <a:buNone/>
            </a:pPr>
            <a:r>
              <a:t/>
            </a:r>
            <a:endParaRPr i="1" sz="1600">
              <a:solidFill>
                <a:schemeClr val="dk1"/>
              </a:solidFill>
              <a:highlight>
                <a:srgbClr val="00FF00"/>
              </a:highlight>
              <a:latin typeface="Montserrat"/>
              <a:ea typeface="Montserrat"/>
              <a:cs typeface="Montserrat"/>
              <a:sym typeface="Montserrat"/>
            </a:endParaRPr>
          </a:p>
          <a:p>
            <a:pPr indent="0" lvl="0" marL="0" rtl="0" algn="l">
              <a:spcBef>
                <a:spcPts val="1200"/>
              </a:spcBef>
              <a:spcAft>
                <a:spcPts val="1200"/>
              </a:spcAft>
              <a:buNone/>
            </a:pPr>
            <a:r>
              <a:t/>
            </a:r>
            <a:endParaRPr i="1" sz="1600">
              <a:solidFill>
                <a:schemeClr val="dk1"/>
              </a:solidFill>
              <a:highlight>
                <a:srgbClr val="00FF00"/>
              </a:highlight>
              <a:latin typeface="Montserrat"/>
              <a:ea typeface="Montserrat"/>
              <a:cs typeface="Montserrat"/>
              <a:sym typeface="Montserrat"/>
            </a:endParaRPr>
          </a:p>
        </p:txBody>
      </p:sp>
      <p:pic>
        <p:nvPicPr>
          <p:cNvPr id="152" name="Google Shape;152;p15"/>
          <p:cNvPicPr preferRelativeResize="0"/>
          <p:nvPr/>
        </p:nvPicPr>
        <p:blipFill rotWithShape="1">
          <a:blip r:embed="rId3">
            <a:alphaModFix/>
          </a:blip>
          <a:srcRect b="0" l="0" r="0" t="29770"/>
          <a:stretch/>
        </p:blipFill>
        <p:spPr>
          <a:xfrm>
            <a:off x="6678850" y="2896675"/>
            <a:ext cx="2438400" cy="224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6" name="Shape 156"/>
        <p:cNvGrpSpPr/>
        <p:nvPr/>
      </p:nvGrpSpPr>
      <p:grpSpPr>
        <a:xfrm>
          <a:off x="0" y="0"/>
          <a:ext cx="0" cy="0"/>
          <a:chOff x="0" y="0"/>
          <a:chExt cx="0" cy="0"/>
        </a:xfrm>
      </p:grpSpPr>
      <p:sp>
        <p:nvSpPr>
          <p:cNvPr id="157" name="Google Shape;157;p16"/>
          <p:cNvSpPr txBox="1"/>
          <p:nvPr>
            <p:ph type="title"/>
          </p:nvPr>
        </p:nvSpPr>
        <p:spPr>
          <a:xfrm>
            <a:off x="0" y="0"/>
            <a:ext cx="9144000" cy="573300"/>
          </a:xfrm>
          <a:prstGeom prst="rect">
            <a:avLst/>
          </a:prstGeom>
          <a:ln cap="flat" cmpd="sng" w="19050">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i="1" lang="en" sz="2200"/>
              <a:t>How he began to write in his own style</a:t>
            </a:r>
            <a:endParaRPr b="1" i="1" sz="2200"/>
          </a:p>
        </p:txBody>
      </p:sp>
      <p:sp>
        <p:nvSpPr>
          <p:cNvPr id="158" name="Google Shape;158;p16"/>
          <p:cNvSpPr txBox="1"/>
          <p:nvPr>
            <p:ph idx="1" type="body"/>
          </p:nvPr>
        </p:nvSpPr>
        <p:spPr>
          <a:xfrm>
            <a:off x="0" y="573300"/>
            <a:ext cx="4711500" cy="2976000"/>
          </a:xfrm>
          <a:prstGeom prst="rect">
            <a:avLst/>
          </a:prstGeom>
          <a:solidFill>
            <a:srgbClr val="00FFFF"/>
          </a:solidFill>
          <a:ln cap="flat" cmpd="sng" w="19050">
            <a:solidFill>
              <a:srgbClr val="274E1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200"/>
              </a:spcAft>
              <a:buSzPts val="770"/>
              <a:buNone/>
            </a:pPr>
            <a:r>
              <a:rPr i="1" lang="en" sz="1050">
                <a:solidFill>
                  <a:schemeClr val="dk1"/>
                </a:solidFill>
                <a:latin typeface="Montserrat"/>
                <a:ea typeface="Montserrat"/>
                <a:cs typeface="Montserrat"/>
                <a:sym typeface="Montserrat"/>
              </a:rPr>
              <a:t>In 1914 when he read a love story in </a:t>
            </a:r>
            <a:r>
              <a:rPr i="1" lang="en" sz="1050">
                <a:solidFill>
                  <a:schemeClr val="dk1"/>
                </a:solidFill>
                <a:latin typeface="Montserrat"/>
                <a:ea typeface="Montserrat"/>
                <a:cs typeface="Montserrat"/>
                <a:sym typeface="Montserrat"/>
              </a:rPr>
              <a:t>pulp</a:t>
            </a:r>
            <a:r>
              <a:rPr i="1" lang="en" sz="1050">
                <a:solidFill>
                  <a:schemeClr val="dk1"/>
                </a:solidFill>
                <a:latin typeface="Montserrat"/>
                <a:ea typeface="Montserrat"/>
                <a:cs typeface="Montserrat"/>
                <a:sym typeface="Montserrat"/>
              </a:rPr>
              <a:t> magazine written by Fred Jackson named “The Argosy” he felt the urge to initiate a literary debate. This action would gather the attention of Edward F Daas who would offer him a job </a:t>
            </a:r>
            <a:r>
              <a:rPr i="1" lang="en" sz="1050">
                <a:solidFill>
                  <a:schemeClr val="dk1"/>
                </a:solidFill>
                <a:latin typeface="Montserrat"/>
                <a:ea typeface="Montserrat"/>
                <a:cs typeface="Montserrat"/>
                <a:sym typeface="Montserrat"/>
              </a:rPr>
              <a:t>leading</a:t>
            </a:r>
            <a:r>
              <a:rPr i="1" lang="en" sz="1050">
                <a:solidFill>
                  <a:schemeClr val="dk1"/>
                </a:solidFill>
                <a:latin typeface="Montserrat"/>
                <a:ea typeface="Montserrat"/>
                <a:cs typeface="Montserrat"/>
                <a:sym typeface="Montserrat"/>
              </a:rPr>
              <a:t> Lovecraft to eventually take the </a:t>
            </a:r>
            <a:r>
              <a:rPr i="1" lang="en" sz="1050">
                <a:solidFill>
                  <a:schemeClr val="dk1"/>
                </a:solidFill>
                <a:latin typeface="Montserrat"/>
                <a:ea typeface="Montserrat"/>
                <a:cs typeface="Montserrat"/>
                <a:sym typeface="Montserrat"/>
              </a:rPr>
              <a:t>president's</a:t>
            </a:r>
            <a:r>
              <a:rPr i="1" lang="en" sz="1050">
                <a:solidFill>
                  <a:schemeClr val="dk1"/>
                </a:solidFill>
                <a:latin typeface="Montserrat"/>
                <a:ea typeface="Montserrat"/>
                <a:cs typeface="Montserrat"/>
                <a:sym typeface="Montserrat"/>
              </a:rPr>
              <a:t> position at the “UAPA”, (United amateur press association). In this </a:t>
            </a:r>
            <a:r>
              <a:rPr i="1" lang="en" sz="1050">
                <a:solidFill>
                  <a:schemeClr val="dk1"/>
                </a:solidFill>
                <a:latin typeface="Montserrat"/>
                <a:ea typeface="Montserrat"/>
                <a:cs typeface="Montserrat"/>
                <a:sym typeface="Montserrat"/>
              </a:rPr>
              <a:t>invigorating</a:t>
            </a:r>
            <a:r>
              <a:rPr i="1" lang="en" sz="1050">
                <a:solidFill>
                  <a:schemeClr val="dk1"/>
                </a:solidFill>
                <a:latin typeface="Montserrat"/>
                <a:ea typeface="Montserrat"/>
                <a:cs typeface="Montserrat"/>
                <a:sym typeface="Montserrat"/>
              </a:rPr>
              <a:t> event Lovecraft would  say: </a:t>
            </a:r>
            <a:r>
              <a:rPr i="1" lang="en" sz="1050">
                <a:solidFill>
                  <a:srgbClr val="9900FF"/>
                </a:solidFill>
                <a:latin typeface="Montserrat"/>
                <a:ea typeface="Montserrat"/>
                <a:cs typeface="Montserrat"/>
                <a:sym typeface="Montserrat"/>
              </a:rPr>
              <a:t>“</a:t>
            </a:r>
            <a:r>
              <a:rPr b="1" i="1" lang="en" sz="1050">
                <a:solidFill>
                  <a:srgbClr val="9900FF"/>
                </a:solidFill>
                <a:latin typeface="Montserrat"/>
                <a:ea typeface="Montserrat"/>
                <a:cs typeface="Montserrat"/>
                <a:sym typeface="Montserrat"/>
              </a:rPr>
              <a:t>In 1914, when the kindly hand of amateurdom was first extended to me, I was as close to the state of vegetation as any animal well can be... With the advent of the United I obtained a renewal to live; a renewed sense of existence as other than a superfluous weight; and found a sphere in which I could feel that my efforts were not wholly futile. For the first time I could imagine that my clumsy gropings after art were a little more than faint cries lost in the unlistening world.”</a:t>
            </a:r>
            <a:endParaRPr b="1" i="1" sz="1050">
              <a:solidFill>
                <a:srgbClr val="9900FF"/>
              </a:solidFill>
              <a:latin typeface="Montserrat"/>
              <a:ea typeface="Montserrat"/>
              <a:cs typeface="Montserrat"/>
              <a:sym typeface="Montserrat"/>
            </a:endParaRPr>
          </a:p>
        </p:txBody>
      </p:sp>
      <p:pic>
        <p:nvPicPr>
          <p:cNvPr id="159" name="Google Shape;159;p16"/>
          <p:cNvPicPr preferRelativeResize="0"/>
          <p:nvPr/>
        </p:nvPicPr>
        <p:blipFill>
          <a:blip r:embed="rId3">
            <a:alphaModFix/>
          </a:blip>
          <a:stretch>
            <a:fillRect/>
          </a:stretch>
        </p:blipFill>
        <p:spPr>
          <a:xfrm>
            <a:off x="71400" y="3297400"/>
            <a:ext cx="1289325" cy="1846100"/>
          </a:xfrm>
          <a:prstGeom prst="rect">
            <a:avLst/>
          </a:prstGeom>
          <a:noFill/>
          <a:ln>
            <a:noFill/>
          </a:ln>
        </p:spPr>
      </p:pic>
      <p:pic>
        <p:nvPicPr>
          <p:cNvPr id="160" name="Google Shape;160;p16"/>
          <p:cNvPicPr preferRelativeResize="0"/>
          <p:nvPr/>
        </p:nvPicPr>
        <p:blipFill>
          <a:blip r:embed="rId4">
            <a:alphaModFix/>
          </a:blip>
          <a:stretch>
            <a:fillRect/>
          </a:stretch>
        </p:blipFill>
        <p:spPr>
          <a:xfrm>
            <a:off x="1841975" y="3335576"/>
            <a:ext cx="1452100" cy="1769725"/>
          </a:xfrm>
          <a:prstGeom prst="rect">
            <a:avLst/>
          </a:prstGeom>
          <a:noFill/>
          <a:ln>
            <a:noFill/>
          </a:ln>
        </p:spPr>
      </p:pic>
      <p:sp>
        <p:nvSpPr>
          <p:cNvPr id="161" name="Google Shape;161;p16"/>
          <p:cNvSpPr txBox="1"/>
          <p:nvPr/>
        </p:nvSpPr>
        <p:spPr>
          <a:xfrm>
            <a:off x="4705800" y="595325"/>
            <a:ext cx="4438200" cy="45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A fellow writer named W. Paul Cook who after reading the early works of Lovecraft such as “The Alchemist” and “The Beast in the cave” would urge the writer to continue his passions therefore leading to the successful launch of more books such as “The Tomb” and “Dragon” in 1917. </a:t>
            </a:r>
            <a:br>
              <a:rPr lang="en" sz="1300">
                <a:solidFill>
                  <a:schemeClr val="lt1"/>
                </a:solidFill>
                <a:latin typeface="Lato"/>
                <a:ea typeface="Lato"/>
                <a:cs typeface="Lato"/>
                <a:sym typeface="Lato"/>
              </a:rPr>
            </a:b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In the years before moving back to his </a:t>
            </a:r>
            <a:r>
              <a:rPr lang="en" sz="1300">
                <a:solidFill>
                  <a:schemeClr val="lt1"/>
                </a:solidFill>
                <a:latin typeface="Lato"/>
                <a:ea typeface="Lato"/>
                <a:cs typeface="Lato"/>
                <a:sym typeface="Lato"/>
              </a:rPr>
              <a:t>hometown</a:t>
            </a:r>
            <a:r>
              <a:rPr lang="en" sz="1300">
                <a:solidFill>
                  <a:schemeClr val="lt1"/>
                </a:solidFill>
                <a:latin typeface="Lato"/>
                <a:ea typeface="Lato"/>
                <a:cs typeface="Lato"/>
                <a:sym typeface="Lato"/>
              </a:rPr>
              <a:t> in 1926 H.P would quietly marry a woman named Sonia Haft Greene and move in with her, begin </a:t>
            </a:r>
            <a:r>
              <a:rPr lang="en" sz="1300">
                <a:solidFill>
                  <a:schemeClr val="lt1"/>
                </a:solidFill>
                <a:latin typeface="Lato"/>
                <a:ea typeface="Lato"/>
                <a:cs typeface="Lato"/>
                <a:sym typeface="Lato"/>
              </a:rPr>
              <a:t>writing</a:t>
            </a:r>
            <a:r>
              <a:rPr lang="en" sz="1300">
                <a:solidFill>
                  <a:schemeClr val="lt1"/>
                </a:solidFill>
                <a:latin typeface="Lato"/>
                <a:ea typeface="Lato"/>
                <a:cs typeface="Lato"/>
                <a:sym typeface="Lato"/>
              </a:rPr>
              <a:t> the famous “Weird Tales series” to support them both until her hat shop went bankrupt, both would move out in </a:t>
            </a:r>
            <a:r>
              <a:rPr lang="en" sz="1300">
                <a:solidFill>
                  <a:schemeClr val="lt1"/>
                </a:solidFill>
                <a:latin typeface="Lato"/>
                <a:ea typeface="Lato"/>
                <a:cs typeface="Lato"/>
                <a:sym typeface="Lato"/>
              </a:rPr>
              <a:t>separate</a:t>
            </a:r>
            <a:r>
              <a:rPr lang="en" sz="1300">
                <a:solidFill>
                  <a:schemeClr val="lt1"/>
                </a:solidFill>
                <a:latin typeface="Lato"/>
                <a:ea typeface="Lato"/>
                <a:cs typeface="Lato"/>
                <a:sym typeface="Lato"/>
              </a:rPr>
              <a:t> directions in search of better work </a:t>
            </a:r>
            <a:r>
              <a:rPr lang="en" sz="1300">
                <a:solidFill>
                  <a:schemeClr val="lt1"/>
                </a:solidFill>
                <a:latin typeface="Lato"/>
                <a:ea typeface="Lato"/>
                <a:cs typeface="Lato"/>
                <a:sym typeface="Lato"/>
              </a:rPr>
              <a:t>opportunities</a:t>
            </a:r>
            <a:r>
              <a:rPr lang="en" sz="1300">
                <a:solidFill>
                  <a:schemeClr val="lt1"/>
                </a:solidFill>
                <a:latin typeface="Lato"/>
                <a:ea typeface="Lato"/>
                <a:cs typeface="Lato"/>
                <a:sym typeface="Lato"/>
              </a:rPr>
              <a:t>. Though despite his NY friends Frank Belknap Long, Rheinhart Kleiner, Samuel Loveman, he would actually suffer from depressive episodes causing him to write more bleaker stories, these would become heavier until 1926 with perhaps his most famous piece “The Call of </a:t>
            </a:r>
            <a:r>
              <a:rPr lang="en" sz="1300">
                <a:solidFill>
                  <a:schemeClr val="lt1"/>
                </a:solidFill>
                <a:latin typeface="Lato"/>
                <a:ea typeface="Lato"/>
                <a:cs typeface="Lato"/>
                <a:sym typeface="Lato"/>
              </a:rPr>
              <a:t>Cthulhu</a:t>
            </a:r>
            <a:r>
              <a:rPr lang="en" sz="1300">
                <a:solidFill>
                  <a:schemeClr val="lt1"/>
                </a:solidFill>
                <a:latin typeface="Lato"/>
                <a:ea typeface="Lato"/>
                <a:cs typeface="Lato"/>
                <a:sym typeface="Lato"/>
              </a:rPr>
              <a:t>”. </a:t>
            </a:r>
            <a:br>
              <a:rPr lang="en" sz="1300">
                <a:solidFill>
                  <a:schemeClr val="lt1"/>
                </a:solidFill>
                <a:latin typeface="Lato"/>
                <a:ea typeface="Lato"/>
                <a:cs typeface="Lato"/>
                <a:sym typeface="Lato"/>
              </a:rPr>
            </a:br>
            <a:r>
              <a:rPr lang="en" sz="1300">
                <a:solidFill>
                  <a:schemeClr val="lt1"/>
                </a:solidFill>
                <a:latin typeface="Lato"/>
                <a:ea typeface="Lato"/>
                <a:cs typeface="Lato"/>
                <a:sym typeface="Lato"/>
              </a:rPr>
              <a:t>A story which he crafted after his experiences traveling along the eastern coast of the U.S. </a:t>
            </a:r>
            <a:endParaRPr sz="13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pic>
        <p:nvPicPr>
          <p:cNvPr id="162" name="Google Shape;162;p16"/>
          <p:cNvPicPr preferRelativeResize="0"/>
          <p:nvPr/>
        </p:nvPicPr>
        <p:blipFill rotWithShape="1">
          <a:blip r:embed="rId5">
            <a:alphaModFix/>
          </a:blip>
          <a:srcRect b="29694" l="57532" r="12178" t="21458"/>
          <a:stretch/>
        </p:blipFill>
        <p:spPr>
          <a:xfrm>
            <a:off x="3639750" y="3297398"/>
            <a:ext cx="1049225" cy="1314075"/>
          </a:xfrm>
          <a:prstGeom prst="rect">
            <a:avLst/>
          </a:prstGeom>
          <a:noFill/>
          <a:ln>
            <a:noFill/>
          </a:ln>
        </p:spPr>
      </p:pic>
      <p:sp>
        <p:nvSpPr>
          <p:cNvPr id="163" name="Google Shape;163;p16"/>
          <p:cNvSpPr/>
          <p:nvPr/>
        </p:nvSpPr>
        <p:spPr>
          <a:xfrm rot="2047119">
            <a:off x="4053782" y="4399609"/>
            <a:ext cx="878753" cy="646522"/>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7" name="Shape 167"/>
        <p:cNvGrpSpPr/>
        <p:nvPr/>
      </p:nvGrpSpPr>
      <p:grpSpPr>
        <a:xfrm>
          <a:off x="0" y="0"/>
          <a:ext cx="0" cy="0"/>
          <a:chOff x="0" y="0"/>
          <a:chExt cx="0" cy="0"/>
        </a:xfrm>
      </p:grpSpPr>
      <p:sp>
        <p:nvSpPr>
          <p:cNvPr id="168" name="Google Shape;168;p17"/>
          <p:cNvSpPr txBox="1"/>
          <p:nvPr>
            <p:ph type="title"/>
          </p:nvPr>
        </p:nvSpPr>
        <p:spPr>
          <a:xfrm>
            <a:off x="0" y="0"/>
            <a:ext cx="9144000" cy="573300"/>
          </a:xfrm>
          <a:prstGeom prst="rect">
            <a:avLst/>
          </a:prstGeom>
          <a:ln cap="flat" cmpd="sng" w="19050">
            <a:solidFill>
              <a:srgbClr val="38761D"/>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i="1" lang="en" sz="2200"/>
              <a:t>Final days and Influences</a:t>
            </a:r>
            <a:endParaRPr b="1" i="1" sz="2200"/>
          </a:p>
        </p:txBody>
      </p:sp>
      <p:sp>
        <p:nvSpPr>
          <p:cNvPr id="169" name="Google Shape;169;p17"/>
          <p:cNvSpPr txBox="1"/>
          <p:nvPr>
            <p:ph idx="1" type="body"/>
          </p:nvPr>
        </p:nvSpPr>
        <p:spPr>
          <a:xfrm>
            <a:off x="0" y="573300"/>
            <a:ext cx="9144000" cy="4570200"/>
          </a:xfrm>
          <a:prstGeom prst="rect">
            <a:avLst/>
          </a:prstGeom>
          <a:solidFill>
            <a:srgbClr val="134F5C"/>
          </a:solidFill>
          <a:ln cap="flat" cmpd="sng" w="19050">
            <a:solidFill>
              <a:srgbClr val="274E13"/>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0FFFF"/>
                </a:solidFill>
                <a:latin typeface="Montserrat"/>
                <a:ea typeface="Montserrat"/>
                <a:cs typeface="Montserrat"/>
                <a:sym typeface="Montserrat"/>
              </a:rPr>
              <a:t>The mere idea of cosmic horror is one to be </a:t>
            </a:r>
            <a:r>
              <a:rPr lang="en" sz="1500">
                <a:solidFill>
                  <a:srgbClr val="00FFFF"/>
                </a:solidFill>
                <a:latin typeface="Montserrat"/>
                <a:ea typeface="Montserrat"/>
                <a:cs typeface="Montserrat"/>
                <a:sym typeface="Montserrat"/>
              </a:rPr>
              <a:t>admired by all gothic literary enthusiast however when it comes to achievements for his contribution to societies evolved standards of horror H.P Lovecraft sadly may have had fame and some friends but no true accountable recognition until after his death. Between his aunt’s death in 1932 and his diagnosis with intestinal cancer Mr. Lovecraft had sold mostly “Ghost stories” which he wrote poetry and non-fiction for money to get by until writing his larger works which has a tendency not to sell well. Only later would he admit himself to the Jane Brown Memorial Hospital on March 10th, 1937 where he would stay for five days until dying. </a:t>
            </a:r>
            <a:endParaRPr sz="1500">
              <a:solidFill>
                <a:srgbClr val="00FFFF"/>
              </a:solidFill>
              <a:latin typeface="Montserrat"/>
              <a:ea typeface="Montserrat"/>
              <a:cs typeface="Montserrat"/>
              <a:sym typeface="Montserrat"/>
            </a:endParaRPr>
          </a:p>
          <a:p>
            <a:pPr indent="0" lvl="0" marL="5029200" rtl="0" algn="l">
              <a:spcBef>
                <a:spcPts val="1200"/>
              </a:spcBef>
              <a:spcAft>
                <a:spcPts val="1200"/>
              </a:spcAft>
              <a:buNone/>
            </a:pPr>
            <a:r>
              <a:rPr lang="en" sz="1500">
                <a:solidFill>
                  <a:srgbClr val="00FFFF"/>
                </a:solidFill>
                <a:latin typeface="Montserrat"/>
                <a:ea typeface="Montserrat"/>
                <a:cs typeface="Montserrat"/>
                <a:sym typeface="Montserrat"/>
              </a:rPr>
              <a:t>Others following in his footsteps such as August W. Derleth and Donald Wandrei who worked under Weird Tales as well would take his creations and build an entire Mythos around H.P Lovecraft’s Monsters under the newly founded Arkham House publishing firm. </a:t>
            </a:r>
            <a:endParaRPr sz="1500">
              <a:solidFill>
                <a:srgbClr val="00FFFF"/>
              </a:solidFill>
              <a:latin typeface="Montserrat"/>
              <a:ea typeface="Montserrat"/>
              <a:cs typeface="Montserrat"/>
              <a:sym typeface="Montserrat"/>
            </a:endParaRPr>
          </a:p>
        </p:txBody>
      </p:sp>
      <p:pic>
        <p:nvPicPr>
          <p:cNvPr id="170" name="Google Shape;170;p17"/>
          <p:cNvPicPr preferRelativeResize="0"/>
          <p:nvPr/>
        </p:nvPicPr>
        <p:blipFill>
          <a:blip r:embed="rId3">
            <a:alphaModFix/>
          </a:blip>
          <a:stretch>
            <a:fillRect/>
          </a:stretch>
        </p:blipFill>
        <p:spPr>
          <a:xfrm>
            <a:off x="0" y="2880175"/>
            <a:ext cx="2511651" cy="2076226"/>
          </a:xfrm>
          <a:prstGeom prst="rect">
            <a:avLst/>
          </a:prstGeom>
          <a:noFill/>
          <a:ln>
            <a:noFill/>
          </a:ln>
        </p:spPr>
      </p:pic>
      <p:pic>
        <p:nvPicPr>
          <p:cNvPr id="171" name="Google Shape;171;p17"/>
          <p:cNvPicPr preferRelativeResize="0"/>
          <p:nvPr/>
        </p:nvPicPr>
        <p:blipFill>
          <a:blip r:embed="rId4">
            <a:alphaModFix/>
          </a:blip>
          <a:stretch>
            <a:fillRect/>
          </a:stretch>
        </p:blipFill>
        <p:spPr>
          <a:xfrm>
            <a:off x="2565400" y="3016250"/>
            <a:ext cx="2467000" cy="171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5" name="Shape 175"/>
        <p:cNvGrpSpPr/>
        <p:nvPr/>
      </p:nvGrpSpPr>
      <p:grpSpPr>
        <a:xfrm>
          <a:off x="0" y="0"/>
          <a:ext cx="0" cy="0"/>
          <a:chOff x="0" y="0"/>
          <a:chExt cx="0" cy="0"/>
        </a:xfrm>
      </p:grpSpPr>
      <p:sp>
        <p:nvSpPr>
          <p:cNvPr id="176" name="Google Shape;176;p18"/>
          <p:cNvSpPr txBox="1"/>
          <p:nvPr/>
        </p:nvSpPr>
        <p:spPr>
          <a:xfrm rot="-1676392">
            <a:off x="797944" y="1170237"/>
            <a:ext cx="3209726" cy="157835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		</a:t>
            </a:r>
            <a:r>
              <a:rPr b="1" lang="en" sz="3600">
                <a:solidFill>
                  <a:srgbClr val="38761D"/>
                </a:solidFill>
                <a:latin typeface="Pacifico"/>
                <a:ea typeface="Pacifico"/>
                <a:cs typeface="Pacifico"/>
                <a:sym typeface="Pacifico"/>
              </a:rPr>
              <a:t>THE</a:t>
            </a:r>
            <a:br>
              <a:rPr b="1" lang="en" sz="3600">
                <a:solidFill>
                  <a:srgbClr val="38761D"/>
                </a:solidFill>
                <a:latin typeface="Pacifico"/>
                <a:ea typeface="Pacifico"/>
                <a:cs typeface="Pacifico"/>
                <a:sym typeface="Pacifico"/>
              </a:rPr>
            </a:br>
            <a:r>
              <a:rPr b="1" lang="en" sz="3600">
                <a:solidFill>
                  <a:srgbClr val="38761D"/>
                </a:solidFill>
                <a:latin typeface="Pacifico"/>
                <a:ea typeface="Pacifico"/>
                <a:cs typeface="Pacifico"/>
                <a:sym typeface="Pacifico"/>
              </a:rPr>
              <a:t>			END</a:t>
            </a:r>
            <a:endParaRPr b="1" sz="3600">
              <a:solidFill>
                <a:srgbClr val="38761D"/>
              </a:solidFill>
              <a:latin typeface="Pacifico"/>
              <a:ea typeface="Pacifico"/>
              <a:cs typeface="Pacifico"/>
              <a:sym typeface="Pacifico"/>
            </a:endParaRPr>
          </a:p>
        </p:txBody>
      </p:sp>
      <p:pic>
        <p:nvPicPr>
          <p:cNvPr id="177" name="Google Shape;177;p18"/>
          <p:cNvPicPr preferRelativeResize="0"/>
          <p:nvPr/>
        </p:nvPicPr>
        <p:blipFill>
          <a:blip r:embed="rId3">
            <a:alphaModFix/>
          </a:blip>
          <a:stretch>
            <a:fillRect/>
          </a:stretch>
        </p:blipFill>
        <p:spPr>
          <a:xfrm>
            <a:off x="4342757" y="152400"/>
            <a:ext cx="4648842" cy="33213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36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nvSpPr>
        <p:spPr>
          <a:xfrm>
            <a:off x="13425" y="402825"/>
            <a:ext cx="9063600" cy="46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Lato"/>
                <a:ea typeface="Lato"/>
                <a:cs typeface="Lato"/>
                <a:sym typeface="Lato"/>
              </a:rPr>
              <a:t>CITED SOURCES/Information:</a:t>
            </a:r>
            <a:br>
              <a:rPr b="1" lang="en" sz="1800">
                <a:solidFill>
                  <a:schemeClr val="lt1"/>
                </a:solidFill>
                <a:latin typeface="Lato"/>
                <a:ea typeface="Lato"/>
                <a:cs typeface="Lato"/>
                <a:sym typeface="Lato"/>
              </a:rPr>
            </a:br>
            <a:endParaRPr b="1" sz="1700">
              <a:solidFill>
                <a:schemeClr val="lt1"/>
              </a:solidFill>
              <a:latin typeface="Lato"/>
              <a:ea typeface="Lato"/>
              <a:cs typeface="Lato"/>
              <a:sym typeface="Lato"/>
            </a:endParaRPr>
          </a:p>
          <a:p>
            <a:pPr indent="0" lvl="0" marL="0" rtl="0" algn="l">
              <a:spcBef>
                <a:spcPts val="0"/>
              </a:spcBef>
              <a:spcAft>
                <a:spcPts val="0"/>
              </a:spcAft>
              <a:buNone/>
            </a:pPr>
            <a:r>
              <a:rPr b="1" lang="en">
                <a:solidFill>
                  <a:schemeClr val="lt1"/>
                </a:solidFill>
                <a:latin typeface="Lato"/>
                <a:ea typeface="Lato"/>
                <a:cs typeface="Lato"/>
                <a:sym typeface="Lato"/>
              </a:rPr>
              <a:t>Donovan K. Loucks, 20th of August, 2012, </a:t>
            </a:r>
            <a:r>
              <a:rPr b="1" lang="en" u="sng">
                <a:solidFill>
                  <a:schemeClr val="hlink"/>
                </a:solidFill>
                <a:latin typeface="Lato"/>
                <a:ea typeface="Lato"/>
                <a:cs typeface="Lato"/>
                <a:sym typeface="Lato"/>
                <a:hlinkClick r:id="rId3"/>
              </a:rPr>
              <a:t>https://www.hplovecraft.com/life/friends.aspx</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
                <a:solidFill>
                  <a:schemeClr val="lt1"/>
                </a:solidFill>
                <a:latin typeface="Lato"/>
                <a:ea typeface="Lato"/>
                <a:cs typeface="Lato"/>
                <a:sym typeface="Lato"/>
              </a:rPr>
              <a:t>Donovan K. Loucks, 20th of March 2018, </a:t>
            </a:r>
            <a:r>
              <a:rPr b="1" lang="en" u="sng">
                <a:solidFill>
                  <a:schemeClr val="hlink"/>
                </a:solidFill>
                <a:latin typeface="Lato"/>
                <a:ea typeface="Lato"/>
                <a:cs typeface="Lato"/>
                <a:sym typeface="Lato"/>
                <a:hlinkClick r:id="rId4"/>
              </a:rPr>
              <a:t>https://www.hplovecraft.com/life/biograph.aspx</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
                <a:solidFill>
                  <a:schemeClr val="lt1"/>
                </a:solidFill>
                <a:latin typeface="Lato"/>
                <a:ea typeface="Lato"/>
                <a:cs typeface="Lato"/>
                <a:sym typeface="Lato"/>
              </a:rPr>
              <a:t>1995-2024, Al von Ruff/ISFDB team, </a:t>
            </a:r>
            <a:r>
              <a:rPr b="1" lang="en" u="sng">
                <a:solidFill>
                  <a:schemeClr val="hlink"/>
                </a:solidFill>
                <a:latin typeface="Lato"/>
                <a:ea typeface="Lato"/>
                <a:cs typeface="Lato"/>
                <a:sym typeface="Lato"/>
                <a:hlinkClick r:id="rId5"/>
              </a:rPr>
              <a:t>https://isfdb.org/cgi-bin/eaw.cgi?165</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
                <a:solidFill>
                  <a:schemeClr val="lt1"/>
                </a:solidFill>
                <a:latin typeface="Lato"/>
                <a:ea typeface="Lato"/>
                <a:cs typeface="Lato"/>
                <a:sym typeface="Lato"/>
              </a:rPr>
              <a:t>Dec 4, 2018, Frogwares, </a:t>
            </a:r>
            <a:r>
              <a:rPr b="1" lang="en" u="sng">
                <a:solidFill>
                  <a:schemeClr val="hlink"/>
                </a:solidFill>
                <a:latin typeface="Lato"/>
                <a:ea typeface="Lato"/>
                <a:cs typeface="Lato"/>
                <a:sym typeface="Lato"/>
                <a:hlinkClick r:id="rId6"/>
              </a:rPr>
              <a:t>https://www.youtube.com/watch?v=0APF-1f5pc0</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b="1" lang="en">
                <a:solidFill>
                  <a:schemeClr val="lt1"/>
                </a:solidFill>
                <a:latin typeface="Lato"/>
                <a:ea typeface="Lato"/>
                <a:cs typeface="Lato"/>
                <a:sym typeface="Lato"/>
              </a:rPr>
              <a:t>Dec 27, 2023, The Editors of Encyclopaedia Britannica, </a:t>
            </a:r>
            <a:r>
              <a:rPr b="1" lang="en" u="sng">
                <a:solidFill>
                  <a:schemeClr val="hlink"/>
                </a:solidFill>
                <a:latin typeface="Lato"/>
                <a:ea typeface="Lato"/>
                <a:cs typeface="Lato"/>
                <a:sym typeface="Lato"/>
                <a:hlinkClick r:id="rId7"/>
              </a:rPr>
              <a:t>https://www.britannica.com/biography/H-P-Lovecraft</a:t>
            </a:r>
            <a:r>
              <a:rPr b="1" lang="en">
                <a:solidFill>
                  <a:schemeClr val="lt1"/>
                </a:solidFill>
                <a:latin typeface="Lato"/>
                <a:ea typeface="Lato"/>
                <a:cs typeface="Lato"/>
                <a:sym typeface="Lato"/>
              </a:rPr>
              <a:t> </a:t>
            </a:r>
            <a:endParaRPr b="1">
              <a:solidFill>
                <a:schemeClr val="lt1"/>
              </a:solidFill>
              <a:latin typeface="Lato"/>
              <a:ea typeface="Lato"/>
              <a:cs typeface="Lato"/>
              <a:sym typeface="Lato"/>
            </a:endParaRPr>
          </a:p>
          <a:p>
            <a:pPr indent="0" lvl="0" marL="0" rtl="0" algn="l">
              <a:spcBef>
                <a:spcPts val="0"/>
              </a:spcBef>
              <a:spcAft>
                <a:spcPts val="0"/>
              </a:spcAft>
              <a:buNone/>
            </a:pPr>
            <a:r>
              <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