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8" r:id="rId3"/>
    <p:sldId id="257" r:id="rId4"/>
    <p:sldId id="263" r:id="rId5"/>
    <p:sldId id="259"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3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BDBC1-1ACA-4D22-B3AD-C2F2BDE67F86}"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C27F8C5A-8647-4FEB-A7CD-10C099729488}">
      <dgm:prSet phldrT="[Text]"/>
      <dgm:spPr/>
      <dgm:t>
        <a:bodyPr/>
        <a:lstStyle/>
        <a:p>
          <a:r>
            <a:rPr lang="en-US" dirty="0" smtClean="0"/>
            <a:t>Environmental</a:t>
          </a:r>
        </a:p>
      </dgm:t>
    </dgm:pt>
    <dgm:pt modelId="{627715DA-0C9B-41DD-8903-D3AB4C939B6B}" type="parTrans" cxnId="{9E1841EA-45B8-407D-A12E-C280F639AE75}">
      <dgm:prSet/>
      <dgm:spPr/>
      <dgm:t>
        <a:bodyPr/>
        <a:lstStyle/>
        <a:p>
          <a:endParaRPr lang="en-US"/>
        </a:p>
      </dgm:t>
    </dgm:pt>
    <dgm:pt modelId="{AD23D820-1747-4293-9C80-861B5ABE485F}" type="sibTrans" cxnId="{9E1841EA-45B8-407D-A12E-C280F639AE75}">
      <dgm:prSet/>
      <dgm:spPr/>
      <dgm:t>
        <a:bodyPr/>
        <a:lstStyle/>
        <a:p>
          <a:endParaRPr lang="en-US"/>
        </a:p>
      </dgm:t>
    </dgm:pt>
    <dgm:pt modelId="{91DF1E79-F44C-4BE0-A372-9CFAD95152C8}">
      <dgm:prSet phldrT="[Text]"/>
      <dgm:spPr/>
      <dgm:t>
        <a:bodyPr/>
        <a:lstStyle/>
        <a:p>
          <a:r>
            <a:rPr lang="en-US" dirty="0" smtClean="0"/>
            <a:t>Economical</a:t>
          </a:r>
          <a:endParaRPr lang="en-US" dirty="0"/>
        </a:p>
      </dgm:t>
    </dgm:pt>
    <dgm:pt modelId="{03840CBA-C3CA-45B8-A25C-E6784398D0D6}" type="parTrans" cxnId="{B44B6757-6BE1-4DFF-84F8-13D9C8F87C05}">
      <dgm:prSet/>
      <dgm:spPr/>
      <dgm:t>
        <a:bodyPr/>
        <a:lstStyle/>
        <a:p>
          <a:endParaRPr lang="en-US"/>
        </a:p>
      </dgm:t>
    </dgm:pt>
    <dgm:pt modelId="{A256CD95-6BBB-4A9E-9969-C0F94E9CF0E2}" type="sibTrans" cxnId="{B44B6757-6BE1-4DFF-84F8-13D9C8F87C05}">
      <dgm:prSet/>
      <dgm:spPr/>
      <dgm:t>
        <a:bodyPr/>
        <a:lstStyle/>
        <a:p>
          <a:endParaRPr lang="en-US"/>
        </a:p>
      </dgm:t>
    </dgm:pt>
    <dgm:pt modelId="{2E77A858-9F6D-4EE7-8FE5-BE4369598708}">
      <dgm:prSet/>
      <dgm:spPr/>
      <dgm:t>
        <a:bodyPr/>
        <a:lstStyle/>
        <a:p>
          <a:r>
            <a:rPr lang="en-US" dirty="0" smtClean="0"/>
            <a:t>Is the degradation of the environment through depletion of resources such as air, water and soil; the destruction of ecosystems and the extinction of wildlife. It also defined as any change or disturbance to the environment perceived to be undesirable.</a:t>
          </a:r>
          <a:endParaRPr lang="en-US" dirty="0"/>
        </a:p>
      </dgm:t>
    </dgm:pt>
    <dgm:pt modelId="{329BBA45-E8FC-4B7F-B079-E7FB8582A1CF}" type="parTrans" cxnId="{04188F11-F983-4F63-816F-7B9604B5D162}">
      <dgm:prSet/>
      <dgm:spPr/>
      <dgm:t>
        <a:bodyPr/>
        <a:lstStyle/>
        <a:p>
          <a:endParaRPr lang="en-US"/>
        </a:p>
      </dgm:t>
    </dgm:pt>
    <dgm:pt modelId="{02BA92FD-0810-4170-8974-3873F5A6C90E}" type="sibTrans" cxnId="{04188F11-F983-4F63-816F-7B9604B5D162}">
      <dgm:prSet/>
      <dgm:spPr/>
      <dgm:t>
        <a:bodyPr/>
        <a:lstStyle/>
        <a:p>
          <a:endParaRPr lang="en-US"/>
        </a:p>
      </dgm:t>
    </dgm:pt>
    <dgm:pt modelId="{6B2229A9-316C-4D57-B602-FE468C2CEE55}">
      <dgm:prSet/>
      <dgm:spPr/>
      <dgm:t>
        <a:bodyPr/>
        <a:lstStyle/>
        <a:p>
          <a:r>
            <a:rPr lang="en-US" dirty="0" smtClean="0"/>
            <a:t>Damages that usually involve loss of profits, loss of wages and earnings (past and future), loss of future earning capacity, damage to real and personal property and loss of value.</a:t>
          </a:r>
          <a:endParaRPr lang="en-US" dirty="0"/>
        </a:p>
      </dgm:t>
    </dgm:pt>
    <dgm:pt modelId="{43A3F8DD-0807-4E6D-9176-2AF181A10C8A}" type="parTrans" cxnId="{F33D36AF-ECAA-45A7-8193-F8689634C1F8}">
      <dgm:prSet/>
      <dgm:spPr/>
      <dgm:t>
        <a:bodyPr/>
        <a:lstStyle/>
        <a:p>
          <a:endParaRPr lang="en-US"/>
        </a:p>
      </dgm:t>
    </dgm:pt>
    <dgm:pt modelId="{A8365E0A-F5CC-4646-B268-D06A92317C55}" type="sibTrans" cxnId="{F33D36AF-ECAA-45A7-8193-F8689634C1F8}">
      <dgm:prSet/>
      <dgm:spPr/>
      <dgm:t>
        <a:bodyPr/>
        <a:lstStyle/>
        <a:p>
          <a:endParaRPr lang="en-US"/>
        </a:p>
      </dgm:t>
    </dgm:pt>
    <dgm:pt modelId="{57739954-9439-442E-82AA-D1ED455AA570}" type="pres">
      <dgm:prSet presAssocID="{391BDBC1-1ACA-4D22-B3AD-C2F2BDE67F86}" presName="Name0" presStyleCnt="0">
        <dgm:presLayoutVars>
          <dgm:dir/>
          <dgm:animLvl val="lvl"/>
          <dgm:resizeHandles val="exact"/>
        </dgm:presLayoutVars>
      </dgm:prSet>
      <dgm:spPr/>
    </dgm:pt>
    <dgm:pt modelId="{AC810671-73C0-4D15-9D6E-94E4AE107E57}" type="pres">
      <dgm:prSet presAssocID="{C27F8C5A-8647-4FEB-A7CD-10C099729488}" presName="composite" presStyleCnt="0"/>
      <dgm:spPr/>
    </dgm:pt>
    <dgm:pt modelId="{49046138-E019-4924-B6A9-3900BDAC0535}" type="pres">
      <dgm:prSet presAssocID="{C27F8C5A-8647-4FEB-A7CD-10C099729488}" presName="parTx" presStyleLbl="alignNode1" presStyleIdx="0" presStyleCnt="2">
        <dgm:presLayoutVars>
          <dgm:chMax val="0"/>
          <dgm:chPref val="0"/>
          <dgm:bulletEnabled val="1"/>
        </dgm:presLayoutVars>
      </dgm:prSet>
      <dgm:spPr/>
    </dgm:pt>
    <dgm:pt modelId="{7B85C566-BEED-4E9A-8914-F65D105EAF3E}" type="pres">
      <dgm:prSet presAssocID="{C27F8C5A-8647-4FEB-A7CD-10C099729488}" presName="desTx" presStyleLbl="alignAccFollowNode1" presStyleIdx="0" presStyleCnt="2">
        <dgm:presLayoutVars>
          <dgm:bulletEnabled val="1"/>
        </dgm:presLayoutVars>
      </dgm:prSet>
      <dgm:spPr/>
      <dgm:t>
        <a:bodyPr/>
        <a:lstStyle/>
        <a:p>
          <a:endParaRPr lang="en-US"/>
        </a:p>
      </dgm:t>
    </dgm:pt>
    <dgm:pt modelId="{FF456A55-B1F9-48F4-AFD9-3566802EC0D2}" type="pres">
      <dgm:prSet presAssocID="{AD23D820-1747-4293-9C80-861B5ABE485F}" presName="space" presStyleCnt="0"/>
      <dgm:spPr/>
    </dgm:pt>
    <dgm:pt modelId="{8FFD1A66-89EE-4D27-8637-7C21627F5A74}" type="pres">
      <dgm:prSet presAssocID="{91DF1E79-F44C-4BE0-A372-9CFAD95152C8}" presName="composite" presStyleCnt="0"/>
      <dgm:spPr/>
    </dgm:pt>
    <dgm:pt modelId="{3114803B-8732-4269-A6E2-B36331EDF1B5}" type="pres">
      <dgm:prSet presAssocID="{91DF1E79-F44C-4BE0-A372-9CFAD95152C8}" presName="parTx" presStyleLbl="alignNode1" presStyleIdx="1" presStyleCnt="2">
        <dgm:presLayoutVars>
          <dgm:chMax val="0"/>
          <dgm:chPref val="0"/>
          <dgm:bulletEnabled val="1"/>
        </dgm:presLayoutVars>
      </dgm:prSet>
      <dgm:spPr/>
    </dgm:pt>
    <dgm:pt modelId="{7CD14CA4-991C-408A-9EB4-4DE731514E4D}" type="pres">
      <dgm:prSet presAssocID="{91DF1E79-F44C-4BE0-A372-9CFAD95152C8}" presName="desTx" presStyleLbl="alignAccFollowNode1" presStyleIdx="1" presStyleCnt="2">
        <dgm:presLayoutVars>
          <dgm:bulletEnabled val="1"/>
        </dgm:presLayoutVars>
      </dgm:prSet>
      <dgm:spPr/>
      <dgm:t>
        <a:bodyPr/>
        <a:lstStyle/>
        <a:p>
          <a:endParaRPr lang="en-US"/>
        </a:p>
      </dgm:t>
    </dgm:pt>
  </dgm:ptLst>
  <dgm:cxnLst>
    <dgm:cxn modelId="{04188F11-F983-4F63-816F-7B9604B5D162}" srcId="{C27F8C5A-8647-4FEB-A7CD-10C099729488}" destId="{2E77A858-9F6D-4EE7-8FE5-BE4369598708}" srcOrd="0" destOrd="0" parTransId="{329BBA45-E8FC-4B7F-B079-E7FB8582A1CF}" sibTransId="{02BA92FD-0810-4170-8974-3873F5A6C90E}"/>
    <dgm:cxn modelId="{E71ABB08-9CAB-4B5D-A2EB-2324BB7DA64B}" type="presOf" srcId="{91DF1E79-F44C-4BE0-A372-9CFAD95152C8}" destId="{3114803B-8732-4269-A6E2-B36331EDF1B5}" srcOrd="0" destOrd="0" presId="urn:microsoft.com/office/officeart/2005/8/layout/hList1"/>
    <dgm:cxn modelId="{1E915099-CDB3-4A0A-84B3-E1F4C800CFBB}" type="presOf" srcId="{C27F8C5A-8647-4FEB-A7CD-10C099729488}" destId="{49046138-E019-4924-B6A9-3900BDAC0535}" srcOrd="0" destOrd="0" presId="urn:microsoft.com/office/officeart/2005/8/layout/hList1"/>
    <dgm:cxn modelId="{F33D36AF-ECAA-45A7-8193-F8689634C1F8}" srcId="{91DF1E79-F44C-4BE0-A372-9CFAD95152C8}" destId="{6B2229A9-316C-4D57-B602-FE468C2CEE55}" srcOrd="0" destOrd="0" parTransId="{43A3F8DD-0807-4E6D-9176-2AF181A10C8A}" sibTransId="{A8365E0A-F5CC-4646-B268-D06A92317C55}"/>
    <dgm:cxn modelId="{B44B6757-6BE1-4DFF-84F8-13D9C8F87C05}" srcId="{391BDBC1-1ACA-4D22-B3AD-C2F2BDE67F86}" destId="{91DF1E79-F44C-4BE0-A372-9CFAD95152C8}" srcOrd="1" destOrd="0" parTransId="{03840CBA-C3CA-45B8-A25C-E6784398D0D6}" sibTransId="{A256CD95-6BBB-4A9E-9969-C0F94E9CF0E2}"/>
    <dgm:cxn modelId="{F6FE0C04-E355-4697-A25C-DB0F0877FC2A}" type="presOf" srcId="{2E77A858-9F6D-4EE7-8FE5-BE4369598708}" destId="{7B85C566-BEED-4E9A-8914-F65D105EAF3E}" srcOrd="0" destOrd="0" presId="urn:microsoft.com/office/officeart/2005/8/layout/hList1"/>
    <dgm:cxn modelId="{9E1841EA-45B8-407D-A12E-C280F639AE75}" srcId="{391BDBC1-1ACA-4D22-B3AD-C2F2BDE67F86}" destId="{C27F8C5A-8647-4FEB-A7CD-10C099729488}" srcOrd="0" destOrd="0" parTransId="{627715DA-0C9B-41DD-8903-D3AB4C939B6B}" sibTransId="{AD23D820-1747-4293-9C80-861B5ABE485F}"/>
    <dgm:cxn modelId="{FAABEE70-01A8-4E07-B799-00980D8413CD}" type="presOf" srcId="{391BDBC1-1ACA-4D22-B3AD-C2F2BDE67F86}" destId="{57739954-9439-442E-82AA-D1ED455AA570}" srcOrd="0" destOrd="0" presId="urn:microsoft.com/office/officeart/2005/8/layout/hList1"/>
    <dgm:cxn modelId="{80AA078C-B150-4494-88FF-9AB9B31DB0C6}" type="presOf" srcId="{6B2229A9-316C-4D57-B602-FE468C2CEE55}" destId="{7CD14CA4-991C-408A-9EB4-4DE731514E4D}" srcOrd="0" destOrd="0" presId="urn:microsoft.com/office/officeart/2005/8/layout/hList1"/>
    <dgm:cxn modelId="{A2C5F222-A4E3-4335-BD7B-18181A9D6623}" type="presParOf" srcId="{57739954-9439-442E-82AA-D1ED455AA570}" destId="{AC810671-73C0-4D15-9D6E-94E4AE107E57}" srcOrd="0" destOrd="0" presId="urn:microsoft.com/office/officeart/2005/8/layout/hList1"/>
    <dgm:cxn modelId="{36FD0009-79BB-4D82-98EE-435B1B480A58}" type="presParOf" srcId="{AC810671-73C0-4D15-9D6E-94E4AE107E57}" destId="{49046138-E019-4924-B6A9-3900BDAC0535}" srcOrd="0" destOrd="0" presId="urn:microsoft.com/office/officeart/2005/8/layout/hList1"/>
    <dgm:cxn modelId="{E8680C09-83AD-4D8B-9EFF-257D3F1EB278}" type="presParOf" srcId="{AC810671-73C0-4D15-9D6E-94E4AE107E57}" destId="{7B85C566-BEED-4E9A-8914-F65D105EAF3E}" srcOrd="1" destOrd="0" presId="urn:microsoft.com/office/officeart/2005/8/layout/hList1"/>
    <dgm:cxn modelId="{944DDA78-FDE9-40B9-876A-5493EE0DA11F}" type="presParOf" srcId="{57739954-9439-442E-82AA-D1ED455AA570}" destId="{FF456A55-B1F9-48F4-AFD9-3566802EC0D2}" srcOrd="1" destOrd="0" presId="urn:microsoft.com/office/officeart/2005/8/layout/hList1"/>
    <dgm:cxn modelId="{CB979E33-EA86-43B4-B3FD-89584244B9B8}" type="presParOf" srcId="{57739954-9439-442E-82AA-D1ED455AA570}" destId="{8FFD1A66-89EE-4D27-8637-7C21627F5A74}" srcOrd="2" destOrd="0" presId="urn:microsoft.com/office/officeart/2005/8/layout/hList1"/>
    <dgm:cxn modelId="{D50EAB91-4620-4456-A17C-F52F18CBD713}" type="presParOf" srcId="{8FFD1A66-89EE-4D27-8637-7C21627F5A74}" destId="{3114803B-8732-4269-A6E2-B36331EDF1B5}" srcOrd="0" destOrd="0" presId="urn:microsoft.com/office/officeart/2005/8/layout/hList1"/>
    <dgm:cxn modelId="{0E448102-8F1F-4708-B6B7-D274DE761288}" type="presParOf" srcId="{8FFD1A66-89EE-4D27-8637-7C21627F5A74}" destId="{7CD14CA4-991C-408A-9EB4-4DE731514E4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46138-E019-4924-B6A9-3900BDAC0535}">
      <dsp:nvSpPr>
        <dsp:cNvPr id="0" name=""/>
        <dsp:cNvSpPr/>
      </dsp:nvSpPr>
      <dsp:spPr>
        <a:xfrm>
          <a:off x="41" y="81903"/>
          <a:ext cx="4016928" cy="60480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Environmental</a:t>
          </a:r>
        </a:p>
      </dsp:txBody>
      <dsp:txXfrm>
        <a:off x="41" y="81903"/>
        <a:ext cx="4016928" cy="604800"/>
      </dsp:txXfrm>
    </dsp:sp>
    <dsp:sp modelId="{7B85C566-BEED-4E9A-8914-F65D105EAF3E}">
      <dsp:nvSpPr>
        <dsp:cNvPr id="0" name=""/>
        <dsp:cNvSpPr/>
      </dsp:nvSpPr>
      <dsp:spPr>
        <a:xfrm>
          <a:off x="41" y="686703"/>
          <a:ext cx="4016928" cy="3112830"/>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Is the degradation of the environment through depletion of resources such as air, water and soil; the destruction of ecosystems and the extinction of wildlife. It also defined as any change or disturbance to the environment perceived to be undesirable.</a:t>
          </a:r>
          <a:endParaRPr lang="en-US" sz="2100" kern="1200" dirty="0"/>
        </a:p>
      </dsp:txBody>
      <dsp:txXfrm>
        <a:off x="41" y="686703"/>
        <a:ext cx="4016928" cy="3112830"/>
      </dsp:txXfrm>
    </dsp:sp>
    <dsp:sp modelId="{3114803B-8732-4269-A6E2-B36331EDF1B5}">
      <dsp:nvSpPr>
        <dsp:cNvPr id="0" name=""/>
        <dsp:cNvSpPr/>
      </dsp:nvSpPr>
      <dsp:spPr>
        <a:xfrm>
          <a:off x="4579341" y="81903"/>
          <a:ext cx="4016928" cy="60480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Economical</a:t>
          </a:r>
          <a:endParaRPr lang="en-US" sz="2100" kern="1200" dirty="0"/>
        </a:p>
      </dsp:txBody>
      <dsp:txXfrm>
        <a:off x="4579341" y="81903"/>
        <a:ext cx="4016928" cy="604800"/>
      </dsp:txXfrm>
    </dsp:sp>
    <dsp:sp modelId="{7CD14CA4-991C-408A-9EB4-4DE731514E4D}">
      <dsp:nvSpPr>
        <dsp:cNvPr id="0" name=""/>
        <dsp:cNvSpPr/>
      </dsp:nvSpPr>
      <dsp:spPr>
        <a:xfrm>
          <a:off x="4579341" y="686703"/>
          <a:ext cx="4016928" cy="3112830"/>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Damages that usually involve loss of profits, loss of wages and earnings (past and future), loss of future earning capacity, damage to real and personal property and loss of value.</a:t>
          </a:r>
          <a:endParaRPr lang="en-US" sz="2100" kern="1200" dirty="0"/>
        </a:p>
      </dsp:txBody>
      <dsp:txXfrm>
        <a:off x="4579341" y="686703"/>
        <a:ext cx="4016928" cy="31128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D0A9ED-14D5-4D1A-8E89-97DBDB006D6D}"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4FE27-CDDC-469C-938C-3C973295414D}" type="slidenum">
              <a:rPr lang="en-US" smtClean="0"/>
              <a:t>‹#›</a:t>
            </a:fld>
            <a:endParaRPr lang="en-US"/>
          </a:p>
        </p:txBody>
      </p:sp>
    </p:spTree>
    <p:extLst>
      <p:ext uri="{BB962C8B-B14F-4D97-AF65-F5344CB8AC3E}">
        <p14:creationId xmlns:p14="http://schemas.microsoft.com/office/powerpoint/2010/main" val="284919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D0A9ED-14D5-4D1A-8E89-97DBDB006D6D}"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4FE27-CDDC-469C-938C-3C973295414D}" type="slidenum">
              <a:rPr lang="en-US" smtClean="0"/>
              <a:t>‹#›</a:t>
            </a:fld>
            <a:endParaRPr lang="en-US"/>
          </a:p>
        </p:txBody>
      </p:sp>
    </p:spTree>
    <p:extLst>
      <p:ext uri="{BB962C8B-B14F-4D97-AF65-F5344CB8AC3E}">
        <p14:creationId xmlns:p14="http://schemas.microsoft.com/office/powerpoint/2010/main" val="279108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D0A9ED-14D5-4D1A-8E89-97DBDB006D6D}"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4FE27-CDDC-469C-938C-3C973295414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6443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D0A9ED-14D5-4D1A-8E89-97DBDB006D6D}"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4FE27-CDDC-469C-938C-3C973295414D}" type="slidenum">
              <a:rPr lang="en-US" smtClean="0"/>
              <a:t>‹#›</a:t>
            </a:fld>
            <a:endParaRPr lang="en-US"/>
          </a:p>
        </p:txBody>
      </p:sp>
    </p:spTree>
    <p:extLst>
      <p:ext uri="{BB962C8B-B14F-4D97-AF65-F5344CB8AC3E}">
        <p14:creationId xmlns:p14="http://schemas.microsoft.com/office/powerpoint/2010/main" val="680879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D0A9ED-14D5-4D1A-8E89-97DBDB006D6D}"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4FE27-CDDC-469C-938C-3C973295414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233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D0A9ED-14D5-4D1A-8E89-97DBDB006D6D}"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4FE27-CDDC-469C-938C-3C973295414D}" type="slidenum">
              <a:rPr lang="en-US" smtClean="0"/>
              <a:t>‹#›</a:t>
            </a:fld>
            <a:endParaRPr lang="en-US"/>
          </a:p>
        </p:txBody>
      </p:sp>
    </p:spTree>
    <p:extLst>
      <p:ext uri="{BB962C8B-B14F-4D97-AF65-F5344CB8AC3E}">
        <p14:creationId xmlns:p14="http://schemas.microsoft.com/office/powerpoint/2010/main" val="1836116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D0A9ED-14D5-4D1A-8E89-97DBDB006D6D}"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4FE27-CDDC-469C-938C-3C973295414D}" type="slidenum">
              <a:rPr lang="en-US" smtClean="0"/>
              <a:t>‹#›</a:t>
            </a:fld>
            <a:endParaRPr lang="en-US"/>
          </a:p>
        </p:txBody>
      </p:sp>
    </p:spTree>
    <p:extLst>
      <p:ext uri="{BB962C8B-B14F-4D97-AF65-F5344CB8AC3E}">
        <p14:creationId xmlns:p14="http://schemas.microsoft.com/office/powerpoint/2010/main" val="3580636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D0A9ED-14D5-4D1A-8E89-97DBDB006D6D}"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4FE27-CDDC-469C-938C-3C973295414D}" type="slidenum">
              <a:rPr lang="en-US" smtClean="0"/>
              <a:t>‹#›</a:t>
            </a:fld>
            <a:endParaRPr lang="en-US"/>
          </a:p>
        </p:txBody>
      </p:sp>
    </p:spTree>
    <p:extLst>
      <p:ext uri="{BB962C8B-B14F-4D97-AF65-F5344CB8AC3E}">
        <p14:creationId xmlns:p14="http://schemas.microsoft.com/office/powerpoint/2010/main" val="125609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D0A9ED-14D5-4D1A-8E89-97DBDB006D6D}"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4FE27-CDDC-469C-938C-3C973295414D}" type="slidenum">
              <a:rPr lang="en-US" smtClean="0"/>
              <a:t>‹#›</a:t>
            </a:fld>
            <a:endParaRPr lang="en-US"/>
          </a:p>
        </p:txBody>
      </p:sp>
    </p:spTree>
    <p:extLst>
      <p:ext uri="{BB962C8B-B14F-4D97-AF65-F5344CB8AC3E}">
        <p14:creationId xmlns:p14="http://schemas.microsoft.com/office/powerpoint/2010/main" val="156770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D0A9ED-14D5-4D1A-8E89-97DBDB006D6D}"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4FE27-CDDC-469C-938C-3C973295414D}" type="slidenum">
              <a:rPr lang="en-US" smtClean="0"/>
              <a:t>‹#›</a:t>
            </a:fld>
            <a:endParaRPr lang="en-US"/>
          </a:p>
        </p:txBody>
      </p:sp>
    </p:spTree>
    <p:extLst>
      <p:ext uri="{BB962C8B-B14F-4D97-AF65-F5344CB8AC3E}">
        <p14:creationId xmlns:p14="http://schemas.microsoft.com/office/powerpoint/2010/main" val="246921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D0A9ED-14D5-4D1A-8E89-97DBDB006D6D}"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4FE27-CDDC-469C-938C-3C973295414D}" type="slidenum">
              <a:rPr lang="en-US" smtClean="0"/>
              <a:t>‹#›</a:t>
            </a:fld>
            <a:endParaRPr lang="en-US"/>
          </a:p>
        </p:txBody>
      </p:sp>
    </p:spTree>
    <p:extLst>
      <p:ext uri="{BB962C8B-B14F-4D97-AF65-F5344CB8AC3E}">
        <p14:creationId xmlns:p14="http://schemas.microsoft.com/office/powerpoint/2010/main" val="423645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D0A9ED-14D5-4D1A-8E89-97DBDB006D6D}" type="datetimeFigureOut">
              <a:rPr lang="en-US" smtClean="0"/>
              <a:t>5/22/2019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84FE27-CDDC-469C-938C-3C973295414D}" type="slidenum">
              <a:rPr lang="en-US" smtClean="0"/>
              <a:t>‹#›</a:t>
            </a:fld>
            <a:endParaRPr lang="en-US"/>
          </a:p>
        </p:txBody>
      </p:sp>
    </p:spTree>
    <p:extLst>
      <p:ext uri="{BB962C8B-B14F-4D97-AF65-F5344CB8AC3E}">
        <p14:creationId xmlns:p14="http://schemas.microsoft.com/office/powerpoint/2010/main" val="217145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D0A9ED-14D5-4D1A-8E89-97DBDB006D6D}" type="datetimeFigureOut">
              <a:rPr lang="en-US" smtClean="0"/>
              <a:t>5/22/2019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84FE27-CDDC-469C-938C-3C973295414D}" type="slidenum">
              <a:rPr lang="en-US" smtClean="0"/>
              <a:t>‹#›</a:t>
            </a:fld>
            <a:endParaRPr lang="en-US"/>
          </a:p>
        </p:txBody>
      </p:sp>
    </p:spTree>
    <p:extLst>
      <p:ext uri="{BB962C8B-B14F-4D97-AF65-F5344CB8AC3E}">
        <p14:creationId xmlns:p14="http://schemas.microsoft.com/office/powerpoint/2010/main" val="2125479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0A9ED-14D5-4D1A-8E89-97DBDB006D6D}" type="datetimeFigureOut">
              <a:rPr lang="en-US" smtClean="0"/>
              <a:t>5/22/2019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84FE27-CDDC-469C-938C-3C973295414D}" type="slidenum">
              <a:rPr lang="en-US" smtClean="0"/>
              <a:t>‹#›</a:t>
            </a:fld>
            <a:endParaRPr lang="en-US"/>
          </a:p>
        </p:txBody>
      </p:sp>
    </p:spTree>
    <p:extLst>
      <p:ext uri="{BB962C8B-B14F-4D97-AF65-F5344CB8AC3E}">
        <p14:creationId xmlns:p14="http://schemas.microsoft.com/office/powerpoint/2010/main" val="239532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D0A9ED-14D5-4D1A-8E89-97DBDB006D6D}"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4FE27-CDDC-469C-938C-3C973295414D}" type="slidenum">
              <a:rPr lang="en-US" smtClean="0"/>
              <a:t>‹#›</a:t>
            </a:fld>
            <a:endParaRPr lang="en-US"/>
          </a:p>
        </p:txBody>
      </p:sp>
    </p:spTree>
    <p:extLst>
      <p:ext uri="{BB962C8B-B14F-4D97-AF65-F5344CB8AC3E}">
        <p14:creationId xmlns:p14="http://schemas.microsoft.com/office/powerpoint/2010/main" val="213255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8D0A9ED-14D5-4D1A-8E89-97DBDB006D6D}"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4FE27-CDDC-469C-938C-3C973295414D}" type="slidenum">
              <a:rPr lang="en-US" smtClean="0"/>
              <a:t>‹#›</a:t>
            </a:fld>
            <a:endParaRPr lang="en-US"/>
          </a:p>
        </p:txBody>
      </p:sp>
    </p:spTree>
    <p:extLst>
      <p:ext uri="{BB962C8B-B14F-4D97-AF65-F5344CB8AC3E}">
        <p14:creationId xmlns:p14="http://schemas.microsoft.com/office/powerpoint/2010/main" val="144041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D0A9ED-14D5-4D1A-8E89-97DBDB006D6D}" type="datetimeFigureOut">
              <a:rPr lang="en-US" smtClean="0"/>
              <a:t>5/22/2019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84FE27-CDDC-469C-938C-3C973295414D}" type="slidenum">
              <a:rPr lang="en-US" smtClean="0"/>
              <a:t>‹#›</a:t>
            </a:fld>
            <a:endParaRPr lang="en-US"/>
          </a:p>
        </p:txBody>
      </p:sp>
    </p:spTree>
    <p:extLst>
      <p:ext uri="{BB962C8B-B14F-4D97-AF65-F5344CB8AC3E}">
        <p14:creationId xmlns:p14="http://schemas.microsoft.com/office/powerpoint/2010/main" val="232650136"/>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hyperlink" Target="https://www.conserve-energy-future.com/causes-and-effects-of-ocean-pollution.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4048" y="89210"/>
            <a:ext cx="8080312" cy="1304693"/>
          </a:xfrm>
        </p:spPr>
        <p:txBody>
          <a:bodyPr/>
          <a:lstStyle/>
          <a:p>
            <a:pPr algn="ctr"/>
            <a:r>
              <a:rPr lang="en-US" sz="3600" dirty="0" smtClean="0"/>
              <a:t>Ocean pollution </a:t>
            </a:r>
            <a:br>
              <a:rPr lang="en-US" sz="3600" dirty="0" smtClean="0"/>
            </a:br>
            <a:r>
              <a:rPr lang="en-US" sz="3600" dirty="0" smtClean="0"/>
              <a:t>Environmental and Economical effects</a:t>
            </a:r>
            <a:endParaRPr lang="en-US" sz="3600" dirty="0"/>
          </a:p>
        </p:txBody>
      </p:sp>
      <p:sp>
        <p:nvSpPr>
          <p:cNvPr id="3" name="Subtitle 2"/>
          <p:cNvSpPr>
            <a:spLocks noGrp="1"/>
          </p:cNvSpPr>
          <p:nvPr>
            <p:ph type="subTitle" idx="1"/>
          </p:nvPr>
        </p:nvSpPr>
        <p:spPr>
          <a:xfrm>
            <a:off x="79711" y="5709425"/>
            <a:ext cx="2351255" cy="1148576"/>
          </a:xfrm>
        </p:spPr>
        <p:txBody>
          <a:bodyPr>
            <a:normAutofit lnSpcReduction="10000"/>
          </a:bodyPr>
          <a:lstStyle/>
          <a:p>
            <a:pPr algn="l"/>
            <a:r>
              <a:rPr lang="en-US" sz="1200" dirty="0" smtClean="0"/>
              <a:t>Presented by: Ahmed Zanaty</a:t>
            </a:r>
          </a:p>
          <a:p>
            <a:pPr algn="l"/>
            <a:r>
              <a:rPr lang="en-US" sz="1200" dirty="0" smtClean="0"/>
              <a:t>Prof. Sean Macdonald</a:t>
            </a:r>
          </a:p>
          <a:p>
            <a:pPr algn="l"/>
            <a:r>
              <a:rPr lang="en-US" sz="1200" dirty="0" smtClean="0"/>
              <a:t>ECON 2505ID</a:t>
            </a:r>
          </a:p>
          <a:p>
            <a:pPr algn="l"/>
            <a:r>
              <a:rPr lang="en-US" sz="1200" dirty="0" smtClean="0"/>
              <a:t>Spring 2019</a:t>
            </a:r>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048" y="1393903"/>
            <a:ext cx="8287574" cy="4103648"/>
          </a:xfrm>
          <a:prstGeom prst="rect">
            <a:avLst/>
          </a:prstGeom>
        </p:spPr>
      </p:pic>
    </p:spTree>
    <p:extLst>
      <p:ext uri="{BB962C8B-B14F-4D97-AF65-F5344CB8AC3E}">
        <p14:creationId xmlns:p14="http://schemas.microsoft.com/office/powerpoint/2010/main" val="3154459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Ocean Pollution Damages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53316"/>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7660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Pollutants</a:t>
            </a:r>
            <a:endParaRPr lang="en-US" dirty="0"/>
          </a:p>
        </p:txBody>
      </p:sp>
      <p:sp>
        <p:nvSpPr>
          <p:cNvPr id="3" name="Content Placeholder 2"/>
          <p:cNvSpPr>
            <a:spLocks noGrp="1"/>
          </p:cNvSpPr>
          <p:nvPr>
            <p:ph idx="1"/>
          </p:nvPr>
        </p:nvSpPr>
        <p:spPr/>
        <p:txBody>
          <a:bodyPr>
            <a:normAutofit lnSpcReduction="10000"/>
          </a:bodyPr>
          <a:lstStyle/>
          <a:p>
            <a:r>
              <a:rPr lang="en-US" dirty="0"/>
              <a:t>The </a:t>
            </a:r>
            <a:r>
              <a:rPr lang="en-US" dirty="0">
                <a:hlinkClick r:id="rId2"/>
              </a:rPr>
              <a:t>majority of the waste we produce on land</a:t>
            </a:r>
            <a:r>
              <a:rPr lang="en-US" dirty="0"/>
              <a:t> eventually reaches the oceans, whether intentionally or not — and there are various ways by which this happens. For example:</a:t>
            </a:r>
          </a:p>
          <a:p>
            <a:r>
              <a:rPr lang="en-US" dirty="0"/>
              <a:t>Littering</a:t>
            </a:r>
          </a:p>
          <a:p>
            <a:r>
              <a:rPr lang="en-US" dirty="0"/>
              <a:t>Sewage</a:t>
            </a:r>
          </a:p>
          <a:p>
            <a:r>
              <a:rPr lang="en-US" dirty="0"/>
              <a:t>Ocean mining</a:t>
            </a:r>
          </a:p>
          <a:p>
            <a:r>
              <a:rPr lang="en-US" dirty="0"/>
              <a:t>Oil spills</a:t>
            </a:r>
          </a:p>
          <a:p>
            <a:r>
              <a:rPr lang="en-US" dirty="0"/>
              <a:t>Agricultural runoff</a:t>
            </a:r>
          </a:p>
          <a:p>
            <a:r>
              <a:rPr lang="en-US" dirty="0"/>
              <a:t>Toxic chemicals</a:t>
            </a:r>
          </a:p>
          <a:p>
            <a:r>
              <a:rPr lang="en-US" dirty="0"/>
              <a:t>Air pollutants</a:t>
            </a:r>
          </a:p>
          <a:p>
            <a:r>
              <a:rPr lang="en-US" dirty="0"/>
              <a:t>Maritime transportation</a:t>
            </a:r>
          </a:p>
          <a:p>
            <a:pPr marL="0" indent="0">
              <a:buNone/>
            </a:pPr>
            <a:endParaRPr lang="en-US" dirty="0"/>
          </a:p>
        </p:txBody>
      </p:sp>
    </p:spTree>
    <p:extLst>
      <p:ext uri="{BB962C8B-B14F-4D97-AF65-F5344CB8AC3E}">
        <p14:creationId xmlns:p14="http://schemas.microsoft.com/office/powerpoint/2010/main" val="1245444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Countries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5686" y="1569573"/>
            <a:ext cx="7295788" cy="5204565"/>
          </a:xfrm>
        </p:spPr>
      </p:pic>
    </p:spTree>
    <p:extLst>
      <p:ext uri="{BB962C8B-B14F-4D97-AF65-F5344CB8AC3E}">
        <p14:creationId xmlns:p14="http://schemas.microsoft.com/office/powerpoint/2010/main" val="716570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Oceans</a:t>
            </a:r>
            <a:endParaRPr lang="en-US" dirty="0"/>
          </a:p>
        </p:txBody>
      </p:sp>
      <p:sp>
        <p:nvSpPr>
          <p:cNvPr id="5" name="Content Placeholder 4"/>
          <p:cNvSpPr>
            <a:spLocks noGrp="1"/>
          </p:cNvSpPr>
          <p:nvPr>
            <p:ph idx="1"/>
          </p:nvPr>
        </p:nvSpPr>
        <p:spPr>
          <a:xfrm>
            <a:off x="677334" y="1405055"/>
            <a:ext cx="8596668" cy="4636308"/>
          </a:xfrm>
        </p:spPr>
        <p:txBody>
          <a:bodyPr>
            <a:normAutofit fontScale="92500" lnSpcReduction="10000"/>
          </a:bodyPr>
          <a:lstStyle/>
          <a:p>
            <a:pPr marL="0" indent="0">
              <a:buNone/>
            </a:pPr>
            <a:r>
              <a:rPr lang="en-US" sz="2000" dirty="0" smtClean="0">
                <a:solidFill>
                  <a:srgbClr val="FFFF00"/>
                </a:solidFill>
              </a:rPr>
              <a:t>1. Ocean Produces more oxygen than forests:</a:t>
            </a:r>
          </a:p>
          <a:p>
            <a:pPr marL="0" indent="0">
              <a:buNone/>
            </a:pPr>
            <a:r>
              <a:rPr lang="en-US" dirty="0"/>
              <a:t>It is often thought that rainforests are the primary source of oxygen on the planet, but the truth is that rainforests are only responsible for 28% of the oxygen on earth while oceans are responsible for the 70</a:t>
            </a:r>
            <a:r>
              <a:rPr lang="en-US" dirty="0" smtClean="0"/>
              <a:t>%.</a:t>
            </a:r>
          </a:p>
          <a:p>
            <a:pPr marL="0" indent="0">
              <a:buNone/>
            </a:pPr>
            <a:r>
              <a:rPr lang="en-US" sz="2000" dirty="0" smtClean="0">
                <a:solidFill>
                  <a:srgbClr val="FFFF00"/>
                </a:solidFill>
              </a:rPr>
              <a:t>2</a:t>
            </a:r>
            <a:r>
              <a:rPr lang="en-US" sz="2000" dirty="0">
                <a:solidFill>
                  <a:srgbClr val="FFFF00"/>
                </a:solidFill>
              </a:rPr>
              <a:t>. </a:t>
            </a:r>
            <a:r>
              <a:rPr lang="en-US" sz="2000" dirty="0">
                <a:solidFill>
                  <a:srgbClr val="FFFF00"/>
                </a:solidFill>
              </a:rPr>
              <a:t>The Ocean regulates the Earth </a:t>
            </a:r>
            <a:r>
              <a:rPr lang="en-US" sz="2000" dirty="0">
                <a:solidFill>
                  <a:srgbClr val="FFFF00"/>
                </a:solidFill>
              </a:rPr>
              <a:t>climate:</a:t>
            </a:r>
          </a:p>
          <a:p>
            <a:pPr marL="0" indent="0">
              <a:buNone/>
            </a:pPr>
            <a:r>
              <a:rPr lang="en-US" dirty="0"/>
              <a:t>The ocean absorbs CO2, to keep the carbon cycle, and accordingly temperatures on earth, in balance. It is like our global climate control system.</a:t>
            </a:r>
            <a:endParaRPr lang="en-US" dirty="0"/>
          </a:p>
          <a:p>
            <a:pPr marL="0" indent="0">
              <a:buNone/>
            </a:pPr>
            <a:r>
              <a:rPr lang="en-US" sz="2000" dirty="0">
                <a:solidFill>
                  <a:srgbClr val="FFFF00"/>
                </a:solidFill>
              </a:rPr>
              <a:t>3. It is an important source of </a:t>
            </a:r>
            <a:r>
              <a:rPr lang="en-US" sz="2000" dirty="0">
                <a:solidFill>
                  <a:srgbClr val="FFFF00"/>
                </a:solidFill>
              </a:rPr>
              <a:t>food:</a:t>
            </a:r>
            <a:endParaRPr lang="en-US" sz="2000" dirty="0">
              <a:solidFill>
                <a:srgbClr val="FFFF00"/>
              </a:solidFill>
            </a:endParaRPr>
          </a:p>
          <a:p>
            <a:pPr marL="0" indent="0">
              <a:buNone/>
            </a:pPr>
            <a:r>
              <a:rPr lang="en-US" dirty="0"/>
              <a:t>The ocean is the number one source of protein for more than a billion people. Fish accounts for about 15.7% of the animal protein consumed </a:t>
            </a:r>
            <a:r>
              <a:rPr lang="en-US" dirty="0" smtClean="0"/>
              <a:t>globally</a:t>
            </a:r>
          </a:p>
          <a:p>
            <a:pPr marL="0" indent="0">
              <a:buNone/>
            </a:pPr>
            <a:r>
              <a:rPr lang="en-US" sz="2100" dirty="0">
                <a:solidFill>
                  <a:srgbClr val="FFFF00"/>
                </a:solidFill>
              </a:rPr>
              <a:t>4. </a:t>
            </a:r>
            <a:r>
              <a:rPr lang="en-US" sz="2100" dirty="0">
                <a:solidFill>
                  <a:srgbClr val="FFFF00"/>
                </a:solidFill>
              </a:rPr>
              <a:t>Many jobs are related to sea </a:t>
            </a:r>
            <a:r>
              <a:rPr lang="en-US" sz="2100" dirty="0">
                <a:solidFill>
                  <a:srgbClr val="FFFF00"/>
                </a:solidFill>
              </a:rPr>
              <a:t>activities:</a:t>
            </a:r>
          </a:p>
          <a:p>
            <a:pPr marL="0" indent="0">
              <a:buNone/>
            </a:pPr>
            <a:r>
              <a:rPr lang="en-US" dirty="0"/>
              <a:t>The </a:t>
            </a:r>
            <a:r>
              <a:rPr lang="en-US" dirty="0" smtClean="0"/>
              <a:t>estimates </a:t>
            </a:r>
            <a:r>
              <a:rPr lang="en-US" dirty="0"/>
              <a:t>on the most recent official statistics indicate that 59.6 million people in the world were engaged in fisheries and aquaculture in 2016. In the U.S. close to three million jobs(8) are directly dependent on the resources of the oceans and Great Lakes.</a:t>
            </a:r>
          </a:p>
          <a:p>
            <a:pPr marL="0" indent="0">
              <a:buNone/>
            </a:pPr>
            <a:endParaRPr lang="en-US" dirty="0"/>
          </a:p>
        </p:txBody>
      </p:sp>
    </p:spTree>
    <p:extLst>
      <p:ext uri="{BB962C8B-B14F-4D97-AF65-F5344CB8AC3E}">
        <p14:creationId xmlns:p14="http://schemas.microsoft.com/office/powerpoint/2010/main" val="3636000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9796" y="12578"/>
            <a:ext cx="8742556" cy="6845422"/>
          </a:xfrm>
        </p:spPr>
      </p:pic>
    </p:spTree>
    <p:extLst>
      <p:ext uri="{BB962C8B-B14F-4D97-AF65-F5344CB8AC3E}">
        <p14:creationId xmlns:p14="http://schemas.microsoft.com/office/powerpoint/2010/main" val="899477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0C226"/>
                </a:solidFill>
              </a:rPr>
              <a:t>It all depends on you!</a:t>
            </a:r>
            <a:endParaRPr lang="en-US" dirty="0"/>
          </a:p>
        </p:txBody>
      </p:sp>
      <p:sp>
        <p:nvSpPr>
          <p:cNvPr id="3" name="Content Placeholder 2"/>
          <p:cNvSpPr>
            <a:spLocks noGrp="1"/>
          </p:cNvSpPr>
          <p:nvPr>
            <p:ph idx="1"/>
          </p:nvPr>
        </p:nvSpPr>
        <p:spPr>
          <a:xfrm>
            <a:off x="677334" y="1270001"/>
            <a:ext cx="8596668" cy="1439746"/>
          </a:xfrm>
        </p:spPr>
        <p:txBody>
          <a:bodyPr/>
          <a:lstStyle/>
          <a:p>
            <a:pPr marL="0" indent="0">
              <a:buNone/>
            </a:pPr>
            <a:r>
              <a:rPr lang="en-US" dirty="0" smtClean="0"/>
              <a:t>Cradle to grave is a model of modern manufacturing in which material flows in a linear, one way cycle. Resources are extracted, shaped into products, sold and eventually disposed of in landfills.</a:t>
            </a:r>
            <a:endParaRPr lang="en-US" dirty="0"/>
          </a:p>
        </p:txBody>
      </p:sp>
      <p:pic>
        <p:nvPicPr>
          <p:cNvPr id="4" name="Picture 3"/>
          <p:cNvPicPr>
            <a:picLocks noChangeAspect="1"/>
          </p:cNvPicPr>
          <p:nvPr/>
        </p:nvPicPr>
        <p:blipFill>
          <a:blip r:embed="rId2"/>
          <a:stretch>
            <a:fillRect/>
          </a:stretch>
        </p:blipFill>
        <p:spPr>
          <a:xfrm>
            <a:off x="762731" y="2326615"/>
            <a:ext cx="8511271" cy="4207399"/>
          </a:xfrm>
          <a:prstGeom prst="rect">
            <a:avLst/>
          </a:prstGeom>
        </p:spPr>
      </p:pic>
    </p:spTree>
    <p:extLst>
      <p:ext uri="{BB962C8B-B14F-4D97-AF65-F5344CB8AC3E}">
        <p14:creationId xmlns:p14="http://schemas.microsoft.com/office/powerpoint/2010/main" val="3454624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87</TotalTime>
  <Words>336</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Trebuchet MS</vt:lpstr>
      <vt:lpstr>Wingdings 3</vt:lpstr>
      <vt:lpstr>Facet</vt:lpstr>
      <vt:lpstr>Ocean pollution  Environmental and Economical effects</vt:lpstr>
      <vt:lpstr>Types Of Ocean Pollution Damages</vt:lpstr>
      <vt:lpstr>Ocean Pollutants</vt:lpstr>
      <vt:lpstr>Top Countries</vt:lpstr>
      <vt:lpstr>Benefits of Oceans</vt:lpstr>
      <vt:lpstr>PowerPoint Presentation</vt:lpstr>
      <vt:lpstr>It all depends on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pollution  Environmental and Economical effects</dc:title>
  <dc:creator>Temp</dc:creator>
  <cp:lastModifiedBy>Temp</cp:lastModifiedBy>
  <cp:revision>9</cp:revision>
  <dcterms:created xsi:type="dcterms:W3CDTF">2019-05-22T18:10:01Z</dcterms:created>
  <dcterms:modified xsi:type="dcterms:W3CDTF">2019-05-22T19:37:23Z</dcterms:modified>
</cp:coreProperties>
</file>