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Economica"/>
      <p:regular r:id="rId18"/>
      <p:bold r:id="rId19"/>
      <p:italic r:id="rId20"/>
      <p:boldItalic r:id="rId21"/>
    </p:embeddedFont>
    <p:embeddedFont>
      <p:font typeface="Corbel"/>
      <p:regular r:id="rId22"/>
      <p:bold r:id="rId23"/>
      <p:italic r:id="rId24"/>
      <p:boldItalic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Economica-italic.fntdata"/><Relationship Id="rId22" Type="http://schemas.openxmlformats.org/officeDocument/2006/relationships/font" Target="fonts/Corbel-regular.fntdata"/><Relationship Id="rId21" Type="http://schemas.openxmlformats.org/officeDocument/2006/relationships/font" Target="fonts/Economica-boldItalic.fntdata"/><Relationship Id="rId24" Type="http://schemas.openxmlformats.org/officeDocument/2006/relationships/font" Target="fonts/Corbel-italic.fntdata"/><Relationship Id="rId23" Type="http://schemas.openxmlformats.org/officeDocument/2006/relationships/font" Target="fonts/Corbel-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regular.fntdata"/><Relationship Id="rId25" Type="http://schemas.openxmlformats.org/officeDocument/2006/relationships/font" Target="fonts/Corbel-boldItalic.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Economica-bold.fntdata"/><Relationship Id="rId18" Type="http://schemas.openxmlformats.org/officeDocument/2006/relationships/font" Target="fonts/Economic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1f5aefc588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f5aefc588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1f59233101_5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f59233101_5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1f59233101_5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f59233101_5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1f59233101_4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f59233101_4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1f473d9ad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f473d9ad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1f473d9ad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f473d9ad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1f473d9ad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f473d9ad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1f473d9ad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f473d9ad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1f473d9ad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f473d9ad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1f59233101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f59233101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1f59233101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f59233101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1f59233101_5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f59233101_5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tesla.com/gigafactory" TargetMode="External"/><Relationship Id="rId4" Type="http://schemas.openxmlformats.org/officeDocument/2006/relationships/hyperlink" Target="https://www.citylab.com/environment/2015/06/where-electric-vehicles-actually-cause-more-pollution-than-gas-cars/39713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pic>
        <p:nvPicPr>
          <p:cNvPr id="62" name="Google Shape;62;p13"/>
          <p:cNvPicPr preferRelativeResize="0"/>
          <p:nvPr/>
        </p:nvPicPr>
        <p:blipFill>
          <a:blip r:embed="rId3">
            <a:alphaModFix/>
          </a:blip>
          <a:stretch>
            <a:fillRect/>
          </a:stretch>
        </p:blipFill>
        <p:spPr>
          <a:xfrm>
            <a:off x="0" y="0"/>
            <a:ext cx="9144003" cy="5220799"/>
          </a:xfrm>
          <a:prstGeom prst="rect">
            <a:avLst/>
          </a:prstGeom>
          <a:noFill/>
          <a:ln>
            <a:noFill/>
          </a:ln>
        </p:spPr>
      </p:pic>
      <p:sp>
        <p:nvSpPr>
          <p:cNvPr id="63" name="Google Shape;63;p13"/>
          <p:cNvSpPr txBox="1"/>
          <p:nvPr>
            <p:ph idx="4294967295" type="ctrTitle"/>
          </p:nvPr>
        </p:nvSpPr>
        <p:spPr>
          <a:xfrm>
            <a:off x="-48150" y="1737000"/>
            <a:ext cx="9144000" cy="1099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rgbClr val="FFFFFF"/>
                </a:solidFill>
                <a:latin typeface="Arial"/>
                <a:ea typeface="Arial"/>
                <a:cs typeface="Arial"/>
                <a:sym typeface="Arial"/>
              </a:rPr>
              <a:t>Do electric cars have a negative or positive affect on the environment?</a:t>
            </a:r>
            <a:endParaRPr b="1" sz="2400">
              <a:solidFill>
                <a:srgbClr val="FFFFFF"/>
              </a:solidFill>
              <a:latin typeface="Arial"/>
              <a:ea typeface="Arial"/>
              <a:cs typeface="Arial"/>
              <a:sym typeface="Arial"/>
            </a:endParaRPr>
          </a:p>
          <a:p>
            <a:pPr indent="0" lvl="0" marL="0" rtl="0" algn="l">
              <a:lnSpc>
                <a:spcPct val="115000"/>
              </a:lnSpc>
              <a:spcBef>
                <a:spcPts val="0"/>
              </a:spcBef>
              <a:spcAft>
                <a:spcPts val="0"/>
              </a:spcAft>
              <a:buNone/>
            </a:pPr>
            <a:r>
              <a:t/>
            </a:r>
            <a:endParaRPr b="1" sz="1200">
              <a:solidFill>
                <a:srgbClr val="000000"/>
              </a:solidFill>
            </a:endParaRPr>
          </a:p>
          <a:p>
            <a:pPr indent="0" lvl="0" marL="0" rtl="0" algn="l">
              <a:lnSpc>
                <a:spcPct val="115000"/>
              </a:lnSpc>
              <a:spcBef>
                <a:spcPts val="0"/>
              </a:spcBef>
              <a:spcAft>
                <a:spcPts val="0"/>
              </a:spcAft>
              <a:buNone/>
            </a:pPr>
            <a:r>
              <a:t/>
            </a:r>
            <a:endParaRPr b="1" sz="1200">
              <a:solidFill>
                <a:srgbClr val="000000"/>
              </a:solidFill>
            </a:endParaRPr>
          </a:p>
          <a:p>
            <a:pPr indent="0" lvl="0" marL="0" rtl="0" algn="l">
              <a:lnSpc>
                <a:spcPct val="115000"/>
              </a:lnSpc>
              <a:spcBef>
                <a:spcPts val="0"/>
              </a:spcBef>
              <a:spcAft>
                <a:spcPts val="0"/>
              </a:spcAft>
              <a:buNone/>
            </a:pPr>
            <a:r>
              <a:t/>
            </a:r>
            <a:endParaRPr b="1">
              <a:solidFill>
                <a:srgbClr val="000000"/>
              </a:solidFill>
            </a:endParaRPr>
          </a:p>
        </p:txBody>
      </p:sp>
      <p:sp>
        <p:nvSpPr>
          <p:cNvPr id="64" name="Google Shape;64;p13"/>
          <p:cNvSpPr txBox="1"/>
          <p:nvPr>
            <p:ph idx="4294967295" type="subTitle"/>
          </p:nvPr>
        </p:nvSpPr>
        <p:spPr>
          <a:xfrm>
            <a:off x="-48150" y="2836800"/>
            <a:ext cx="9144000" cy="15342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400">
                <a:solidFill>
                  <a:srgbClr val="FFFFFF"/>
                </a:solidFill>
                <a:latin typeface="Arial"/>
                <a:ea typeface="Arial"/>
                <a:cs typeface="Arial"/>
                <a:sym typeface="Arial"/>
              </a:rPr>
              <a:t>By: Nicolas Rios | Gabby Yolanda | Fua Jian Pan | Lisebeth Rivas | John Aberin</a:t>
            </a:r>
            <a:endParaRPr b="1" sz="1400">
              <a:solidFill>
                <a:srgbClr val="FFFFFF"/>
              </a:solidFill>
              <a:latin typeface="Arial"/>
              <a:ea typeface="Arial"/>
              <a:cs typeface="Arial"/>
              <a:sym typeface="Arial"/>
            </a:endParaRPr>
          </a:p>
          <a:p>
            <a:pPr indent="0" lvl="0" marL="0" rtl="0" algn="ctr">
              <a:lnSpc>
                <a:spcPct val="115000"/>
              </a:lnSpc>
              <a:spcBef>
                <a:spcPts val="1600"/>
              </a:spcBef>
              <a:spcAft>
                <a:spcPts val="0"/>
              </a:spcAft>
              <a:buNone/>
            </a:pPr>
            <a:r>
              <a:rPr b="1" lang="en" sz="1400">
                <a:solidFill>
                  <a:srgbClr val="FFFFFF"/>
                </a:solidFill>
                <a:latin typeface="Arial"/>
                <a:ea typeface="Arial"/>
                <a:cs typeface="Arial"/>
                <a:sym typeface="Arial"/>
              </a:rPr>
              <a:t>Environmental Economics | ECON 2505 | Prof. Sean P. MacDonald</a:t>
            </a:r>
            <a:endParaRPr b="1" sz="1400">
              <a:solidFill>
                <a:srgbClr val="FFFFFF"/>
              </a:solidFill>
              <a:latin typeface="Arial"/>
              <a:ea typeface="Arial"/>
              <a:cs typeface="Arial"/>
              <a:sym typeface="Arial"/>
            </a:endParaRPr>
          </a:p>
          <a:p>
            <a:pPr indent="0" lvl="0" marL="0" rtl="0" algn="ctr">
              <a:lnSpc>
                <a:spcPct val="115000"/>
              </a:lnSpc>
              <a:spcBef>
                <a:spcPts val="1600"/>
              </a:spcBef>
              <a:spcAft>
                <a:spcPts val="1600"/>
              </a:spcAft>
              <a:buNone/>
            </a:pPr>
            <a:r>
              <a:t/>
            </a:r>
            <a:endParaRPr b="1" sz="1400">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pic>
        <p:nvPicPr>
          <p:cNvPr descr="emmisons data.JPG" id="120" name="Google Shape;120;p22"/>
          <p:cNvPicPr preferRelativeResize="0"/>
          <p:nvPr/>
        </p:nvPicPr>
        <p:blipFill>
          <a:blip r:embed="rId3">
            <a:alphaModFix/>
          </a:blip>
          <a:stretch>
            <a:fillRect/>
          </a:stretch>
        </p:blipFill>
        <p:spPr>
          <a:xfrm>
            <a:off x="2244287" y="0"/>
            <a:ext cx="4655425" cy="50304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85540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Gasoline </a:t>
            </a:r>
            <a:r>
              <a:rPr lang="en"/>
              <a:t>incorporated</a:t>
            </a:r>
            <a:r>
              <a:rPr lang="en"/>
              <a:t> into an all electric car</a:t>
            </a:r>
            <a:endParaRPr/>
          </a:p>
          <a:p>
            <a:pPr indent="0" lvl="0" marL="0" rtl="0" algn="l">
              <a:spcBef>
                <a:spcPts val="0"/>
              </a:spcBef>
              <a:spcAft>
                <a:spcPts val="0"/>
              </a:spcAft>
              <a:buNone/>
            </a:pPr>
            <a:r>
              <a:t/>
            </a:r>
            <a:endParaRPr/>
          </a:p>
        </p:txBody>
      </p:sp>
      <p:sp>
        <p:nvSpPr>
          <p:cNvPr id="126" name="Google Shape;126;p23"/>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highlight>
                  <a:srgbClr val="FFFFFF"/>
                </a:highlight>
              </a:rPr>
              <a:t>It takes as much energy to produce a gallon of gasoline as a Model S consumes in 20 miles of driving, according to Department of Energy data.</a:t>
            </a:r>
            <a:endParaRPr>
              <a:solidFill>
                <a:srgbClr val="000000"/>
              </a:solidFill>
              <a:highlight>
                <a:srgbClr val="FFFFFF"/>
              </a:highlight>
            </a:endParaRPr>
          </a:p>
          <a:p>
            <a:pPr indent="0" lvl="0" marL="0" rtl="0" algn="l">
              <a:spcBef>
                <a:spcPts val="1600"/>
              </a:spcBef>
              <a:spcAft>
                <a:spcPts val="0"/>
              </a:spcAft>
              <a:buNone/>
            </a:pPr>
            <a:r>
              <a:rPr lang="en">
                <a:solidFill>
                  <a:srgbClr val="000000"/>
                </a:solidFill>
                <a:highlight>
                  <a:srgbClr val="FFFFFF"/>
                </a:highlight>
              </a:rPr>
              <a:t>When you add all those extra expenditures up, “an electric car like the Model S has almost four times lower CO2 per mile than an equivalent gas-powered car,” says a Tesla spokesperson. </a:t>
            </a:r>
            <a:endParaRPr>
              <a:solidFill>
                <a:srgbClr val="000000"/>
              </a:solidFill>
              <a:highlight>
                <a:srgbClr val="FFFFFF"/>
              </a:highlight>
            </a:endParaRPr>
          </a:p>
          <a:p>
            <a:pPr indent="0" lvl="0" marL="0" rtl="0" algn="l">
              <a:spcBef>
                <a:spcPts val="1600"/>
              </a:spcBef>
              <a:spcAft>
                <a:spcPts val="1600"/>
              </a:spcAft>
              <a:buNone/>
            </a:pPr>
            <a:r>
              <a:t/>
            </a:r>
            <a:endParaRPr sz="1350">
              <a:solidFill>
                <a:schemeClr val="dk1"/>
              </a:solidFill>
              <a:highlight>
                <a:srgbClr val="FFFFFF"/>
              </a:highlight>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Future</a:t>
            </a:r>
            <a:endParaRPr/>
          </a:p>
        </p:txBody>
      </p:sp>
      <p:sp>
        <p:nvSpPr>
          <p:cNvPr id="132" name="Google Shape;132;p24"/>
          <p:cNvSpPr txBox="1"/>
          <p:nvPr>
            <p:ph idx="1" type="body"/>
          </p:nvPr>
        </p:nvSpPr>
        <p:spPr>
          <a:xfrm>
            <a:off x="311700" y="11079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F</a:t>
            </a:r>
            <a:r>
              <a:rPr lang="en">
                <a:solidFill>
                  <a:srgbClr val="000000"/>
                </a:solidFill>
              </a:rPr>
              <a:t>ast-forward 15 years, to when your electric car is on its last legs. Where is the battery going to go? The good news is: not to a landfill. Thankfully this has been the case for decades, no lithium ion batteries are allowed to be disposed of in landfills</a:t>
            </a:r>
            <a:endParaRPr>
              <a:solidFill>
                <a:srgbClr val="000000"/>
              </a:solidFill>
            </a:endParaRPr>
          </a:p>
          <a:p>
            <a:pPr indent="0" lvl="0" marL="0" rtl="0" algn="l">
              <a:spcBef>
                <a:spcPts val="1600"/>
              </a:spcBef>
              <a:spcAft>
                <a:spcPts val="0"/>
              </a:spcAft>
              <a:buNone/>
            </a:pPr>
            <a:r>
              <a:rPr lang="en">
                <a:solidFill>
                  <a:srgbClr val="000000"/>
                </a:solidFill>
                <a:highlight>
                  <a:srgbClr val="FFFFFF"/>
                </a:highlight>
              </a:rPr>
              <a:t>Battery recyclers are piloting technologies to recover a lot of materials from those batteries.</a:t>
            </a:r>
            <a:endParaRPr>
              <a:solidFill>
                <a:srgbClr val="000000"/>
              </a:solidFill>
              <a:highlight>
                <a:srgbClr val="FFFFFF"/>
              </a:highlight>
            </a:endParaRPr>
          </a:p>
          <a:p>
            <a:pPr indent="0" lvl="0" marL="0" rtl="0" algn="l">
              <a:spcBef>
                <a:spcPts val="1600"/>
              </a:spcBef>
              <a:spcAft>
                <a:spcPts val="1600"/>
              </a:spcAft>
              <a:buNone/>
            </a:pPr>
            <a:r>
              <a:rPr lang="en">
                <a:solidFill>
                  <a:srgbClr val="000000"/>
                </a:solidFill>
                <a:highlight>
                  <a:srgbClr val="FFFFFF"/>
                </a:highlight>
              </a:rPr>
              <a:t>Electric car batteries can still be useful for energy storage, whether in a single building or as part of grids that incorporate more solar and wind. That can help offset the environmental costs of making the batteries in the first place.</a:t>
            </a:r>
            <a:endParaRPr>
              <a:solidFill>
                <a:srgbClr val="000000"/>
              </a:solidFill>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Works Cited</a:t>
            </a:r>
            <a:endParaRPr/>
          </a:p>
        </p:txBody>
      </p:sp>
      <p:sp>
        <p:nvSpPr>
          <p:cNvPr id="138" name="Google Shape;138;p25"/>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139700" marR="139700" rtl="0" algn="l">
              <a:spcBef>
                <a:spcPts val="0"/>
              </a:spcBef>
              <a:spcAft>
                <a:spcPts val="0"/>
              </a:spcAft>
              <a:buNone/>
            </a:pPr>
            <a:r>
              <a:rPr lang="en" sz="1050">
                <a:solidFill>
                  <a:srgbClr val="323232"/>
                </a:solidFill>
                <a:highlight>
                  <a:srgbClr val="FFFFFF"/>
                </a:highlight>
                <a:latin typeface="Arial"/>
                <a:ea typeface="Arial"/>
                <a:cs typeface="Arial"/>
                <a:sym typeface="Arial"/>
              </a:rPr>
              <a:t>(n.d.). Retrieved May 24, 2017, from </a:t>
            </a:r>
            <a:r>
              <a:rPr lang="en" sz="1050" u="sng">
                <a:solidFill>
                  <a:schemeClr val="hlink"/>
                </a:solidFill>
                <a:highlight>
                  <a:srgbClr val="FFFFFF"/>
                </a:highlight>
                <a:latin typeface="Arial"/>
                <a:ea typeface="Arial"/>
                <a:cs typeface="Arial"/>
                <a:sym typeface="Arial"/>
                <a:hlinkClick r:id="rId3"/>
              </a:rPr>
              <a:t>https://www.tesla.com/gigafactory</a:t>
            </a:r>
            <a:endParaRPr sz="1050">
              <a:solidFill>
                <a:srgbClr val="323232"/>
              </a:solidFill>
              <a:highlight>
                <a:srgbClr val="FFFFFF"/>
              </a:highlight>
              <a:latin typeface="Arial"/>
              <a:ea typeface="Arial"/>
              <a:cs typeface="Arial"/>
              <a:sym typeface="Arial"/>
            </a:endParaRPr>
          </a:p>
          <a:p>
            <a:pPr indent="0" lvl="0" marL="139700" marR="139700" rtl="0" algn="l">
              <a:spcBef>
                <a:spcPts val="0"/>
              </a:spcBef>
              <a:spcAft>
                <a:spcPts val="0"/>
              </a:spcAft>
              <a:buNone/>
            </a:pPr>
            <a:r>
              <a:t/>
            </a:r>
            <a:endParaRPr sz="1050">
              <a:solidFill>
                <a:srgbClr val="323232"/>
              </a:solidFill>
              <a:highlight>
                <a:srgbClr val="FFFFFF"/>
              </a:highlight>
              <a:latin typeface="Arial"/>
              <a:ea typeface="Arial"/>
              <a:cs typeface="Arial"/>
              <a:sym typeface="Arial"/>
            </a:endParaRPr>
          </a:p>
          <a:p>
            <a:pPr indent="0" lvl="0" marL="139700" marR="139700" rtl="0" algn="l">
              <a:spcBef>
                <a:spcPts val="0"/>
              </a:spcBef>
              <a:spcAft>
                <a:spcPts val="0"/>
              </a:spcAft>
              <a:buNone/>
            </a:pPr>
            <a:r>
              <a:rPr lang="en" sz="1050">
                <a:solidFill>
                  <a:srgbClr val="323232"/>
                </a:solidFill>
                <a:highlight>
                  <a:srgbClr val="FFFFFF"/>
                </a:highlight>
                <a:latin typeface="Arial"/>
                <a:ea typeface="Arial"/>
                <a:cs typeface="Arial"/>
                <a:sym typeface="Arial"/>
              </a:rPr>
              <a:t>(n.d.). Retrieved May 24, 2017, from https://nepis.epa.gov/Exe/ZyNET.exe/P100CZFN.TXT?ZyActionD=ZyDocument&amp;Client=EPA&amp;Index=2011%2BThru%2B2015&amp;Docs=&amp;Query=&amp;Time=&amp;EndTime=&amp;SearchMethod=1&amp;TocRestrict=n&amp;Toc=&amp;TocEntry=&amp;QField=&amp;QFieldYear=&amp;QFieldMonth=&amp;QFieldDay=&amp;IntQFieldOp=0&amp;ExtQFieldOp=0&amp;XmlQuery=&amp;File=D%3A%5Czyfiles%5CIndex Data%5C11thru15%5CTxt%5C00000003%5CP100CZFN.txt&amp;User=ANONYMOUS&amp;Password=anonymous&amp;SortMethod=h%7C-&amp;MaximumDocuments=1&amp;FuzzyDegree=0&amp;ImageQuality=r75g8%2Fr75g8%2Fx150y150g16%2Fi425&amp;Display=hpfr&amp;DefSeekPage=x&amp;SearchBack=ZyActionL&amp;Back=ZyActionS&amp;BackDesc=Results page&amp;MaximumPages=1&amp;ZyEntry=1&amp;SeekPage=x&amp;ZyPURL</a:t>
            </a:r>
            <a:endParaRPr sz="1050">
              <a:solidFill>
                <a:srgbClr val="323232"/>
              </a:solidFill>
              <a:highlight>
                <a:srgbClr val="FFFFFF"/>
              </a:highlight>
              <a:latin typeface="Arial"/>
              <a:ea typeface="Arial"/>
              <a:cs typeface="Arial"/>
              <a:sym typeface="Arial"/>
            </a:endParaRPr>
          </a:p>
          <a:p>
            <a:pPr indent="0" lvl="0" marL="139700" marR="139700" rtl="0" algn="l">
              <a:spcBef>
                <a:spcPts val="0"/>
              </a:spcBef>
              <a:spcAft>
                <a:spcPts val="0"/>
              </a:spcAft>
              <a:buNone/>
            </a:pPr>
            <a:r>
              <a:t/>
            </a:r>
            <a:endParaRPr sz="1050">
              <a:solidFill>
                <a:srgbClr val="323232"/>
              </a:solidFill>
              <a:highlight>
                <a:srgbClr val="FFFFFF"/>
              </a:highlight>
              <a:latin typeface="Arial"/>
              <a:ea typeface="Arial"/>
              <a:cs typeface="Arial"/>
              <a:sym typeface="Arial"/>
            </a:endParaRPr>
          </a:p>
          <a:p>
            <a:pPr indent="0" lvl="0" marL="139700" marR="139700" rtl="0" algn="l">
              <a:spcBef>
                <a:spcPts val="0"/>
              </a:spcBef>
              <a:spcAft>
                <a:spcPts val="0"/>
              </a:spcAft>
              <a:buNone/>
            </a:pPr>
            <a:r>
              <a:rPr lang="en" sz="1050">
                <a:solidFill>
                  <a:srgbClr val="323232"/>
                </a:solidFill>
                <a:highlight>
                  <a:srgbClr val="FFFFFF"/>
                </a:highlight>
                <a:latin typeface="Arial"/>
                <a:ea typeface="Arial"/>
                <a:cs typeface="Arial"/>
                <a:sym typeface="Arial"/>
              </a:rPr>
              <a:t>Jaffe, E. (2015, July 10). Mapping Where Electric Vehicles Actually Cause More Pollution Than Gas Cars. Retrieved May 24, 2017, from </a:t>
            </a:r>
            <a:r>
              <a:rPr lang="en" sz="1050" u="sng">
                <a:solidFill>
                  <a:schemeClr val="hlink"/>
                </a:solidFill>
                <a:highlight>
                  <a:srgbClr val="FFFFFF"/>
                </a:highlight>
                <a:latin typeface="Arial"/>
                <a:ea typeface="Arial"/>
                <a:cs typeface="Arial"/>
                <a:sym typeface="Arial"/>
                <a:hlinkClick r:id="rId4"/>
              </a:rPr>
              <a:t>https://www.citylab.com/environment/2015/06/where-electric-vehicles-actually-cause-more-pollution-than-gas-cars/397136/</a:t>
            </a:r>
            <a:endParaRPr sz="1050">
              <a:solidFill>
                <a:srgbClr val="323232"/>
              </a:solidFill>
              <a:highlight>
                <a:srgbClr val="FFFFFF"/>
              </a:highlight>
              <a:latin typeface="Arial"/>
              <a:ea typeface="Arial"/>
              <a:cs typeface="Arial"/>
              <a:sym typeface="Arial"/>
            </a:endParaRPr>
          </a:p>
          <a:p>
            <a:pPr indent="0" lvl="0" marL="139700" marR="139700" rtl="0" algn="l">
              <a:spcBef>
                <a:spcPts val="0"/>
              </a:spcBef>
              <a:spcAft>
                <a:spcPts val="0"/>
              </a:spcAft>
              <a:buNone/>
            </a:pPr>
            <a:r>
              <a:t/>
            </a:r>
            <a:endParaRPr sz="1050">
              <a:solidFill>
                <a:srgbClr val="323232"/>
              </a:solidFill>
              <a:highlight>
                <a:srgbClr val="FFFFFF"/>
              </a:highlight>
              <a:latin typeface="Arial"/>
              <a:ea typeface="Arial"/>
              <a:cs typeface="Arial"/>
              <a:sym typeface="Arial"/>
            </a:endParaRPr>
          </a:p>
          <a:p>
            <a:pPr indent="0" lvl="0" marL="139700" marR="139700" rtl="0" algn="l">
              <a:spcBef>
                <a:spcPts val="0"/>
              </a:spcBef>
              <a:spcAft>
                <a:spcPts val="0"/>
              </a:spcAft>
              <a:buNone/>
            </a:pPr>
            <a:r>
              <a:rPr lang="en" sz="1050">
                <a:solidFill>
                  <a:srgbClr val="323232"/>
                </a:solidFill>
                <a:highlight>
                  <a:srgbClr val="FFFFFF"/>
                </a:highlight>
                <a:latin typeface="Arial"/>
                <a:ea typeface="Arial"/>
                <a:cs typeface="Arial"/>
                <a:sym typeface="Arial"/>
              </a:rPr>
              <a:t>Study: Electric Vehicles Pollute More Than Gas-powered Cars. (n.d.). Retrieved May 24, 2017, from https://www.thenewamerican.com/tech/item/23226-study-electric-vehicles-pollute-more-than-gas-powered-cars</a:t>
            </a:r>
            <a:endParaRPr sz="1050">
              <a:solidFill>
                <a:srgbClr val="323232"/>
              </a:solidFill>
              <a:highlight>
                <a:srgbClr val="FFFFFF"/>
              </a:highlight>
              <a:latin typeface="Arial"/>
              <a:ea typeface="Arial"/>
              <a:cs typeface="Arial"/>
              <a:sym typeface="Arial"/>
            </a:endParaRPr>
          </a:p>
          <a:p>
            <a:pPr indent="0" lvl="0" marL="139700" marR="139700" rtl="0" algn="l">
              <a:spcBef>
                <a:spcPts val="0"/>
              </a:spcBef>
              <a:spcAft>
                <a:spcPts val="0"/>
              </a:spcAft>
              <a:buNone/>
            </a:pPr>
            <a:r>
              <a:t/>
            </a:r>
            <a:endParaRPr sz="1050">
              <a:solidFill>
                <a:srgbClr val="323232"/>
              </a:solidFill>
              <a:highlight>
                <a:srgbClr val="FFFFFF"/>
              </a:highlight>
              <a:latin typeface="Arial"/>
              <a:ea typeface="Arial"/>
              <a:cs typeface="Arial"/>
              <a:sym typeface="Arial"/>
            </a:endParaRPr>
          </a:p>
          <a:p>
            <a:pPr indent="0" lvl="0" marL="139700" marR="139700" rtl="0" algn="l">
              <a:spcBef>
                <a:spcPts val="0"/>
              </a:spcBef>
              <a:spcAft>
                <a:spcPts val="0"/>
              </a:spcAft>
              <a:buNone/>
            </a:pPr>
            <a:r>
              <a:rPr lang="en" sz="1050">
                <a:solidFill>
                  <a:srgbClr val="323232"/>
                </a:solidFill>
                <a:highlight>
                  <a:srgbClr val="FFFFFF"/>
                </a:highlight>
                <a:latin typeface="Arial"/>
                <a:ea typeface="Arial"/>
                <a:cs typeface="Arial"/>
                <a:sym typeface="Arial"/>
              </a:rPr>
              <a:t>The ‘electric cars aren’t green’ myth debunked. (n.d.). Retrieved May 24, 2017, from http://shrinkthatfootprint.com/electric-cars-green</a:t>
            </a:r>
            <a:endParaRPr sz="1050">
              <a:solidFill>
                <a:srgbClr val="323232"/>
              </a:solidFill>
              <a:highlight>
                <a:srgbClr val="FFFFFF"/>
              </a:highlight>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1600"/>
              </a:spcBef>
              <a:spcAft>
                <a:spcPts val="0"/>
              </a:spcAft>
              <a:buNone/>
            </a:pPr>
            <a:r>
              <a:t/>
            </a:r>
            <a:endParaRPr sz="800"/>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Gas Powered Car Vs Hybrid Car Vs Electric Car </a:t>
            </a:r>
            <a:endParaRPr/>
          </a:p>
        </p:txBody>
      </p:sp>
      <p:sp>
        <p:nvSpPr>
          <p:cNvPr id="70" name="Google Shape;70;p1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333333"/>
                </a:solidFill>
                <a:highlight>
                  <a:srgbClr val="FFFFFF"/>
                </a:highlight>
              </a:rPr>
              <a:t>The main difference between gas and hybrid cars is the way the engine functions.</a:t>
            </a:r>
            <a:endParaRPr sz="1400">
              <a:solidFill>
                <a:srgbClr val="333333"/>
              </a:solidFill>
              <a:highlight>
                <a:srgbClr val="FFFFFF"/>
              </a:highlight>
            </a:endParaRPr>
          </a:p>
          <a:p>
            <a:pPr indent="-317500" lvl="0" marL="457200" rtl="0" algn="l">
              <a:spcBef>
                <a:spcPts val="1600"/>
              </a:spcBef>
              <a:spcAft>
                <a:spcPts val="0"/>
              </a:spcAft>
              <a:buClr>
                <a:srgbClr val="333333"/>
              </a:buClr>
              <a:buSzPts val="1400"/>
              <a:buChar char="●"/>
            </a:pPr>
            <a:r>
              <a:rPr lang="en" sz="1400">
                <a:solidFill>
                  <a:srgbClr val="333333"/>
                </a:solidFill>
                <a:highlight>
                  <a:srgbClr val="FFFFFF"/>
                </a:highlight>
              </a:rPr>
              <a:t>A hybrid car combines a gasoline-powered engine with an electric motor</a:t>
            </a:r>
            <a:endParaRPr sz="1400">
              <a:solidFill>
                <a:srgbClr val="333333"/>
              </a:solidFill>
              <a:highlight>
                <a:srgbClr val="FFFFFF"/>
              </a:highlight>
            </a:endParaRPr>
          </a:p>
          <a:p>
            <a:pPr indent="-317500" lvl="0" marL="457200" rtl="0" algn="l">
              <a:spcBef>
                <a:spcPts val="0"/>
              </a:spcBef>
              <a:spcAft>
                <a:spcPts val="0"/>
              </a:spcAft>
              <a:buClr>
                <a:srgbClr val="333333"/>
              </a:buClr>
              <a:buSzPts val="1400"/>
              <a:buChar char="●"/>
            </a:pPr>
            <a:r>
              <a:rPr lang="en" sz="1400">
                <a:solidFill>
                  <a:srgbClr val="333333"/>
                </a:solidFill>
                <a:highlight>
                  <a:srgbClr val="FFFFFF"/>
                </a:highlight>
              </a:rPr>
              <a:t>A traditional vehicle gets its power from the engine only.</a:t>
            </a:r>
            <a:endParaRPr sz="1400">
              <a:solidFill>
                <a:srgbClr val="333333"/>
              </a:solidFill>
              <a:highlight>
                <a:srgbClr val="FFFFFF"/>
              </a:highlight>
            </a:endParaRPr>
          </a:p>
          <a:p>
            <a:pPr indent="-317500" lvl="0" marL="457200" rtl="0" algn="l">
              <a:spcBef>
                <a:spcPts val="0"/>
              </a:spcBef>
              <a:spcAft>
                <a:spcPts val="0"/>
              </a:spcAft>
              <a:buClr>
                <a:srgbClr val="333333"/>
              </a:buClr>
              <a:buSzPts val="1400"/>
              <a:buChar char="●"/>
            </a:pPr>
            <a:r>
              <a:rPr lang="en" sz="1400">
                <a:solidFill>
                  <a:srgbClr val="333333"/>
                </a:solidFill>
                <a:highlight>
                  <a:srgbClr val="FFFFFF"/>
                </a:highlight>
              </a:rPr>
              <a:t>In a hybrid, a complex system of electronic and mechanical controls manages the engine and motor to obtain the best efficiency for different driving conditions.</a:t>
            </a:r>
            <a:endParaRPr sz="1400">
              <a:solidFill>
                <a:srgbClr val="333333"/>
              </a:solidFill>
              <a:highlight>
                <a:srgbClr val="FFFFFF"/>
              </a:highlight>
            </a:endParaRPr>
          </a:p>
          <a:p>
            <a:pPr indent="-317500" lvl="0" marL="457200" rtl="0" algn="l">
              <a:spcBef>
                <a:spcPts val="0"/>
              </a:spcBef>
              <a:spcAft>
                <a:spcPts val="0"/>
              </a:spcAft>
              <a:buClr>
                <a:srgbClr val="222222"/>
              </a:buClr>
              <a:buSzPts val="1400"/>
              <a:buChar char="●"/>
            </a:pPr>
            <a:r>
              <a:rPr lang="en" sz="1400">
                <a:solidFill>
                  <a:srgbClr val="222222"/>
                </a:solidFill>
                <a:highlight>
                  <a:srgbClr val="FFFFFF"/>
                </a:highlight>
              </a:rPr>
              <a:t>The primary difference between a hybrid car and an electric car is that the hybrid car derives some of its power from a conventional gasoline engine. </a:t>
            </a:r>
            <a:endParaRPr sz="1400">
              <a:solidFill>
                <a:srgbClr val="222222"/>
              </a:solidFill>
              <a:highlight>
                <a:srgbClr val="FFFFFF"/>
              </a:highlight>
            </a:endParaRPr>
          </a:p>
          <a:p>
            <a:pPr indent="-317500" lvl="0" marL="457200" rtl="0" algn="l">
              <a:spcBef>
                <a:spcPts val="0"/>
              </a:spcBef>
              <a:spcAft>
                <a:spcPts val="0"/>
              </a:spcAft>
              <a:buClr>
                <a:srgbClr val="222222"/>
              </a:buClr>
              <a:buSzPts val="1400"/>
              <a:buChar char="●"/>
            </a:pPr>
            <a:r>
              <a:rPr lang="en" sz="1400">
                <a:solidFill>
                  <a:srgbClr val="222222"/>
                </a:solidFill>
                <a:highlight>
                  <a:srgbClr val="FFFFFF"/>
                </a:highlight>
              </a:rPr>
              <a:t>A true electric car gets all of its power from electrical sources, and thereby is a completely non-polluting zero-emission vehicle (ZEV).</a:t>
            </a:r>
            <a:endParaRPr sz="1400">
              <a:solidFill>
                <a:srgbClr val="333333"/>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ph type="title"/>
          </p:nvPr>
        </p:nvSpPr>
        <p:spPr>
          <a:xfrm>
            <a:off x="283750" y="181500"/>
            <a:ext cx="8520600" cy="70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Co2 </a:t>
            </a:r>
            <a:r>
              <a:rPr lang="en"/>
              <a:t>emissions</a:t>
            </a:r>
            <a:endParaRPr/>
          </a:p>
        </p:txBody>
      </p:sp>
      <p:sp>
        <p:nvSpPr>
          <p:cNvPr id="76" name="Google Shape;76;p15"/>
          <p:cNvSpPr txBox="1"/>
          <p:nvPr>
            <p:ph idx="1" type="body"/>
          </p:nvPr>
        </p:nvSpPr>
        <p:spPr>
          <a:xfrm>
            <a:off x="311700" y="885325"/>
            <a:ext cx="8520600" cy="197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rgbClr val="222222"/>
                </a:solidFill>
                <a:highlight>
                  <a:srgbClr val="FFFFFF"/>
                </a:highlight>
              </a:rPr>
              <a:t>Carbon dioxide</a:t>
            </a:r>
            <a:r>
              <a:rPr lang="en" sz="1400">
                <a:solidFill>
                  <a:srgbClr val="222222"/>
                </a:solidFill>
                <a:highlight>
                  <a:srgbClr val="FFFFFF"/>
                </a:highlight>
              </a:rPr>
              <a:t> is a colorless, odorless gas found in our atmosphere. Its chemical formula is </a:t>
            </a:r>
            <a:r>
              <a:rPr b="1" lang="en" sz="1400">
                <a:solidFill>
                  <a:srgbClr val="222222"/>
                </a:solidFill>
                <a:highlight>
                  <a:srgbClr val="FFFFFF"/>
                </a:highlight>
              </a:rPr>
              <a:t>Co2</a:t>
            </a:r>
            <a:r>
              <a:rPr lang="en" sz="1400">
                <a:solidFill>
                  <a:srgbClr val="222222"/>
                </a:solidFill>
                <a:highlight>
                  <a:srgbClr val="FFFFFF"/>
                </a:highlight>
              </a:rPr>
              <a:t>, which means it is one carbon atom bonded to two oxygen atoms. It is a waste product in our bodies, and is also produced by burning fossil fuels. </a:t>
            </a:r>
            <a:endParaRPr sz="1400">
              <a:solidFill>
                <a:srgbClr val="222222"/>
              </a:solidFill>
              <a:highlight>
                <a:srgbClr val="FFFFFF"/>
              </a:highlight>
            </a:endParaRPr>
          </a:p>
          <a:p>
            <a:pPr indent="0" lvl="0" marL="0" rtl="0" algn="l">
              <a:spcBef>
                <a:spcPts val="1600"/>
              </a:spcBef>
              <a:spcAft>
                <a:spcPts val="0"/>
              </a:spcAft>
              <a:buNone/>
            </a:pPr>
            <a:r>
              <a:rPr lang="en" sz="1400">
                <a:solidFill>
                  <a:srgbClr val="222222"/>
                </a:solidFill>
                <a:highlight>
                  <a:srgbClr val="FFFFFF"/>
                </a:highlight>
              </a:rPr>
              <a:t>The extra carbon dioxide increases the greenhouse effect. More heat is trapped by the atmosphere, causing the planet to become warmer than it would be naturally. The increase in global temperature </a:t>
            </a:r>
            <a:r>
              <a:rPr lang="en" sz="1400">
                <a:solidFill>
                  <a:srgbClr val="222222"/>
                </a:solidFill>
                <a:highlight>
                  <a:srgbClr val="FFFFFF"/>
                </a:highlight>
              </a:rPr>
              <a:t>contributing to</a:t>
            </a:r>
            <a:r>
              <a:rPr lang="en" sz="1400">
                <a:solidFill>
                  <a:srgbClr val="222222"/>
                </a:solidFill>
                <a:highlight>
                  <a:srgbClr val="FFFFFF"/>
                </a:highlight>
              </a:rPr>
              <a:t> global warming.</a:t>
            </a:r>
            <a:endParaRPr sz="1400">
              <a:solidFill>
                <a:srgbClr val="222222"/>
              </a:solidFill>
              <a:highlight>
                <a:srgbClr val="FFFFFF"/>
              </a:highlight>
            </a:endParaRPr>
          </a:p>
          <a:p>
            <a:pPr indent="0" lvl="0" marL="0" rtl="0" algn="l">
              <a:spcBef>
                <a:spcPts val="1600"/>
              </a:spcBef>
              <a:spcAft>
                <a:spcPts val="1600"/>
              </a:spcAft>
              <a:buNone/>
            </a:pPr>
            <a:r>
              <a:t/>
            </a:r>
            <a:endParaRPr/>
          </a:p>
        </p:txBody>
      </p:sp>
      <p:sp>
        <p:nvSpPr>
          <p:cNvPr id="77" name="Google Shape;77;p15"/>
          <p:cNvSpPr txBox="1"/>
          <p:nvPr/>
        </p:nvSpPr>
        <p:spPr>
          <a:xfrm>
            <a:off x="283750" y="2672275"/>
            <a:ext cx="8260200" cy="232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222222"/>
                </a:solidFill>
                <a:highlight>
                  <a:schemeClr val="lt1"/>
                </a:highlight>
                <a:latin typeface="Open Sans"/>
                <a:ea typeface="Open Sans"/>
                <a:cs typeface="Open Sans"/>
                <a:sym typeface="Open Sans"/>
              </a:rPr>
              <a:t>Facts:</a:t>
            </a:r>
            <a:endParaRPr b="1">
              <a:solidFill>
                <a:srgbClr val="222222"/>
              </a:solidFill>
              <a:highlight>
                <a:schemeClr val="lt1"/>
              </a:highlight>
              <a:latin typeface="Open Sans"/>
              <a:ea typeface="Open Sans"/>
              <a:cs typeface="Open Sans"/>
              <a:sym typeface="Open Sans"/>
            </a:endParaRPr>
          </a:p>
          <a:p>
            <a:pPr indent="-317500" lvl="0" marL="457200" rtl="0" algn="l">
              <a:lnSpc>
                <a:spcPct val="115000"/>
              </a:lnSpc>
              <a:spcBef>
                <a:spcPts val="160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The amount of Co2 created from burning one gallon of fuel depends on the amount of carbon in the fuel. Typically, more than 99% of the carbon in a fuel is emitted as Co2 when the fuel is burned.</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Diesel creates about 15% more Co2 per gallon. </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The average passenger vehicle emits about 411 grams of Co2 per mile. </a:t>
            </a:r>
            <a:endParaRPr>
              <a:solidFill>
                <a:schemeClr val="dk1"/>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Every gallon of gasoline creates about 8,887 grams of Co2 when burned. </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265550"/>
            <a:ext cx="8520600" cy="9573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2000"/>
              <a:t>Are there any greenhouse gas emissions associated with the use of vehicles other than what comes out of the tailpipe?</a:t>
            </a:r>
            <a:endParaRPr b="1" sz="2000"/>
          </a:p>
        </p:txBody>
      </p:sp>
      <p:sp>
        <p:nvSpPr>
          <p:cNvPr id="83" name="Google Shape;83;p16"/>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Driving most vehicles creates tailpipe greenhouse gas emissions. </a:t>
            </a:r>
            <a:endParaRPr sz="1400">
              <a:solidFill>
                <a:srgbClr val="000000"/>
              </a:solidFill>
            </a:endParaRPr>
          </a:p>
          <a:p>
            <a:pPr indent="0" lvl="0" marL="0" rtl="0" algn="l">
              <a:spcBef>
                <a:spcPts val="1600"/>
              </a:spcBef>
              <a:spcAft>
                <a:spcPts val="0"/>
              </a:spcAft>
              <a:buNone/>
            </a:pPr>
            <a:r>
              <a:rPr lang="en" sz="1400">
                <a:solidFill>
                  <a:srgbClr val="000000"/>
                </a:solidFill>
              </a:rPr>
              <a:t>Producing and distributing the fuel used to power your vehicle also creates greenhouse gasses. </a:t>
            </a:r>
            <a:endParaRPr sz="1400">
              <a:solidFill>
                <a:srgbClr val="000000"/>
              </a:solidFill>
            </a:endParaRPr>
          </a:p>
          <a:p>
            <a:pPr indent="0" lvl="0" marL="0" rtl="0" algn="l">
              <a:spcBef>
                <a:spcPts val="1600"/>
              </a:spcBef>
              <a:spcAft>
                <a:spcPts val="0"/>
              </a:spcAft>
              <a:buNone/>
            </a:pPr>
            <a:r>
              <a:rPr lang="en" sz="1400">
                <a:solidFill>
                  <a:srgbClr val="000000"/>
                </a:solidFill>
              </a:rPr>
              <a:t>Gasoline, for example, requires extracting oil from the ground, transporting it to a refinery, refining the oil into gasoline, and transporting the gasoline to service stations. Each of these steps can produce additional greenhouse gas emissions.</a:t>
            </a:r>
            <a:endParaRPr sz="1400">
              <a:solidFill>
                <a:srgbClr val="000000"/>
              </a:solidFill>
            </a:endParaRPr>
          </a:p>
          <a:p>
            <a:pPr indent="0" lvl="0" marL="0" rtl="0" algn="l">
              <a:spcBef>
                <a:spcPts val="1600"/>
              </a:spcBef>
              <a:spcAft>
                <a:spcPts val="1600"/>
              </a:spcAft>
              <a:buNone/>
            </a:pPr>
            <a:r>
              <a:rPr lang="en" sz="1400">
                <a:solidFill>
                  <a:srgbClr val="000000"/>
                </a:solidFill>
              </a:rPr>
              <a:t> Electric vehicles (EVs) have no tailpipe emissions; however, emissions are created during both the production and distribution of the electricity used to fuel the vehicle.</a:t>
            </a:r>
            <a:endParaRPr sz="14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en" sz="2400"/>
              <a:t>How does the EPA measure Co2 emissions from vehicles?</a:t>
            </a:r>
            <a:endParaRPr b="1" sz="2400"/>
          </a:p>
        </p:txBody>
      </p:sp>
      <p:sp>
        <p:nvSpPr>
          <p:cNvPr id="89" name="Google Shape;89;p17"/>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The Environmental Protection Agency (EPA)  and automobile manufacturers measure vehicle fuel economy and CO2 emissions using a set of standardized laboratory tests. </a:t>
            </a:r>
            <a:endParaRPr>
              <a:solidFill>
                <a:srgbClr val="000000"/>
              </a:solidFill>
            </a:endParaRPr>
          </a:p>
          <a:p>
            <a:pPr indent="0" lvl="0" marL="0" rtl="0" algn="l">
              <a:spcBef>
                <a:spcPts val="1600"/>
              </a:spcBef>
              <a:spcAft>
                <a:spcPts val="1600"/>
              </a:spcAft>
              <a:buNone/>
            </a:pPr>
            <a:r>
              <a:rPr lang="en">
                <a:solidFill>
                  <a:srgbClr val="000000"/>
                </a:solidFill>
              </a:rPr>
              <a:t>These tests were designed by the EPA to mimic typical driving patterns. The EPA and the Department of Transportation use these values to ensure that manufacturers meet federal greenhouse gas and corporate average fuel economy (CAFE) standards</a:t>
            </a: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GAS VS HYBRID</a:t>
            </a:r>
            <a:endParaRPr/>
          </a:p>
        </p:txBody>
      </p:sp>
      <p:sp>
        <p:nvSpPr>
          <p:cNvPr id="95" name="Google Shape;95;p18"/>
          <p:cNvSpPr txBox="1"/>
          <p:nvPr>
            <p:ph idx="1" type="body"/>
          </p:nvPr>
        </p:nvSpPr>
        <p:spPr>
          <a:xfrm>
            <a:off x="311700" y="1179000"/>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pic>
        <p:nvPicPr>
          <p:cNvPr descr="camry.JPG" id="96" name="Google Shape;96;p18"/>
          <p:cNvPicPr preferRelativeResize="0"/>
          <p:nvPr/>
        </p:nvPicPr>
        <p:blipFill>
          <a:blip r:embed="rId3">
            <a:alphaModFix/>
          </a:blip>
          <a:stretch>
            <a:fillRect/>
          </a:stretch>
        </p:blipFill>
        <p:spPr>
          <a:xfrm>
            <a:off x="61475" y="1484675"/>
            <a:ext cx="4583375" cy="2742650"/>
          </a:xfrm>
          <a:prstGeom prst="rect">
            <a:avLst/>
          </a:prstGeom>
          <a:noFill/>
          <a:ln>
            <a:noFill/>
          </a:ln>
        </p:spPr>
      </p:pic>
      <p:pic>
        <p:nvPicPr>
          <p:cNvPr descr="camry no hybrid.JPG" id="97" name="Google Shape;97;p18"/>
          <p:cNvPicPr preferRelativeResize="0"/>
          <p:nvPr/>
        </p:nvPicPr>
        <p:blipFill>
          <a:blip r:embed="rId4">
            <a:alphaModFix/>
          </a:blip>
          <a:stretch>
            <a:fillRect/>
          </a:stretch>
        </p:blipFill>
        <p:spPr>
          <a:xfrm>
            <a:off x="4679000" y="1556325"/>
            <a:ext cx="4261126" cy="2076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Font typeface="Corbel"/>
              <a:buNone/>
            </a:pPr>
            <a:r>
              <a:rPr lang="en" sz="2399">
                <a:latin typeface="Corbel"/>
                <a:ea typeface="Corbel"/>
                <a:cs typeface="Corbel"/>
                <a:sym typeface="Corbel"/>
              </a:rPr>
              <a:t>Compared to your average mid size sedan</a:t>
            </a:r>
            <a:endParaRPr/>
          </a:p>
        </p:txBody>
      </p:sp>
      <p:pic>
        <p:nvPicPr>
          <p:cNvPr id="103" name="Google Shape;103;p19"/>
          <p:cNvPicPr preferRelativeResize="0"/>
          <p:nvPr/>
        </p:nvPicPr>
        <p:blipFill rotWithShape="1">
          <a:blip r:embed="rId3">
            <a:alphaModFix/>
          </a:blip>
          <a:srcRect b="1013" l="991" r="883" t="10057"/>
          <a:stretch/>
        </p:blipFill>
        <p:spPr>
          <a:xfrm>
            <a:off x="2225550" y="1452450"/>
            <a:ext cx="4783174" cy="3278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a lithium-ion battery</a:t>
            </a:r>
            <a:endParaRPr/>
          </a:p>
        </p:txBody>
      </p:sp>
      <p:sp>
        <p:nvSpPr>
          <p:cNvPr id="109" name="Google Shape;109;p20"/>
          <p:cNvSpPr txBox="1"/>
          <p:nvPr>
            <p:ph idx="1" type="body"/>
          </p:nvPr>
        </p:nvSpPr>
        <p:spPr>
          <a:xfrm>
            <a:off x="311700" y="1225225"/>
            <a:ext cx="8520600" cy="3354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A lithium-ion battery or li-on battery for short is a </a:t>
            </a:r>
            <a:r>
              <a:rPr lang="en">
                <a:solidFill>
                  <a:srgbClr val="000000"/>
                </a:solidFill>
                <a:highlight>
                  <a:srgbClr val="FFFFFF"/>
                </a:highlight>
              </a:rPr>
              <a:t>type of rechargeable battery in which lithium ions move from the negative electrode to the positive electrode during discharge and back when charging.</a:t>
            </a:r>
            <a:endParaRPr>
              <a:solidFill>
                <a:srgbClr val="000000"/>
              </a:solidFill>
              <a:highlight>
                <a:srgbClr val="FFFFFF"/>
              </a:highlight>
            </a:endParaRPr>
          </a:p>
          <a:p>
            <a:pPr indent="0" lvl="0" marL="0" rtl="0" algn="l">
              <a:spcBef>
                <a:spcPts val="1600"/>
              </a:spcBef>
              <a:spcAft>
                <a:spcPts val="0"/>
              </a:spcAft>
              <a:buNone/>
            </a:pPr>
            <a:r>
              <a:rPr lang="en">
                <a:solidFill>
                  <a:srgbClr val="000000"/>
                </a:solidFill>
                <a:highlight>
                  <a:srgbClr val="FFFFFF"/>
                </a:highlight>
              </a:rPr>
              <a:t>The lithium in the batteries, for example, is super light and conductive—that’s how you get a lot of energy without adding a lot of weight. So that’s why companies choose a lithium-ion batteries for their cars.</a:t>
            </a:r>
            <a:endParaRPr>
              <a:solidFill>
                <a:srgbClr val="000000"/>
              </a:solidFill>
              <a:highlight>
                <a:srgbClr val="FFFFFF"/>
              </a:highlight>
            </a:endParaRPr>
          </a:p>
          <a:p>
            <a:pPr indent="0" lvl="0" marL="0" rtl="0" algn="l">
              <a:spcBef>
                <a:spcPts val="1600"/>
              </a:spcBef>
              <a:spcAft>
                <a:spcPts val="0"/>
              </a:spcAft>
              <a:buNone/>
            </a:pPr>
            <a:r>
              <a:t/>
            </a:r>
            <a:endParaRPr>
              <a:solidFill>
                <a:srgbClr val="000000"/>
              </a:solidFill>
              <a:highlight>
                <a:srgbClr val="FFFFFF"/>
              </a:highlight>
            </a:endParaRPr>
          </a:p>
          <a:p>
            <a:pPr indent="0" lvl="0" marL="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1958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How do all electric cars produce </a:t>
            </a:r>
            <a:r>
              <a:rPr lang="en" sz="3600"/>
              <a:t>greenhouse</a:t>
            </a:r>
            <a:r>
              <a:rPr lang="en" sz="3600"/>
              <a:t> gasses</a:t>
            </a:r>
            <a:endParaRPr sz="3600"/>
          </a:p>
        </p:txBody>
      </p:sp>
      <p:sp>
        <p:nvSpPr>
          <p:cNvPr id="115" name="Google Shape;115;p21"/>
          <p:cNvSpPr txBox="1"/>
          <p:nvPr>
            <p:ph idx="1" type="body"/>
          </p:nvPr>
        </p:nvSpPr>
        <p:spPr>
          <a:xfrm>
            <a:off x="559475" y="1107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highlight>
                  <a:srgbClr val="FFFFFF"/>
                </a:highlight>
              </a:rPr>
              <a:t>Electric cars don't need gas, but it still might get its energy from burning carbon. It depends on how your local grid generates electricity. </a:t>
            </a:r>
            <a:endParaRPr>
              <a:solidFill>
                <a:srgbClr val="000000"/>
              </a:solidFill>
              <a:highlight>
                <a:srgbClr val="FFFFFF"/>
              </a:highlight>
            </a:endParaRPr>
          </a:p>
          <a:p>
            <a:pPr indent="0" lvl="0" marL="0" rtl="0" algn="l">
              <a:spcBef>
                <a:spcPts val="1600"/>
              </a:spcBef>
              <a:spcAft>
                <a:spcPts val="0"/>
              </a:spcAft>
              <a:buNone/>
            </a:pPr>
            <a:r>
              <a:rPr lang="en">
                <a:solidFill>
                  <a:srgbClr val="000000"/>
                </a:solidFill>
                <a:highlight>
                  <a:srgbClr val="FFFFFF"/>
                </a:highlight>
              </a:rPr>
              <a:t>If you use coal-fired power plants to produce the electricity, then all-electrics don’t even look that much better than a traditional vehicle in terms of greenhouse gases.</a:t>
            </a:r>
            <a:endParaRPr>
              <a:solidFill>
                <a:srgbClr val="000000"/>
              </a:solidFill>
              <a:highlight>
                <a:srgbClr val="FFFFFF"/>
              </a:highlight>
            </a:endParaRPr>
          </a:p>
          <a:p>
            <a:pPr indent="0" lvl="0" marL="0" rtl="0" algn="l">
              <a:spcBef>
                <a:spcPts val="1600"/>
              </a:spcBef>
              <a:spcAft>
                <a:spcPts val="0"/>
              </a:spcAft>
              <a:buNone/>
            </a:pPr>
            <a:r>
              <a:rPr lang="en">
                <a:solidFill>
                  <a:srgbClr val="000000"/>
                </a:solidFill>
                <a:highlight>
                  <a:srgbClr val="FFFFFF"/>
                </a:highlight>
              </a:rPr>
              <a:t>If your local grid incorporates a fair amount of renewable solar and wind energy, like California, your electric vehicle is pretty clean.</a:t>
            </a:r>
            <a:endParaRPr>
              <a:solidFill>
                <a:srgbClr val="000000"/>
              </a:solidFill>
              <a:highlight>
                <a:srgbClr val="FFFFFF"/>
              </a:highlight>
            </a:endParaRPr>
          </a:p>
          <a:p>
            <a:pPr indent="0" lvl="0" marL="0" rtl="0" algn="l">
              <a:spcBef>
                <a:spcPts val="1600"/>
              </a:spcBef>
              <a:spcAft>
                <a:spcPts val="0"/>
              </a:spcAft>
              <a:buClr>
                <a:schemeClr val="dk1"/>
              </a:buClr>
              <a:buSzPts val="1100"/>
              <a:buFont typeface="Arial"/>
              <a:buNone/>
            </a:pPr>
            <a:r>
              <a:t/>
            </a:r>
            <a:endParaRPr sz="1350">
              <a:solidFill>
                <a:schemeClr val="dk1"/>
              </a:solidFill>
              <a:highlight>
                <a:srgbClr val="FFFFFF"/>
              </a:highlight>
              <a:latin typeface="Georgia"/>
              <a:ea typeface="Georgia"/>
              <a:cs typeface="Georgia"/>
              <a:sym typeface="Georgia"/>
            </a:endParaRPr>
          </a:p>
          <a:p>
            <a:pPr indent="0" lvl="0" marL="0" rtl="0" algn="l">
              <a:spcBef>
                <a:spcPts val="0"/>
              </a:spcBef>
              <a:spcAft>
                <a:spcPts val="1600"/>
              </a:spcAft>
              <a:buNone/>
            </a:pPr>
            <a:r>
              <a:t/>
            </a:r>
            <a:endParaRPr>
              <a:solidFill>
                <a:srgbClr val="000000"/>
              </a:solidFill>
              <a:highlight>
                <a:srgbClr val="FFFFFF"/>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