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T Sans Narrow"/>
      <p:regular r:id="rId14"/>
      <p:bold r:id="rId15"/>
    </p:embeddedFont>
    <p:embeddedFont>
      <p:font typeface="Lato"/>
      <p:regular r:id="rId16"/>
      <p:bold r:id="rId17"/>
      <p:italic r:id="rId18"/>
      <p:boldItalic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6.xml"/><Relationship Id="rId22" Type="http://schemas.openxmlformats.org/officeDocument/2006/relationships/font" Target="fonts/OpenSans-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TSansNarrow-bold.fntdata"/><Relationship Id="rId14" Type="http://schemas.openxmlformats.org/officeDocument/2006/relationships/font" Target="fonts/PTSansNarrow-regular.fntdata"/><Relationship Id="rId17" Type="http://schemas.openxmlformats.org/officeDocument/2006/relationships/font" Target="fonts/Lato-bold.fntdata"/><Relationship Id="rId16" Type="http://schemas.openxmlformats.org/officeDocument/2006/relationships/font" Target="fonts/Lato-regular.fntdata"/><Relationship Id="rId5" Type="http://schemas.openxmlformats.org/officeDocument/2006/relationships/notesMaster" Target="notesMasters/notesMaster1.xml"/><Relationship Id="rId19" Type="http://schemas.openxmlformats.org/officeDocument/2006/relationships/font" Target="fonts/Lato-boldItalic.fntdata"/><Relationship Id="rId6" Type="http://schemas.openxmlformats.org/officeDocument/2006/relationships/slide" Target="slides/slide1.xml"/><Relationship Id="rId18"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84f4ed7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84f4ed7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84f4ed7a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84f4ed7a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84f4ed7a0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84f4ed7a0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84f4ed7a0_0_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84f4ed7a0_0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84f4ed7a0_0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84f4ed7a0_0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84f4ed7a0_0_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84f4ed7a0_0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84f4ed7a0_0_7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84f4ed7a0_0_7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hyperlink" Target="https://gowanuscanalconservancy.org/abou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498125" y="0"/>
            <a:ext cx="7688100" cy="1140300"/>
          </a:xfrm>
          <a:prstGeom prst="rect">
            <a:avLst/>
          </a:prstGeom>
          <a:ln cap="flat" cmpd="sng" w="9525">
            <a:solidFill>
              <a:srgbClr val="EFEFEF"/>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b="0" sz="4800">
              <a:solidFill>
                <a:srgbClr val="000000"/>
              </a:solidFill>
              <a:latin typeface="Arial"/>
              <a:ea typeface="Arial"/>
              <a:cs typeface="Arial"/>
              <a:sym typeface="Arial"/>
            </a:endParaRPr>
          </a:p>
          <a:p>
            <a:pPr indent="0" lvl="0" marL="0" rtl="0" algn="ctr">
              <a:spcBef>
                <a:spcPts val="0"/>
              </a:spcBef>
              <a:spcAft>
                <a:spcPts val="0"/>
              </a:spcAft>
              <a:buNone/>
            </a:pPr>
            <a:r>
              <a:t/>
            </a:r>
            <a:endParaRPr b="0" sz="4800">
              <a:solidFill>
                <a:srgbClr val="000000"/>
              </a:solidFill>
              <a:latin typeface="Arial"/>
              <a:ea typeface="Arial"/>
              <a:cs typeface="Arial"/>
              <a:sym typeface="Arial"/>
            </a:endParaRPr>
          </a:p>
          <a:p>
            <a:pPr indent="0" lvl="0" marL="0" rtl="0" algn="ctr">
              <a:spcBef>
                <a:spcPts val="0"/>
              </a:spcBef>
              <a:spcAft>
                <a:spcPts val="0"/>
              </a:spcAft>
              <a:buNone/>
            </a:pPr>
            <a:r>
              <a:rPr b="0" lang="en" sz="4800">
                <a:solidFill>
                  <a:srgbClr val="000000"/>
                </a:solidFill>
                <a:latin typeface="Arial"/>
                <a:ea typeface="Arial"/>
                <a:cs typeface="Arial"/>
                <a:sym typeface="Arial"/>
              </a:rPr>
              <a:t>Environmental Economics</a:t>
            </a:r>
            <a:endParaRPr b="0" sz="4800">
              <a:solidFill>
                <a:srgbClr val="000000"/>
              </a:solidFill>
              <a:latin typeface="Arial"/>
              <a:ea typeface="Arial"/>
              <a:cs typeface="Arial"/>
              <a:sym typeface="Arial"/>
            </a:endParaRPr>
          </a:p>
        </p:txBody>
      </p:sp>
      <p:sp>
        <p:nvSpPr>
          <p:cNvPr id="67" name="Google Shape;67;p13"/>
          <p:cNvSpPr txBox="1"/>
          <p:nvPr>
            <p:ph idx="1" type="subTitle"/>
          </p:nvPr>
        </p:nvSpPr>
        <p:spPr>
          <a:xfrm>
            <a:off x="1189450" y="3510625"/>
            <a:ext cx="5388300" cy="485700"/>
          </a:xfrm>
          <a:prstGeom prst="rect">
            <a:avLst/>
          </a:prstGeom>
        </p:spPr>
        <p:txBody>
          <a:bodyPr anchorCtr="0" anchor="t" bIns="91425" lIns="91425" spcFirstLastPara="1" rIns="91425" wrap="square" tIns="91425">
            <a:noAutofit/>
          </a:bodyPr>
          <a:lstStyle/>
          <a:p>
            <a:pPr indent="0" lvl="0" marL="0" rtl="0" algn="ctr">
              <a:lnSpc>
                <a:spcPct val="98181"/>
              </a:lnSpc>
              <a:spcBef>
                <a:spcPts val="0"/>
              </a:spcBef>
              <a:spcAft>
                <a:spcPts val="0"/>
              </a:spcAft>
              <a:buNone/>
            </a:pPr>
            <a:r>
              <a:rPr b="1" lang="en" sz="2000">
                <a:solidFill>
                  <a:srgbClr val="000000"/>
                </a:solidFill>
                <a:latin typeface="Arial"/>
                <a:ea typeface="Arial"/>
                <a:cs typeface="Arial"/>
                <a:sym typeface="Arial"/>
              </a:rPr>
              <a:t>Water pollution in NYC’s Gowanus Canal</a:t>
            </a:r>
            <a:endParaRPr b="1" sz="2000">
              <a:solidFill>
                <a:srgbClr val="000000"/>
              </a:solidFill>
              <a:latin typeface="Arial"/>
              <a:ea typeface="Arial"/>
              <a:cs typeface="Arial"/>
              <a:sym typeface="Arial"/>
            </a:endParaRPr>
          </a:p>
          <a:p>
            <a:pPr indent="0" lvl="0" marL="0" rtl="0" algn="ctr">
              <a:spcBef>
                <a:spcPts val="0"/>
              </a:spcBef>
              <a:spcAft>
                <a:spcPts val="0"/>
              </a:spcAft>
              <a:buNone/>
            </a:pPr>
            <a:r>
              <a:t/>
            </a:r>
            <a:endParaRPr/>
          </a:p>
        </p:txBody>
      </p:sp>
      <p:sp>
        <p:nvSpPr>
          <p:cNvPr id="68" name="Google Shape;68;p13"/>
          <p:cNvSpPr txBox="1"/>
          <p:nvPr/>
        </p:nvSpPr>
        <p:spPr>
          <a:xfrm>
            <a:off x="5674175" y="2653400"/>
            <a:ext cx="1320000" cy="993300"/>
          </a:xfrm>
          <a:prstGeom prst="rect">
            <a:avLst/>
          </a:prstGeom>
          <a:no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69" name="Google Shape;69;p13"/>
          <p:cNvSpPr txBox="1"/>
          <p:nvPr/>
        </p:nvSpPr>
        <p:spPr>
          <a:xfrm>
            <a:off x="884475" y="1183825"/>
            <a:ext cx="1632900" cy="13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70" name="Google Shape;70;p13"/>
          <p:cNvPicPr preferRelativeResize="0"/>
          <p:nvPr/>
        </p:nvPicPr>
        <p:blipFill>
          <a:blip r:embed="rId3">
            <a:alphaModFix/>
          </a:blip>
          <a:stretch>
            <a:fillRect/>
          </a:stretch>
        </p:blipFill>
        <p:spPr>
          <a:xfrm>
            <a:off x="2434325" y="1056375"/>
            <a:ext cx="3239848" cy="2157150"/>
          </a:xfrm>
          <a:prstGeom prst="rect">
            <a:avLst/>
          </a:prstGeom>
          <a:noFill/>
          <a:ln>
            <a:noFill/>
          </a:ln>
        </p:spPr>
      </p:pic>
      <p:sp>
        <p:nvSpPr>
          <p:cNvPr id="71" name="Google Shape;71;p13"/>
          <p:cNvSpPr txBox="1"/>
          <p:nvPr/>
        </p:nvSpPr>
        <p:spPr>
          <a:xfrm>
            <a:off x="1319900" y="4422325"/>
            <a:ext cx="1619100" cy="6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72" name="Google Shape;72;p13"/>
          <p:cNvPicPr preferRelativeResize="0"/>
          <p:nvPr/>
        </p:nvPicPr>
        <p:blipFill>
          <a:blip r:embed="rId4">
            <a:alphaModFix/>
          </a:blip>
          <a:stretch>
            <a:fillRect/>
          </a:stretch>
        </p:blipFill>
        <p:spPr>
          <a:xfrm>
            <a:off x="5674175" y="1054999"/>
            <a:ext cx="3239850" cy="2159900"/>
          </a:xfrm>
          <a:prstGeom prst="rect">
            <a:avLst/>
          </a:prstGeom>
          <a:noFill/>
          <a:ln>
            <a:noFill/>
          </a:ln>
        </p:spPr>
      </p:pic>
      <p:sp>
        <p:nvSpPr>
          <p:cNvPr id="73" name="Google Shape;73;p13"/>
          <p:cNvSpPr txBox="1"/>
          <p:nvPr/>
        </p:nvSpPr>
        <p:spPr>
          <a:xfrm rot="-531">
            <a:off x="493275" y="1530858"/>
            <a:ext cx="1941000" cy="16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ECON 2505ID</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Prof: S. MacDonald</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Group project:</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Franklin Rivera</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Christo Sam</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Deion Bhuggoo</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Igor Dupont</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id="78" name="Google Shape;78;p14"/>
          <p:cNvPicPr preferRelativeResize="0"/>
          <p:nvPr/>
        </p:nvPicPr>
        <p:blipFill>
          <a:blip r:embed="rId3">
            <a:alphaModFix/>
          </a:blip>
          <a:stretch>
            <a:fillRect/>
          </a:stretch>
        </p:blipFill>
        <p:spPr>
          <a:xfrm>
            <a:off x="4036150" y="1266325"/>
            <a:ext cx="4588390" cy="3183225"/>
          </a:xfrm>
          <a:prstGeom prst="rect">
            <a:avLst/>
          </a:prstGeom>
          <a:noFill/>
          <a:ln>
            <a:noFill/>
          </a:ln>
        </p:spPr>
      </p:pic>
      <p:sp>
        <p:nvSpPr>
          <p:cNvPr id="79" name="Google Shape;79;p14"/>
          <p:cNvSpPr txBox="1"/>
          <p:nvPr/>
        </p:nvSpPr>
        <p:spPr>
          <a:xfrm>
            <a:off x="421825" y="830025"/>
            <a:ext cx="3524100" cy="3619500"/>
          </a:xfrm>
          <a:prstGeom prst="rect">
            <a:avLst/>
          </a:prstGeom>
          <a:noFill/>
          <a:ln>
            <a:noFill/>
          </a:ln>
        </p:spPr>
        <p:txBody>
          <a:bodyPr anchorCtr="0" anchor="t" bIns="91425" lIns="91425" spcFirstLastPara="1" rIns="91425" wrap="square" tIns="91425">
            <a:noAutofit/>
          </a:bodyPr>
          <a:lstStyle/>
          <a:p>
            <a:pPr indent="0" lvl="0" marL="0" rtl="0" algn="l">
              <a:lnSpc>
                <a:spcPct val="98181"/>
              </a:lnSpc>
              <a:spcBef>
                <a:spcPts val="1100"/>
              </a:spcBef>
              <a:spcAft>
                <a:spcPts val="0"/>
              </a:spcAft>
              <a:buNone/>
            </a:pPr>
            <a:r>
              <a:rPr lang="en">
                <a:solidFill>
                  <a:srgbClr val="4D3E2F"/>
                </a:solidFill>
              </a:rPr>
              <a:t>The key environmental economics approach is to balance environmental degradation and economic activity. The topic also gives a limelight on how the environment can be advanced economically (Singh, &amp; Shishodia, 2017).</a:t>
            </a:r>
            <a:endParaRPr>
              <a:solidFill>
                <a:srgbClr val="4D3E2F"/>
              </a:solidFill>
            </a:endParaRPr>
          </a:p>
          <a:p>
            <a:pPr indent="0" lvl="0" marL="0" rtl="0" algn="l">
              <a:spcBef>
                <a:spcPts val="0"/>
              </a:spcBef>
              <a:spcAft>
                <a:spcPts val="0"/>
              </a:spcAft>
              <a:buNone/>
            </a:pPr>
            <a:r>
              <a:t/>
            </a:r>
            <a:endParaRPr sz="2400">
              <a:solidFill>
                <a:srgbClr val="4D3E2F"/>
              </a:solidFill>
            </a:endParaRPr>
          </a:p>
          <a:p>
            <a:pPr indent="0" lvl="0" marL="0" rtl="0" algn="l">
              <a:spcBef>
                <a:spcPts val="0"/>
              </a:spcBef>
              <a:spcAft>
                <a:spcPts val="0"/>
              </a:spcAft>
              <a:buNone/>
            </a:pPr>
            <a:r>
              <a:rPr lang="en">
                <a:solidFill>
                  <a:srgbClr val="4D3E2F"/>
                </a:solidFill>
              </a:rPr>
              <a:t>The Gowanus canal is a 1.8 mile long canal in Brooklyn, New York. In the mid 19th century this canal arose from freshwater streams, This canal was a vital cargo transportation hub. By the end of the 19th century heavy industrial use caused a large amount of pollutants to drain into the canal.Now it is known as one of the most polluted body of water in the US..  </a:t>
            </a:r>
            <a:endParaRPr>
              <a:solidFill>
                <a:srgbClr val="4D3E2F"/>
              </a:solidFill>
            </a:endParaRPr>
          </a:p>
        </p:txBody>
      </p:sp>
      <p:sp>
        <p:nvSpPr>
          <p:cNvPr id="80" name="Google Shape;80;p14"/>
          <p:cNvSpPr txBox="1"/>
          <p:nvPr/>
        </p:nvSpPr>
        <p:spPr>
          <a:xfrm>
            <a:off x="2626150" y="285750"/>
            <a:ext cx="3374700" cy="69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1C4587"/>
                </a:solidFill>
                <a:latin typeface="Open Sans"/>
                <a:ea typeface="Open Sans"/>
                <a:cs typeface="Open Sans"/>
                <a:sym typeface="Open Sans"/>
              </a:rPr>
              <a:t>Introduction</a:t>
            </a:r>
            <a:endParaRPr b="1" sz="3000">
              <a:solidFill>
                <a:srgbClr val="1C4587"/>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5"/>
          <p:cNvSpPr txBox="1"/>
          <p:nvPr/>
        </p:nvSpPr>
        <p:spPr>
          <a:xfrm>
            <a:off x="870850" y="299350"/>
            <a:ext cx="7402200" cy="123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1C4587"/>
                </a:solidFill>
              </a:rPr>
              <a:t>Water pollution on NYC Gowanus canal</a:t>
            </a:r>
            <a:endParaRPr sz="3000">
              <a:solidFill>
                <a:srgbClr val="1C4587"/>
              </a:solidFill>
              <a:latin typeface="Open Sans"/>
              <a:ea typeface="Open Sans"/>
              <a:cs typeface="Open Sans"/>
              <a:sym typeface="Open Sans"/>
            </a:endParaRPr>
          </a:p>
        </p:txBody>
      </p:sp>
      <p:sp>
        <p:nvSpPr>
          <p:cNvPr id="86" name="Google Shape;86;p15"/>
          <p:cNvSpPr txBox="1"/>
          <p:nvPr/>
        </p:nvSpPr>
        <p:spPr>
          <a:xfrm>
            <a:off x="326575" y="1061350"/>
            <a:ext cx="3891600" cy="3837300"/>
          </a:xfrm>
          <a:prstGeom prst="rect">
            <a:avLst/>
          </a:prstGeom>
          <a:noFill/>
          <a:ln>
            <a:noFill/>
          </a:ln>
        </p:spPr>
        <p:txBody>
          <a:bodyPr anchorCtr="0" anchor="t" bIns="91425" lIns="91425" spcFirstLastPara="1" rIns="91425" wrap="square" tIns="91425">
            <a:noAutofit/>
          </a:bodyPr>
          <a:lstStyle/>
          <a:p>
            <a:pPr indent="0" lvl="0" marL="0" rtl="0" algn="l">
              <a:lnSpc>
                <a:spcPct val="98181"/>
              </a:lnSpc>
              <a:spcBef>
                <a:spcPts val="1100"/>
              </a:spcBef>
              <a:spcAft>
                <a:spcPts val="0"/>
              </a:spcAft>
              <a:buNone/>
            </a:pPr>
            <a:r>
              <a:rPr lang="en" sz="1800">
                <a:solidFill>
                  <a:srgbClr val="4D3E2F"/>
                </a:solidFill>
              </a:rPr>
              <a:t>Surrounding this canal are three manufactured gas plants which are believed to be the sources of polycyclic aromatic hydrocarbon contamination. Other companies which has greatly contributed to pollution of the Gowanus Canal include; Metropolitan Gas Light Company MGP site. The sites also exhibit characteristics </a:t>
            </a:r>
            <a:r>
              <a:rPr lang="en" sz="1800">
                <a:solidFill>
                  <a:srgbClr val="4D3E2F"/>
                </a:solidFill>
              </a:rPr>
              <a:t>and</a:t>
            </a:r>
            <a:r>
              <a:rPr lang="en" sz="1800">
                <a:solidFill>
                  <a:srgbClr val="4D3E2F"/>
                </a:solidFill>
              </a:rPr>
              <a:t> contaminations of coal and tar which has affected to the quality of water in the canal. </a:t>
            </a:r>
            <a:endParaRPr sz="1800">
              <a:solidFill>
                <a:srgbClr val="4D3E2F"/>
              </a:solidFill>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87" name="Google Shape;87;p15"/>
          <p:cNvPicPr preferRelativeResize="0"/>
          <p:nvPr/>
        </p:nvPicPr>
        <p:blipFill>
          <a:blip r:embed="rId3">
            <a:alphaModFix/>
          </a:blip>
          <a:stretch>
            <a:fillRect/>
          </a:stretch>
        </p:blipFill>
        <p:spPr>
          <a:xfrm>
            <a:off x="4737975" y="1186675"/>
            <a:ext cx="3852544" cy="3300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6"/>
          <p:cNvSpPr txBox="1"/>
          <p:nvPr>
            <p:ph type="title"/>
          </p:nvPr>
        </p:nvSpPr>
        <p:spPr>
          <a:xfrm>
            <a:off x="1264200" y="172875"/>
            <a:ext cx="54714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rgbClr val="1C4587"/>
                </a:solidFill>
                <a:latin typeface="Arial"/>
                <a:ea typeface="Arial"/>
                <a:cs typeface="Arial"/>
                <a:sym typeface="Arial"/>
              </a:rPr>
              <a:t>Research findings</a:t>
            </a:r>
            <a:endParaRPr>
              <a:solidFill>
                <a:srgbClr val="1C4587"/>
              </a:solidFill>
            </a:endParaRPr>
          </a:p>
        </p:txBody>
      </p:sp>
      <p:sp>
        <p:nvSpPr>
          <p:cNvPr id="93" name="Google Shape;93;p16"/>
          <p:cNvSpPr txBox="1"/>
          <p:nvPr>
            <p:ph idx="1" type="body"/>
          </p:nvPr>
        </p:nvSpPr>
        <p:spPr>
          <a:xfrm>
            <a:off x="162050" y="744225"/>
            <a:ext cx="5471400" cy="3302700"/>
          </a:xfrm>
          <a:prstGeom prst="rect">
            <a:avLst/>
          </a:prstGeom>
        </p:spPr>
        <p:txBody>
          <a:bodyPr anchorCtr="0" anchor="t" bIns="91425" lIns="91425" spcFirstLastPara="1" rIns="91425" wrap="square" tIns="91425">
            <a:noAutofit/>
          </a:bodyPr>
          <a:lstStyle/>
          <a:p>
            <a:pPr indent="0" lvl="0" marL="0" rtl="0" algn="l">
              <a:lnSpc>
                <a:spcPct val="98181"/>
              </a:lnSpc>
              <a:spcBef>
                <a:spcPts val="1100"/>
              </a:spcBef>
              <a:spcAft>
                <a:spcPts val="0"/>
              </a:spcAft>
              <a:buNone/>
            </a:pPr>
            <a:r>
              <a:rPr lang="en" sz="1400">
                <a:solidFill>
                  <a:srgbClr val="4D3E2F"/>
                </a:solidFill>
                <a:latin typeface="Arial"/>
                <a:ea typeface="Arial"/>
                <a:cs typeface="Arial"/>
                <a:sym typeface="Arial"/>
              </a:rPr>
              <a:t>The research realized that environmental economics is so important. Looking at the economic activities taking place </a:t>
            </a:r>
            <a:r>
              <a:rPr lang="en" sz="1400">
                <a:solidFill>
                  <a:srgbClr val="4D3E2F"/>
                </a:solidFill>
                <a:latin typeface="Arial"/>
                <a:ea typeface="Arial"/>
                <a:cs typeface="Arial"/>
                <a:sym typeface="Arial"/>
              </a:rPr>
              <a:t>on NYC Gowanus Canal</a:t>
            </a:r>
            <a:r>
              <a:rPr lang="en" sz="1400">
                <a:solidFill>
                  <a:srgbClr val="4D3E2F"/>
                </a:solidFill>
                <a:latin typeface="Arial"/>
                <a:ea typeface="Arial"/>
                <a:cs typeface="Arial"/>
                <a:sym typeface="Arial"/>
              </a:rPr>
              <a:t>, it is evident that people use natural resources to make a living through agricultural activities, and fishing. Therefore, it means without the environment or nature, there would be little going on in terms of economic activities around the canal (Alexiou, 2015). </a:t>
            </a:r>
            <a:endParaRPr sz="1400">
              <a:solidFill>
                <a:srgbClr val="4D3E2F"/>
              </a:solidFill>
              <a:latin typeface="Arial"/>
              <a:ea typeface="Arial"/>
              <a:cs typeface="Arial"/>
              <a:sym typeface="Arial"/>
            </a:endParaRPr>
          </a:p>
          <a:p>
            <a:pPr indent="0" lvl="0" marL="0" rtl="0" algn="l">
              <a:lnSpc>
                <a:spcPct val="98181"/>
              </a:lnSpc>
              <a:spcBef>
                <a:spcPts val="1100"/>
              </a:spcBef>
              <a:spcAft>
                <a:spcPts val="0"/>
              </a:spcAft>
              <a:buNone/>
            </a:pPr>
            <a:r>
              <a:rPr lang="en" sz="1400">
                <a:solidFill>
                  <a:srgbClr val="4D3E2F"/>
                </a:solidFill>
                <a:latin typeface="Arial"/>
                <a:ea typeface="Arial"/>
                <a:cs typeface="Arial"/>
                <a:sym typeface="Arial"/>
              </a:rPr>
              <a:t>The Researcher</a:t>
            </a:r>
            <a:r>
              <a:rPr lang="en" sz="1400">
                <a:solidFill>
                  <a:srgbClr val="4D3E2F"/>
                </a:solidFill>
                <a:latin typeface="Arial"/>
                <a:ea typeface="Arial"/>
                <a:cs typeface="Arial"/>
                <a:sym typeface="Arial"/>
              </a:rPr>
              <a:t> came up with various environmental economics concerns which are the subject of discussion in the study. The following research findings were realized;</a:t>
            </a:r>
            <a:endParaRPr sz="1400">
              <a:solidFill>
                <a:srgbClr val="4D3E2F"/>
              </a:solidFill>
              <a:latin typeface="Arial"/>
              <a:ea typeface="Arial"/>
              <a:cs typeface="Arial"/>
              <a:sym typeface="Arial"/>
            </a:endParaRPr>
          </a:p>
          <a:p>
            <a:pPr indent="0" lvl="0" marL="0" rtl="0" algn="l">
              <a:lnSpc>
                <a:spcPct val="98181"/>
              </a:lnSpc>
              <a:spcBef>
                <a:spcPts val="1100"/>
              </a:spcBef>
              <a:spcAft>
                <a:spcPts val="0"/>
              </a:spcAft>
              <a:buNone/>
            </a:pPr>
            <a:r>
              <a:rPr lang="en" sz="1400">
                <a:solidFill>
                  <a:srgbClr val="000000"/>
                </a:solidFill>
                <a:latin typeface="Arial"/>
                <a:ea typeface="Arial"/>
                <a:cs typeface="Arial"/>
                <a:sym typeface="Arial"/>
              </a:rPr>
              <a:t>•</a:t>
            </a:r>
            <a:r>
              <a:rPr lang="en" sz="1400">
                <a:solidFill>
                  <a:srgbClr val="4D3E2F"/>
                </a:solidFill>
                <a:latin typeface="Arial"/>
                <a:ea typeface="Arial"/>
                <a:cs typeface="Arial"/>
                <a:sym typeface="Arial"/>
              </a:rPr>
              <a:t>It is important to make policies that promote a clean environment in </a:t>
            </a:r>
            <a:r>
              <a:rPr lang="en" sz="1400">
                <a:solidFill>
                  <a:srgbClr val="4D3E2F"/>
                </a:solidFill>
                <a:latin typeface="Arial"/>
                <a:ea typeface="Arial"/>
                <a:cs typeface="Arial"/>
                <a:sym typeface="Arial"/>
              </a:rPr>
              <a:t>Gowanus Canal</a:t>
            </a:r>
            <a:r>
              <a:rPr lang="en" sz="1400">
                <a:solidFill>
                  <a:srgbClr val="4D3E2F"/>
                </a:solidFill>
                <a:latin typeface="Arial"/>
                <a:ea typeface="Arial"/>
                <a:cs typeface="Arial"/>
                <a:sym typeface="Arial"/>
              </a:rPr>
              <a:t>. However, this can be achieved through government intervention in the economy in order to reduce pollution and so on.</a:t>
            </a:r>
            <a:endParaRPr sz="1400">
              <a:solidFill>
                <a:srgbClr val="4D3E2F"/>
              </a:solidFill>
              <a:latin typeface="Arial"/>
              <a:ea typeface="Arial"/>
              <a:cs typeface="Arial"/>
              <a:sym typeface="Arial"/>
            </a:endParaRPr>
          </a:p>
          <a:p>
            <a:pPr indent="0" lvl="0" marL="0" rtl="0" algn="l">
              <a:lnSpc>
                <a:spcPct val="98181"/>
              </a:lnSpc>
              <a:spcBef>
                <a:spcPts val="1100"/>
              </a:spcBef>
              <a:spcAft>
                <a:spcPts val="0"/>
              </a:spcAft>
              <a:buNone/>
            </a:pPr>
            <a:r>
              <a:rPr lang="en" sz="1400">
                <a:solidFill>
                  <a:srgbClr val="000000"/>
                </a:solidFill>
                <a:latin typeface="Arial"/>
                <a:ea typeface="Arial"/>
                <a:cs typeface="Arial"/>
                <a:sym typeface="Arial"/>
              </a:rPr>
              <a:t>•</a:t>
            </a:r>
            <a:r>
              <a:rPr lang="en" sz="1400">
                <a:solidFill>
                  <a:srgbClr val="4D3E2F"/>
                </a:solidFill>
                <a:latin typeface="Arial"/>
                <a:ea typeface="Arial"/>
                <a:cs typeface="Arial"/>
                <a:sym typeface="Arial"/>
              </a:rPr>
              <a:t>The environmental objectives involve a number of key areas such as environmental quality, sustainable development, and biodiversity (Hirsch, &amp; Teicher, 2016).</a:t>
            </a:r>
            <a:endParaRPr sz="1400">
              <a:solidFill>
                <a:srgbClr val="4D3E2F"/>
              </a:solidFill>
              <a:latin typeface="Arial"/>
              <a:ea typeface="Arial"/>
              <a:cs typeface="Arial"/>
              <a:sym typeface="Arial"/>
            </a:endParaRPr>
          </a:p>
          <a:p>
            <a:pPr indent="0" lvl="0" marL="0" rtl="0" algn="l">
              <a:spcBef>
                <a:spcPts val="0"/>
              </a:spcBef>
              <a:spcAft>
                <a:spcPts val="1600"/>
              </a:spcAft>
              <a:buNone/>
            </a:pPr>
            <a:r>
              <a:t/>
            </a:r>
            <a:endParaRPr/>
          </a:p>
        </p:txBody>
      </p:sp>
      <p:pic>
        <p:nvPicPr>
          <p:cNvPr id="94" name="Google Shape;94;p16"/>
          <p:cNvPicPr preferRelativeResize="0"/>
          <p:nvPr/>
        </p:nvPicPr>
        <p:blipFill>
          <a:blip r:embed="rId3">
            <a:alphaModFix/>
          </a:blip>
          <a:stretch>
            <a:fillRect/>
          </a:stretch>
        </p:blipFill>
        <p:spPr>
          <a:xfrm>
            <a:off x="5799450" y="1032675"/>
            <a:ext cx="3192150" cy="31746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7"/>
          <p:cNvSpPr txBox="1"/>
          <p:nvPr>
            <p:ph type="title"/>
          </p:nvPr>
        </p:nvSpPr>
        <p:spPr>
          <a:xfrm>
            <a:off x="311700" y="2137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73763"/>
                </a:solidFill>
                <a:latin typeface="Times New Roman"/>
                <a:ea typeface="Times New Roman"/>
                <a:cs typeface="Times New Roman"/>
                <a:sym typeface="Times New Roman"/>
              </a:rPr>
              <a:t>Environmental and economic importance of the topic</a:t>
            </a:r>
            <a:endParaRPr sz="2400">
              <a:solidFill>
                <a:srgbClr val="073763"/>
              </a:solidFill>
              <a:latin typeface="Times New Roman"/>
              <a:ea typeface="Times New Roman"/>
              <a:cs typeface="Times New Roman"/>
              <a:sym typeface="Times New Roman"/>
            </a:endParaRPr>
          </a:p>
        </p:txBody>
      </p:sp>
      <p:sp>
        <p:nvSpPr>
          <p:cNvPr id="100" name="Google Shape;100;p17"/>
          <p:cNvSpPr txBox="1"/>
          <p:nvPr>
            <p:ph idx="1" type="body"/>
          </p:nvPr>
        </p:nvSpPr>
        <p:spPr>
          <a:xfrm>
            <a:off x="0" y="1002750"/>
            <a:ext cx="5225100" cy="3977400"/>
          </a:xfrm>
          <a:prstGeom prst="rect">
            <a:avLst/>
          </a:prstGeom>
        </p:spPr>
        <p:txBody>
          <a:bodyPr anchorCtr="0" anchor="t" bIns="91425" lIns="91425" spcFirstLastPara="1" rIns="91425" wrap="square" tIns="91425">
            <a:noAutofit/>
          </a:bodyPr>
          <a:lstStyle/>
          <a:p>
            <a:pPr indent="0" lvl="0" marL="0" rtl="0" algn="l">
              <a:lnSpc>
                <a:spcPct val="98181"/>
              </a:lnSpc>
              <a:spcBef>
                <a:spcPts val="1100"/>
              </a:spcBef>
              <a:spcAft>
                <a:spcPts val="0"/>
              </a:spcAft>
              <a:buNone/>
            </a:pPr>
            <a:r>
              <a:rPr lang="en">
                <a:solidFill>
                  <a:srgbClr val="4D3E2F"/>
                </a:solidFill>
                <a:latin typeface="Arial"/>
                <a:ea typeface="Arial"/>
                <a:cs typeface="Arial"/>
                <a:sym typeface="Arial"/>
              </a:rPr>
              <a:t>Environmental economics is concerned with the efficient use of resources in order to give a direct value and the raw material which are needed for economic purposes. Therefore, the economy in </a:t>
            </a:r>
            <a:r>
              <a:rPr lang="en">
                <a:solidFill>
                  <a:srgbClr val="4D3E2F"/>
                </a:solidFill>
                <a:latin typeface="Arial"/>
                <a:ea typeface="Arial"/>
                <a:cs typeface="Arial"/>
                <a:sym typeface="Arial"/>
              </a:rPr>
              <a:t>Gowanus Canal depends</a:t>
            </a:r>
            <a:r>
              <a:rPr lang="en">
                <a:solidFill>
                  <a:srgbClr val="4D3E2F"/>
                </a:solidFill>
                <a:latin typeface="Arial"/>
                <a:ea typeface="Arial"/>
                <a:cs typeface="Arial"/>
                <a:sym typeface="Arial"/>
              </a:rPr>
              <a:t> on the environment. From an economic view of the environment, both principles need each other in order to co-exist. (O'Neill, &amp; Van, 2016). </a:t>
            </a:r>
            <a:endParaRPr>
              <a:solidFill>
                <a:srgbClr val="4D3E2F"/>
              </a:solidFill>
              <a:latin typeface="Arial"/>
              <a:ea typeface="Arial"/>
              <a:cs typeface="Arial"/>
              <a:sym typeface="Arial"/>
            </a:endParaRPr>
          </a:p>
          <a:p>
            <a:pPr indent="0" lvl="0" marL="0" rtl="0" algn="l">
              <a:lnSpc>
                <a:spcPct val="98181"/>
              </a:lnSpc>
              <a:spcBef>
                <a:spcPts val="1100"/>
              </a:spcBef>
              <a:spcAft>
                <a:spcPts val="0"/>
              </a:spcAft>
              <a:buNone/>
            </a:pPr>
            <a:r>
              <a:rPr lang="en">
                <a:solidFill>
                  <a:srgbClr val="4D3E2F"/>
                </a:solidFill>
                <a:latin typeface="Arial"/>
                <a:ea typeface="Arial"/>
                <a:cs typeface="Arial"/>
                <a:sym typeface="Arial"/>
              </a:rPr>
              <a:t>The topic takes the researcher as well as the audience in a journey towards a safer and cleaner environment. It is fair to say that, we can’t do away with economic activities in order to keep a clean environment. </a:t>
            </a:r>
            <a:endParaRPr>
              <a:solidFill>
                <a:srgbClr val="4D3E2F"/>
              </a:solidFill>
              <a:latin typeface="Arial"/>
              <a:ea typeface="Arial"/>
              <a:cs typeface="Arial"/>
              <a:sym typeface="Arial"/>
            </a:endParaRPr>
          </a:p>
          <a:p>
            <a:pPr indent="0" lvl="0" marL="0" rtl="0" algn="l">
              <a:spcBef>
                <a:spcPts val="0"/>
              </a:spcBef>
              <a:spcAft>
                <a:spcPts val="1600"/>
              </a:spcAft>
              <a:buNone/>
            </a:pPr>
            <a:r>
              <a:t/>
            </a:r>
            <a:endParaRPr/>
          </a:p>
        </p:txBody>
      </p:sp>
      <p:pic>
        <p:nvPicPr>
          <p:cNvPr id="101" name="Google Shape;101;p17"/>
          <p:cNvPicPr preferRelativeResize="0"/>
          <p:nvPr/>
        </p:nvPicPr>
        <p:blipFill>
          <a:blip r:embed="rId3">
            <a:alphaModFix/>
          </a:blip>
          <a:stretch>
            <a:fillRect/>
          </a:stretch>
        </p:blipFill>
        <p:spPr>
          <a:xfrm>
            <a:off x="5377500" y="1073500"/>
            <a:ext cx="3614100" cy="31298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93350" y="145650"/>
            <a:ext cx="73899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73763"/>
                </a:solidFill>
                <a:latin typeface="Arial"/>
                <a:ea typeface="Arial"/>
                <a:cs typeface="Arial"/>
                <a:sym typeface="Arial"/>
              </a:rPr>
              <a:t>Effects on the environment and economy</a:t>
            </a:r>
            <a:r>
              <a:rPr lang="en" sz="3100">
                <a:solidFill>
                  <a:srgbClr val="687F00"/>
                </a:solidFill>
                <a:latin typeface="Arial"/>
                <a:ea typeface="Arial"/>
                <a:cs typeface="Arial"/>
                <a:sym typeface="Arial"/>
              </a:rPr>
              <a:t> </a:t>
            </a:r>
            <a:endParaRPr/>
          </a:p>
        </p:txBody>
      </p:sp>
      <p:sp>
        <p:nvSpPr>
          <p:cNvPr id="107" name="Google Shape;107;p18"/>
          <p:cNvSpPr txBox="1"/>
          <p:nvPr>
            <p:ph idx="1" type="body"/>
          </p:nvPr>
        </p:nvSpPr>
        <p:spPr>
          <a:xfrm>
            <a:off x="230050" y="1307150"/>
            <a:ext cx="4491600" cy="3302700"/>
          </a:xfrm>
          <a:prstGeom prst="rect">
            <a:avLst/>
          </a:prstGeom>
        </p:spPr>
        <p:txBody>
          <a:bodyPr anchorCtr="0" anchor="t" bIns="91425" lIns="91425" spcFirstLastPara="1" rIns="91425" wrap="square" tIns="91425">
            <a:noAutofit/>
          </a:bodyPr>
          <a:lstStyle/>
          <a:p>
            <a:pPr indent="0" lvl="0" marL="0" rtl="0" algn="l">
              <a:lnSpc>
                <a:spcPct val="98181"/>
              </a:lnSpc>
              <a:spcBef>
                <a:spcPts val="1100"/>
              </a:spcBef>
              <a:spcAft>
                <a:spcPts val="0"/>
              </a:spcAft>
              <a:buNone/>
            </a:pPr>
            <a:r>
              <a:rPr lang="en" sz="1400">
                <a:solidFill>
                  <a:srgbClr val="4D3E2F"/>
                </a:solidFill>
                <a:latin typeface="Arial"/>
                <a:ea typeface="Arial"/>
                <a:cs typeface="Arial"/>
                <a:sym typeface="Arial"/>
              </a:rPr>
              <a:t>The environment takes care of us and the same should reciprocate on the other hand. There are a number of typical Environmental Economics issues that affect the system. For example depletion of resources in </a:t>
            </a:r>
            <a:r>
              <a:rPr lang="en" sz="1400">
                <a:solidFill>
                  <a:srgbClr val="4D3E2F"/>
                </a:solidFill>
                <a:latin typeface="Arial"/>
                <a:ea typeface="Arial"/>
                <a:cs typeface="Arial"/>
                <a:sym typeface="Arial"/>
              </a:rPr>
              <a:t>Gowanus Canal and</a:t>
            </a:r>
            <a:r>
              <a:rPr lang="en" sz="1400">
                <a:solidFill>
                  <a:srgbClr val="4D3E2F"/>
                </a:solidFill>
                <a:latin typeface="Arial"/>
                <a:ea typeface="Arial"/>
                <a:cs typeface="Arial"/>
                <a:sym typeface="Arial"/>
              </a:rPr>
              <a:t> so forth, it is important for the human community to come up with policies which regulate how economic activities make use of the environment in order to protect it. When untreated waste from the companies surrounding </a:t>
            </a:r>
            <a:r>
              <a:rPr lang="en" sz="1400">
                <a:solidFill>
                  <a:srgbClr val="4D3E2F"/>
                </a:solidFill>
                <a:latin typeface="Arial"/>
                <a:ea typeface="Arial"/>
                <a:cs typeface="Arial"/>
                <a:sym typeface="Arial"/>
              </a:rPr>
              <a:t>Gowanus Canal</a:t>
            </a:r>
            <a:r>
              <a:rPr lang="en" sz="1400">
                <a:solidFill>
                  <a:srgbClr val="4D3E2F"/>
                </a:solidFill>
                <a:latin typeface="Arial"/>
                <a:ea typeface="Arial"/>
                <a:cs typeface="Arial"/>
                <a:sym typeface="Arial"/>
              </a:rPr>
              <a:t> is released into the river, </a:t>
            </a:r>
            <a:r>
              <a:rPr lang="en" sz="1400">
                <a:solidFill>
                  <a:srgbClr val="4D3E2F"/>
                </a:solidFill>
                <a:latin typeface="Arial"/>
                <a:ea typeface="Arial"/>
                <a:cs typeface="Arial"/>
                <a:sym typeface="Arial"/>
              </a:rPr>
              <a:t>it affects</a:t>
            </a:r>
            <a:r>
              <a:rPr lang="en" sz="1400">
                <a:solidFill>
                  <a:srgbClr val="4D3E2F"/>
                </a:solidFill>
                <a:latin typeface="Arial"/>
                <a:ea typeface="Arial"/>
                <a:cs typeface="Arial"/>
                <a:sym typeface="Arial"/>
              </a:rPr>
              <a:t> the environment. Environmental economics teaches us that we should make regulations which protect the land, the habitats, and resources available. </a:t>
            </a:r>
            <a:endParaRPr sz="1400">
              <a:solidFill>
                <a:srgbClr val="4D3E2F"/>
              </a:solidFill>
              <a:latin typeface="Arial"/>
              <a:ea typeface="Arial"/>
              <a:cs typeface="Arial"/>
              <a:sym typeface="Arial"/>
            </a:endParaRPr>
          </a:p>
          <a:p>
            <a:pPr indent="0" lvl="0" marL="0" rtl="0" algn="l">
              <a:spcBef>
                <a:spcPts val="0"/>
              </a:spcBef>
              <a:spcAft>
                <a:spcPts val="1600"/>
              </a:spcAft>
              <a:buNone/>
            </a:pPr>
            <a:r>
              <a:t/>
            </a:r>
            <a:endParaRPr/>
          </a:p>
        </p:txBody>
      </p:sp>
      <p:pic>
        <p:nvPicPr>
          <p:cNvPr id="108" name="Google Shape;108;p18"/>
          <p:cNvPicPr preferRelativeResize="0"/>
          <p:nvPr/>
        </p:nvPicPr>
        <p:blipFill>
          <a:blip r:embed="rId3">
            <a:alphaModFix/>
          </a:blip>
          <a:stretch>
            <a:fillRect/>
          </a:stretch>
        </p:blipFill>
        <p:spPr>
          <a:xfrm>
            <a:off x="5292500" y="774198"/>
            <a:ext cx="2827600" cy="1933602"/>
          </a:xfrm>
          <a:prstGeom prst="rect">
            <a:avLst/>
          </a:prstGeom>
          <a:noFill/>
          <a:ln>
            <a:noFill/>
          </a:ln>
        </p:spPr>
      </p:pic>
      <p:pic>
        <p:nvPicPr>
          <p:cNvPr id="109" name="Google Shape;109;p18"/>
          <p:cNvPicPr preferRelativeResize="0"/>
          <p:nvPr/>
        </p:nvPicPr>
        <p:blipFill>
          <a:blip r:embed="rId4">
            <a:alphaModFix/>
          </a:blip>
          <a:stretch>
            <a:fillRect/>
          </a:stretch>
        </p:blipFill>
        <p:spPr>
          <a:xfrm>
            <a:off x="5339200" y="3012600"/>
            <a:ext cx="2734194" cy="2130900"/>
          </a:xfrm>
          <a:prstGeom prst="rect">
            <a:avLst/>
          </a:prstGeom>
          <a:noFill/>
          <a:ln>
            <a:noFill/>
          </a:ln>
        </p:spPr>
      </p:pic>
      <p:sp>
        <p:nvSpPr>
          <p:cNvPr id="110" name="Google Shape;110;p18"/>
          <p:cNvSpPr txBox="1"/>
          <p:nvPr/>
        </p:nvSpPr>
        <p:spPr>
          <a:xfrm>
            <a:off x="5339200" y="2741850"/>
            <a:ext cx="2734200" cy="2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Sustainable environment</a:t>
            </a:r>
            <a:r>
              <a:rPr lang="en">
                <a:solidFill>
                  <a:srgbClr val="687F00"/>
                </a:solidFill>
              </a:rPr>
              <a:t> </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4761250" y="621925"/>
            <a:ext cx="26409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73763"/>
                </a:solidFill>
              </a:rPr>
              <a:t>Conclusion</a:t>
            </a:r>
            <a:endParaRPr>
              <a:solidFill>
                <a:srgbClr val="073763"/>
              </a:solidFill>
            </a:endParaRPr>
          </a:p>
        </p:txBody>
      </p:sp>
      <p:sp>
        <p:nvSpPr>
          <p:cNvPr id="116" name="Google Shape;116;p19"/>
          <p:cNvSpPr txBox="1"/>
          <p:nvPr>
            <p:ph idx="1" type="body"/>
          </p:nvPr>
        </p:nvSpPr>
        <p:spPr>
          <a:xfrm>
            <a:off x="4679600" y="1152425"/>
            <a:ext cx="4273800" cy="3302700"/>
          </a:xfrm>
          <a:prstGeom prst="rect">
            <a:avLst/>
          </a:prstGeom>
        </p:spPr>
        <p:txBody>
          <a:bodyPr anchorCtr="0" anchor="t" bIns="91425" lIns="91425" spcFirstLastPara="1" rIns="91425" wrap="square" tIns="91425">
            <a:noAutofit/>
          </a:bodyPr>
          <a:lstStyle/>
          <a:p>
            <a:pPr indent="0" lvl="0" marL="0" rtl="0" algn="l">
              <a:lnSpc>
                <a:spcPct val="98181"/>
              </a:lnSpc>
              <a:spcBef>
                <a:spcPts val="900"/>
              </a:spcBef>
              <a:spcAft>
                <a:spcPts val="0"/>
              </a:spcAft>
              <a:buNone/>
            </a:pPr>
            <a:r>
              <a:rPr lang="en">
                <a:solidFill>
                  <a:srgbClr val="4D3E2F"/>
                </a:solidFill>
                <a:latin typeface="Arial"/>
                <a:ea typeface="Arial"/>
                <a:cs typeface="Arial"/>
                <a:sym typeface="Arial"/>
              </a:rPr>
              <a:t>It is mandatory to acknowledge the value of the environment in economic growth as well as the goods or materials provided by the Earth’s environmental systems. Environmental economics plays an important role when the world is facing environmental issues in both local and international levels. Environmental economics spells out a number of key issues which surround the misuse of the natural environment as well as the decision making in environmental policing across the world</a:t>
            </a:r>
            <a:endParaRPr>
              <a:solidFill>
                <a:srgbClr val="4D3E2F"/>
              </a:solidFill>
              <a:latin typeface="Arial"/>
              <a:ea typeface="Arial"/>
              <a:cs typeface="Arial"/>
              <a:sym typeface="Arial"/>
            </a:endParaRPr>
          </a:p>
        </p:txBody>
      </p:sp>
      <p:pic>
        <p:nvPicPr>
          <p:cNvPr id="117" name="Google Shape;117;p19"/>
          <p:cNvPicPr preferRelativeResize="0"/>
          <p:nvPr/>
        </p:nvPicPr>
        <p:blipFill>
          <a:blip r:embed="rId3">
            <a:alphaModFix/>
          </a:blip>
          <a:stretch>
            <a:fillRect/>
          </a:stretch>
        </p:blipFill>
        <p:spPr>
          <a:xfrm>
            <a:off x="567663" y="485550"/>
            <a:ext cx="3752851" cy="4172401"/>
          </a:xfrm>
          <a:prstGeom prst="rect">
            <a:avLst/>
          </a:prstGeom>
          <a:noFill/>
          <a:ln>
            <a:noFill/>
          </a:ln>
        </p:spPr>
      </p:pic>
      <p:sp>
        <p:nvSpPr>
          <p:cNvPr id="118" name="Google Shape;118;p19"/>
          <p:cNvSpPr txBox="1"/>
          <p:nvPr/>
        </p:nvSpPr>
        <p:spPr>
          <a:xfrm>
            <a:off x="83025" y="4721675"/>
            <a:ext cx="4067100" cy="2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Open Sans"/>
                <a:ea typeface="Open Sans"/>
                <a:cs typeface="Open Sans"/>
                <a:sym typeface="Open Sans"/>
                <a:hlinkClick r:id="rId4"/>
              </a:rPr>
              <a:t>https://gowanuscanalconservancy.org/about/</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2924275" y="404200"/>
            <a:ext cx="37431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73763"/>
                </a:solidFill>
                <a:latin typeface="Times New Roman"/>
                <a:ea typeface="Times New Roman"/>
                <a:cs typeface="Times New Roman"/>
                <a:sym typeface="Times New Roman"/>
              </a:rPr>
              <a:t>Reference</a:t>
            </a:r>
            <a:endParaRPr>
              <a:solidFill>
                <a:srgbClr val="073763"/>
              </a:solidFill>
              <a:latin typeface="Times New Roman"/>
              <a:ea typeface="Times New Roman"/>
              <a:cs typeface="Times New Roman"/>
              <a:sym typeface="Times New Roman"/>
            </a:endParaRPr>
          </a:p>
        </p:txBody>
      </p:sp>
      <p:sp>
        <p:nvSpPr>
          <p:cNvPr id="124" name="Google Shape;124;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lnSpc>
                <a:spcPct val="98181"/>
              </a:lnSpc>
              <a:spcBef>
                <a:spcPts val="1100"/>
              </a:spcBef>
              <a:spcAft>
                <a:spcPts val="0"/>
              </a:spcAft>
              <a:buNone/>
            </a:pPr>
            <a:r>
              <a:rPr lang="en" sz="1400">
                <a:solidFill>
                  <a:srgbClr val="4D3E2F"/>
                </a:solidFill>
                <a:latin typeface="Arial"/>
                <a:ea typeface="Arial"/>
                <a:cs typeface="Arial"/>
                <a:sym typeface="Arial"/>
              </a:rPr>
              <a:t>Alexiou, J. (2015). Gowanus: Brooklyn's Curious Canal. New York: NYU Press.</a:t>
            </a:r>
            <a:endParaRPr sz="1400">
              <a:solidFill>
                <a:srgbClr val="4D3E2F"/>
              </a:solidFill>
              <a:latin typeface="Arial"/>
              <a:ea typeface="Arial"/>
              <a:cs typeface="Arial"/>
              <a:sym typeface="Arial"/>
            </a:endParaRPr>
          </a:p>
          <a:p>
            <a:pPr indent="0" lvl="0" marL="0" rtl="0" algn="l">
              <a:lnSpc>
                <a:spcPct val="98181"/>
              </a:lnSpc>
              <a:spcBef>
                <a:spcPts val="1100"/>
              </a:spcBef>
              <a:spcAft>
                <a:spcPts val="0"/>
              </a:spcAft>
              <a:buNone/>
            </a:pPr>
            <a:r>
              <a:rPr lang="en" sz="1400">
                <a:solidFill>
                  <a:srgbClr val="4D3E2F"/>
                </a:solidFill>
                <a:latin typeface="Arial"/>
                <a:ea typeface="Arial"/>
                <a:cs typeface="Arial"/>
                <a:sym typeface="Arial"/>
              </a:rPr>
              <a:t>Hirsch, S., &amp; Teicher, J. G. (2016). Gowanuswaters.</a:t>
            </a:r>
            <a:endParaRPr sz="1400">
              <a:solidFill>
                <a:srgbClr val="4D3E2F"/>
              </a:solidFill>
              <a:latin typeface="Arial"/>
              <a:ea typeface="Arial"/>
              <a:cs typeface="Arial"/>
              <a:sym typeface="Arial"/>
            </a:endParaRPr>
          </a:p>
          <a:p>
            <a:pPr indent="0" lvl="0" marL="0" rtl="0" algn="l">
              <a:lnSpc>
                <a:spcPct val="98181"/>
              </a:lnSpc>
              <a:spcBef>
                <a:spcPts val="1100"/>
              </a:spcBef>
              <a:spcAft>
                <a:spcPts val="0"/>
              </a:spcAft>
              <a:buNone/>
            </a:pPr>
            <a:r>
              <a:rPr lang="en" sz="1400">
                <a:solidFill>
                  <a:srgbClr val="4D3E2F"/>
                </a:solidFill>
                <a:latin typeface="Arial"/>
                <a:ea typeface="Arial"/>
                <a:cs typeface="Arial"/>
                <a:sym typeface="Arial"/>
              </a:rPr>
              <a:t>In Dasgupta, P., In Pattanayak, S., &amp; In Smith, V. K. (2018). Handbook of environmental economics: Volume 4.</a:t>
            </a:r>
            <a:endParaRPr sz="1400">
              <a:solidFill>
                <a:srgbClr val="4D3E2F"/>
              </a:solidFill>
              <a:latin typeface="Arial"/>
              <a:ea typeface="Arial"/>
              <a:cs typeface="Arial"/>
              <a:sym typeface="Arial"/>
            </a:endParaRPr>
          </a:p>
          <a:p>
            <a:pPr indent="0" lvl="0" marL="0" rtl="0" algn="l">
              <a:lnSpc>
                <a:spcPct val="98181"/>
              </a:lnSpc>
              <a:spcBef>
                <a:spcPts val="1100"/>
              </a:spcBef>
              <a:spcAft>
                <a:spcPts val="0"/>
              </a:spcAft>
              <a:buNone/>
            </a:pPr>
            <a:r>
              <a:rPr lang="en" sz="1400">
                <a:solidFill>
                  <a:srgbClr val="4D3E2F"/>
                </a:solidFill>
                <a:latin typeface="Arial"/>
                <a:ea typeface="Arial"/>
                <a:cs typeface="Arial"/>
                <a:sym typeface="Arial"/>
              </a:rPr>
              <a:t>Goodstein, E. S. (2019). Economics and the environment. New York: John Wiley &amp; Sons.</a:t>
            </a:r>
            <a:endParaRPr sz="1400">
              <a:solidFill>
                <a:srgbClr val="4D3E2F"/>
              </a:solidFill>
              <a:latin typeface="Arial"/>
              <a:ea typeface="Arial"/>
              <a:cs typeface="Arial"/>
              <a:sym typeface="Arial"/>
            </a:endParaRPr>
          </a:p>
          <a:p>
            <a:pPr indent="0" lvl="0" marL="0" rtl="0" algn="l">
              <a:lnSpc>
                <a:spcPct val="98181"/>
              </a:lnSpc>
              <a:spcBef>
                <a:spcPts val="1100"/>
              </a:spcBef>
              <a:spcAft>
                <a:spcPts val="0"/>
              </a:spcAft>
              <a:buNone/>
            </a:pPr>
            <a:r>
              <a:rPr lang="en" sz="1400">
                <a:solidFill>
                  <a:srgbClr val="4D3E2F"/>
                </a:solidFill>
                <a:latin typeface="Arial"/>
                <a:ea typeface="Arial"/>
                <a:cs typeface="Arial"/>
                <a:sym typeface="Arial"/>
              </a:rPr>
              <a:t>O'Neill, K. M., &amp; Van, A. D. J. (2016). Taking chances: The coast after Hurricane Sandy. Environmental economics: A very short introduction. Oxford: Oxford University Press.</a:t>
            </a:r>
            <a:endParaRPr sz="1400">
              <a:solidFill>
                <a:srgbClr val="4D3E2F"/>
              </a:solidFill>
              <a:latin typeface="Arial"/>
              <a:ea typeface="Arial"/>
              <a:cs typeface="Arial"/>
              <a:sym typeface="Arial"/>
            </a:endParaRPr>
          </a:p>
          <a:p>
            <a:pPr indent="0" lvl="0" marL="0" rtl="0" algn="l">
              <a:lnSpc>
                <a:spcPct val="98181"/>
              </a:lnSpc>
              <a:spcBef>
                <a:spcPts val="1100"/>
              </a:spcBef>
              <a:spcAft>
                <a:spcPts val="0"/>
              </a:spcAft>
              <a:buNone/>
            </a:pPr>
            <a:r>
              <a:rPr lang="en" sz="1400">
                <a:solidFill>
                  <a:srgbClr val="4D3E2F"/>
                </a:solidFill>
                <a:latin typeface="Arial"/>
                <a:ea typeface="Arial"/>
                <a:cs typeface="Arial"/>
                <a:sym typeface="Arial"/>
              </a:rPr>
              <a:t>Singh, K., &amp; Shishodia, A. (2017). Environmental economics: Theory and applications. Los Angeles: SAGE Publications.</a:t>
            </a:r>
            <a:endParaRPr sz="1400">
              <a:solidFill>
                <a:srgbClr val="4D3E2F"/>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