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2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49215" y="6459785"/>
            <a:ext cx="7459774" cy="365125"/>
          </a:xfrm>
        </p:spPr>
        <p:txBody>
          <a:bodyPr/>
          <a:lstStyle>
            <a:lvl1pPr>
              <a:defRPr sz="1400"/>
            </a:lvl1pPr>
          </a:lstStyle>
          <a:p>
            <a:r>
              <a:rPr lang="en-US" dirty="0"/>
              <a:t>CUNY NYC College of Technology			Souleymane Minte	Marvin Williams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71B3-5F19-4B53-BA15-7B70DC9F29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250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C081B3E3-FA7A-4136-AC88-565E071C5C89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71B3-5F19-4B53-BA15-7B70DC9F2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789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C081B3E3-FA7A-4136-AC88-565E071C5C89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71B3-5F19-4B53-BA15-7B70DC9F2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604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C081B3E3-FA7A-4136-AC88-565E071C5C89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71B3-5F19-4B53-BA15-7B70DC9F29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13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C081B3E3-FA7A-4136-AC88-565E071C5C89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71B3-5F19-4B53-BA15-7B70DC9F29E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9534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C081B3E3-FA7A-4136-AC88-565E071C5C89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71B3-5F19-4B53-BA15-7B70DC9F2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834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C081B3E3-FA7A-4136-AC88-565E071C5C89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71B3-5F19-4B53-BA15-7B70DC9F2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32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C081B3E3-FA7A-4136-AC88-565E071C5C89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71B3-5F19-4B53-BA15-7B70DC9F2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582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C081B3E3-FA7A-4136-AC88-565E071C5C89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71B3-5F19-4B53-BA15-7B70DC9F2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133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C081B3E3-FA7A-4136-AC88-565E071C5C89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1DF71B3-5F19-4B53-BA15-7B70DC9F2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096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C081B3E3-FA7A-4136-AC88-565E071C5C89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F71B3-5F19-4B53-BA15-7B70DC9F2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584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79585" y="6459785"/>
            <a:ext cx="77294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err="1"/>
              <a:t>Cuny</a:t>
            </a:r>
            <a:r>
              <a:rPr lang="en-US" dirty="0"/>
              <a:t> NYC College of Technology			Souleymane Minte		Marvin </a:t>
            </a:r>
            <a:r>
              <a:rPr lang="en-US" dirty="0" err="1"/>
              <a:t>williams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E1DF71B3-5F19-4B53-BA15-7B70DC9F29E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4275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pa.gov/indoor-air-quality-iaq/improving-indoor-air-quality" TargetMode="External"/><Relationship Id="rId2" Type="http://schemas.openxmlformats.org/officeDocument/2006/relationships/hyperlink" Target="https://www.epa.gov/indoor-air-quality-iaq/introduction-indoor-air-qualit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1.nyc.gov/site/doh/health/health-topics/air-quality-indoor-air-quality-iaq.page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pa.gov/sites/production/files/2014-08/documents/sick_building_factsheet.pdf" TargetMode="External"/><Relationship Id="rId2" Type="http://schemas.openxmlformats.org/officeDocument/2006/relationships/hyperlink" Target="https://cleanfax.com/diversification/economic-impact-of-poor-indoor-air-quality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aqscience.lbl.gov/sites/default/files/performance-1.pdf" TargetMode="External"/><Relationship Id="rId5" Type="http://schemas.openxmlformats.org/officeDocument/2006/relationships/hyperlink" Target="https://magee-science.homestead.com/APES/APES_Review/ChapterOutlines/19_-_Air_Pollution.pdf" TargetMode="External"/><Relationship Id="rId4" Type="http://schemas.openxmlformats.org/officeDocument/2006/relationships/hyperlink" Target="https://www.poverty-action.org/sites/default/files/publications/IAP_health_0208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D9FBF-AF2E-4232-AFD6-E0D276D4C8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193432"/>
            <a:ext cx="10058400" cy="2255988"/>
          </a:xfrm>
        </p:spPr>
        <p:txBody>
          <a:bodyPr>
            <a:normAutofit/>
          </a:bodyPr>
          <a:lstStyle/>
          <a:p>
            <a:r>
              <a:rPr lang="en-US" dirty="0"/>
              <a:t>The Economic Effects of Indoor Air Quality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A7ECFE-BCEB-485A-9319-3D468ADDD7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3012831"/>
            <a:ext cx="10058400" cy="2585790"/>
          </a:xfrm>
        </p:spPr>
        <p:txBody>
          <a:bodyPr/>
          <a:lstStyle/>
          <a:p>
            <a:r>
              <a:rPr lang="en-US" dirty="0"/>
              <a:t>CUNY NYC College of Technology</a:t>
            </a:r>
          </a:p>
          <a:p>
            <a:r>
              <a:rPr lang="en-US" dirty="0"/>
              <a:t>Spring 2019</a:t>
            </a:r>
          </a:p>
          <a:p>
            <a:r>
              <a:rPr lang="en-US" dirty="0"/>
              <a:t>ECON 2505ID</a:t>
            </a:r>
          </a:p>
          <a:p>
            <a:r>
              <a:rPr lang="en-US" dirty="0"/>
              <a:t>Professor Macdonald</a:t>
            </a:r>
          </a:p>
          <a:p>
            <a:r>
              <a:rPr lang="en-US" dirty="0"/>
              <a:t>Group: Souleymane Minte &amp; Marvin Williams</a:t>
            </a:r>
          </a:p>
        </p:txBody>
      </p:sp>
    </p:spTree>
    <p:extLst>
      <p:ext uri="{BB962C8B-B14F-4D97-AF65-F5344CB8AC3E}">
        <p14:creationId xmlns:p14="http://schemas.microsoft.com/office/powerpoint/2010/main" val="36433849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5F4DA-9B10-48AD-828F-0041E5452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68DB4-7778-4E10-A8B4-863BB3EFA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 to Indoor Air Quality. (2018, January 29). Retrieved from </a:t>
            </a:r>
            <a:r>
              <a:rPr lang="en-US" u="sng" dirty="0">
                <a:hlinkClick r:id="rId2"/>
              </a:rPr>
              <a:t>https://www.epa.gov/indoor-air-quality-iaq/introduction-indoor-air-quality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Improving Indoor Air Quality. (2018, October 25). Retrieved from </a:t>
            </a:r>
            <a:r>
              <a:rPr lang="en-US" u="sng" dirty="0">
                <a:hlinkClick r:id="rId3"/>
              </a:rPr>
              <a:t>https://www.epa.gov/indoor-air-quality-iaq/improving-indoor-air-quality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(n.d.). Retrieved from </a:t>
            </a:r>
            <a:r>
              <a:rPr lang="en-US" u="sng" dirty="0">
                <a:hlinkClick r:id="rId4"/>
              </a:rPr>
              <a:t>https://www1.nyc.gov/site/doh/health/health-topics/air-quality-indoor-air-quality-iaq.page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529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ADC9A-24D3-444B-9F7C-1B9B72071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40677"/>
            <a:ext cx="10058400" cy="5728417"/>
          </a:xfrm>
        </p:spPr>
        <p:txBody>
          <a:bodyPr/>
          <a:lstStyle/>
          <a:p>
            <a:r>
              <a:rPr lang="en-US" dirty="0"/>
              <a:t>Economic impact of poor indoor air quality. (2015, November 24). Retrieved from </a:t>
            </a:r>
            <a:r>
              <a:rPr lang="en-US" u="sng" dirty="0">
                <a:hlinkClick r:id="rId2"/>
              </a:rPr>
              <a:t>https://cleanfax.com/diversification/economic-impact-of-poor-indoor-air-quality/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Epa.gov. (2019). [online] Available at: </a:t>
            </a:r>
            <a:r>
              <a:rPr lang="en-US" u="sng" dirty="0">
                <a:hlinkClick r:id="rId3"/>
              </a:rPr>
              <a:t>https://www.epa.gov/sites/production/files/2014-08/documents/sick_building_factsheet.pdf</a:t>
            </a:r>
            <a:r>
              <a:rPr lang="en-US" dirty="0"/>
              <a:t>  [Accessed 10 May 2019].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Poverty-action.org. (2019). [online] Available at: </a:t>
            </a:r>
            <a:r>
              <a:rPr lang="en-US" u="sng" dirty="0">
                <a:hlinkClick r:id="rId4"/>
              </a:rPr>
              <a:t>https://www.poverty-action.org/sites/default/files/publications/IAP_health_0208.pdf</a:t>
            </a:r>
            <a:r>
              <a:rPr lang="en-US" dirty="0"/>
              <a:t>  [Accessed 10 May 2019].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Magee-science.homestead.com. (2019). [online] Available at: </a:t>
            </a:r>
            <a:r>
              <a:rPr lang="en-US" u="sng" dirty="0">
                <a:hlinkClick r:id="rId5"/>
              </a:rPr>
              <a:t>https://magee-science.homestead.com/APES/APES_Review/ChapterOutlines/19_-_Air_Pollution.pdf</a:t>
            </a:r>
            <a:r>
              <a:rPr lang="en-US" dirty="0"/>
              <a:t>   [Accessed 10 May 2019].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Iaqscience.lbl.gov. (2019). [online] Available at: </a:t>
            </a:r>
            <a:r>
              <a:rPr lang="en-US" u="sng" dirty="0">
                <a:hlinkClick r:id="rId6"/>
              </a:rPr>
              <a:t>https://iaqscience.lbl.gov/sites/default/files/performance-1.pdf</a:t>
            </a:r>
            <a:r>
              <a:rPr lang="en-US" dirty="0"/>
              <a:t>  [Accessed 10 May 2019].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503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61F85-DEA1-43A6-A2ED-0ACC424CE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C1DD4-EB11-453D-B697-171592726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215011"/>
            <a:ext cx="10058400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Objective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Indoor Air Quality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Economic Impact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Solutions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752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AA811-EABD-494F-B3B0-DEB98611A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CB234-EC93-40FF-A920-1C3A145A68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sz="2800" dirty="0"/>
              <a:t>The main objective of this research project was to prove that improving indoor air quality will lead to a positive impact on the economy.</a:t>
            </a:r>
          </a:p>
        </p:txBody>
      </p:sp>
    </p:spTree>
    <p:extLst>
      <p:ext uri="{BB962C8B-B14F-4D97-AF65-F5344CB8AC3E}">
        <p14:creationId xmlns:p14="http://schemas.microsoft.com/office/powerpoint/2010/main" val="3455250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82208-9600-432C-B39B-76E0210BC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Indoor Air Quality?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200AA-3484-4ACD-A733-F25719976E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Defined as the quality of air within and around building structures.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Indoor air quality mainly relates to the comfort and health of occupants in a building.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Poor indoor air quality negatively impacts the health of occupants living within the building.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869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E3A76-3BD7-4D92-94BF-18D086608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Pollutants and 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E806C-D07B-4E4B-80CB-6419ABE63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Top Four Most Common Pollutants Indoors</a:t>
            </a:r>
          </a:p>
          <a:p>
            <a:pPr lvl="1"/>
            <a:r>
              <a:rPr lang="en-US" dirty="0"/>
              <a:t>Formaldehyde</a:t>
            </a:r>
          </a:p>
          <a:p>
            <a:pPr lvl="1"/>
            <a:r>
              <a:rPr lang="en-US" dirty="0"/>
              <a:t>Radioactive Radon-222 gas</a:t>
            </a:r>
          </a:p>
          <a:p>
            <a:pPr lvl="1"/>
            <a:r>
              <a:rPr lang="en-US" dirty="0"/>
              <a:t>Very small fine particles</a:t>
            </a:r>
          </a:p>
          <a:p>
            <a:pPr lvl="1"/>
            <a:r>
              <a:rPr lang="en-US" dirty="0"/>
              <a:t>Cigarette smoke</a:t>
            </a:r>
          </a:p>
          <a:p>
            <a:r>
              <a:rPr lang="en-US" b="1" dirty="0"/>
              <a:t>Sources</a:t>
            </a:r>
            <a:endParaRPr lang="en-US" dirty="0"/>
          </a:p>
          <a:p>
            <a:pPr lvl="1"/>
            <a:r>
              <a:rPr lang="en-US" dirty="0"/>
              <a:t>Fuel Burning Appliances</a:t>
            </a:r>
          </a:p>
          <a:p>
            <a:pPr lvl="1"/>
            <a:r>
              <a:rPr lang="en-US" dirty="0"/>
              <a:t>Tobacco Products</a:t>
            </a:r>
          </a:p>
          <a:p>
            <a:pPr lvl="1"/>
            <a:r>
              <a:rPr lang="en-US" dirty="0"/>
              <a:t>Newly installed flooring, upholstery, or carpet</a:t>
            </a:r>
          </a:p>
          <a:p>
            <a:pPr lvl="1"/>
            <a:r>
              <a:rPr lang="en-US" dirty="0"/>
              <a:t>High temperatures and humidity</a:t>
            </a:r>
          </a:p>
          <a:p>
            <a:pPr lvl="1"/>
            <a:r>
              <a:rPr lang="en-US" dirty="0"/>
              <a:t>Poor Ventilation</a:t>
            </a:r>
          </a:p>
        </p:txBody>
      </p:sp>
    </p:spTree>
    <p:extLst>
      <p:ext uri="{BB962C8B-B14F-4D97-AF65-F5344CB8AC3E}">
        <p14:creationId xmlns:p14="http://schemas.microsoft.com/office/powerpoint/2010/main" val="1913350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3293C-06EF-44DF-848E-9B5BCC690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Poor Indoor Air Quality Costs Money</a:t>
            </a:r>
          </a:p>
        </p:txBody>
      </p:sp>
      <p:pic>
        <p:nvPicPr>
          <p:cNvPr id="2050" name="Picture 2" descr="Image result for poor government cartoon">
            <a:extLst>
              <a:ext uri="{FF2B5EF4-FFF2-40B4-BE49-F238E27FC236}">
                <a16:creationId xmlns:a16="http://schemas.microsoft.com/office/drawing/2014/main" id="{EAB5F053-D5C6-4C64-B375-AED194C7647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7277" y="1771784"/>
            <a:ext cx="5937738" cy="457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6446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88535-E225-4894-90CB-297D96BE6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Potential annual health care savings and productivity gains from improving indoor environment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3FDEA8-A14E-44BF-BFE5-B2338C94C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92270"/>
            <a:ext cx="10058400" cy="383995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Respiratory Disease</a:t>
            </a:r>
          </a:p>
          <a:p>
            <a:pPr lvl="1"/>
            <a:r>
              <a:rPr lang="en-US" dirty="0"/>
              <a:t>Total of 16 to 37 million avoided illnesses</a:t>
            </a:r>
          </a:p>
          <a:p>
            <a:pPr lvl="1"/>
            <a:r>
              <a:rPr lang="en-US" dirty="0"/>
              <a:t>Productivity gains of $6 to $14 billion</a:t>
            </a:r>
          </a:p>
          <a:p>
            <a:r>
              <a:rPr lang="en-US" dirty="0"/>
              <a:t>Asthma and Allergies</a:t>
            </a:r>
          </a:p>
          <a:p>
            <a:pPr lvl="1"/>
            <a:r>
              <a:rPr lang="en-US" dirty="0"/>
              <a:t>10 to 30 percent decrease in Symptoms (53 million people with allergies, and 16 million in people with asthma)</a:t>
            </a:r>
          </a:p>
          <a:p>
            <a:pPr lvl="1"/>
            <a:r>
              <a:rPr lang="en-US" dirty="0"/>
              <a:t>Potential annual savings would be $2 to $4 billion</a:t>
            </a:r>
          </a:p>
          <a:p>
            <a:r>
              <a:rPr lang="en-US" dirty="0"/>
              <a:t>Common Respiratory Illness</a:t>
            </a:r>
          </a:p>
          <a:p>
            <a:pPr lvl="1"/>
            <a:r>
              <a:rPr lang="en-US" dirty="0"/>
              <a:t>180 million lost workdays</a:t>
            </a:r>
          </a:p>
          <a:p>
            <a:pPr lvl="1"/>
            <a:r>
              <a:rPr lang="en-US" dirty="0"/>
              <a:t>120 million additional days of restricted activity</a:t>
            </a:r>
          </a:p>
          <a:p>
            <a:pPr lvl="1"/>
            <a:r>
              <a:rPr lang="en-US" dirty="0"/>
              <a:t>$36 billion in healthcare costs</a:t>
            </a:r>
          </a:p>
          <a:p>
            <a:pPr lvl="1"/>
            <a:r>
              <a:rPr lang="en-US" dirty="0"/>
              <a:t>Total cost of $70 billion</a:t>
            </a:r>
          </a:p>
        </p:txBody>
      </p:sp>
    </p:spTree>
    <p:extLst>
      <p:ext uri="{BB962C8B-B14F-4D97-AF65-F5344CB8AC3E}">
        <p14:creationId xmlns:p14="http://schemas.microsoft.com/office/powerpoint/2010/main" val="1442122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A2146-031D-4E5F-80AD-9A8780095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Environmental Tobacco Smoke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5062E7-AC18-4F26-8041-132B63287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Death</a:t>
            </a:r>
          </a:p>
          <a:p>
            <a:pPr lvl="1"/>
            <a:r>
              <a:rPr lang="en-US" dirty="0"/>
              <a:t>40,000 to 69,000 annual cases avoided.</a:t>
            </a:r>
          </a:p>
          <a:p>
            <a:pPr lvl="1"/>
            <a:r>
              <a:rPr lang="en-US" dirty="0"/>
              <a:t>Total cost of $260 to $430 billion</a:t>
            </a:r>
          </a:p>
          <a:p>
            <a:r>
              <a:rPr lang="en-US" dirty="0"/>
              <a:t>Asthma Induction</a:t>
            </a:r>
          </a:p>
          <a:p>
            <a:pPr lvl="1"/>
            <a:r>
              <a:rPr lang="en-US" dirty="0"/>
              <a:t>8,000 to 26,000 annual cases avoided.</a:t>
            </a:r>
          </a:p>
          <a:p>
            <a:pPr lvl="1"/>
            <a:r>
              <a:rPr lang="en-US" dirty="0"/>
              <a:t>Total cost of $860 million</a:t>
            </a:r>
          </a:p>
        </p:txBody>
      </p:sp>
    </p:spTree>
    <p:extLst>
      <p:ext uri="{BB962C8B-B14F-4D97-AF65-F5344CB8AC3E}">
        <p14:creationId xmlns:p14="http://schemas.microsoft.com/office/powerpoint/2010/main" val="266556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6B4CF-E062-4846-B48C-9E73D070C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improve indoor air quality?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2ADB7-988B-4CAA-A708-701A381DE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Source Control</a:t>
            </a:r>
          </a:p>
          <a:p>
            <a:pPr lvl="1"/>
            <a:r>
              <a:rPr lang="en-US" dirty="0"/>
              <a:t>Most Effective and Cost Efficient</a:t>
            </a:r>
          </a:p>
          <a:p>
            <a:pPr lvl="1"/>
            <a:r>
              <a:rPr lang="en-US" dirty="0"/>
              <a:t>Adjusting gas stoves to decrease the emissions produced by the stove.</a:t>
            </a:r>
          </a:p>
          <a:p>
            <a:pPr lvl="1"/>
            <a:r>
              <a:rPr lang="en-US" dirty="0"/>
              <a:t>Seal off sources that contain asbestos or other pollutants.</a:t>
            </a:r>
          </a:p>
          <a:p>
            <a:r>
              <a:rPr lang="en-US" b="1" dirty="0"/>
              <a:t>Improve Ventilation</a:t>
            </a:r>
          </a:p>
          <a:p>
            <a:pPr lvl="1"/>
            <a:r>
              <a:rPr lang="en-US" dirty="0"/>
              <a:t>Open windows when the weather permits.</a:t>
            </a:r>
          </a:p>
          <a:p>
            <a:pPr lvl="1"/>
            <a:r>
              <a:rPr lang="en-US" dirty="0"/>
              <a:t>Kitchens and bathrooms have exhaust fans that exhaust outdoors and remove contaminants.</a:t>
            </a:r>
          </a:p>
          <a:p>
            <a:pPr lvl="1"/>
            <a:r>
              <a:rPr lang="en-US" dirty="0"/>
              <a:t>Air cleaners and filtration systems also help clean the air indoors.</a:t>
            </a:r>
          </a:p>
          <a:p>
            <a:r>
              <a:rPr lang="en-US" b="1" dirty="0"/>
              <a:t>Education and communication</a:t>
            </a:r>
          </a:p>
          <a:p>
            <a:pPr lvl="1"/>
            <a:r>
              <a:rPr lang="en-US" dirty="0"/>
              <a:t>By understanding the causes and consequences of indoor air quality problems, we can work more effectively together to prevent problems from occurring or solve them if they do.</a:t>
            </a:r>
          </a:p>
        </p:txBody>
      </p:sp>
    </p:spTree>
    <p:extLst>
      <p:ext uri="{BB962C8B-B14F-4D97-AF65-F5344CB8AC3E}">
        <p14:creationId xmlns:p14="http://schemas.microsoft.com/office/powerpoint/2010/main" val="417049152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85</TotalTime>
  <Words>438</Words>
  <Application>Microsoft Office PowerPoint</Application>
  <PresentationFormat>Widescreen</PresentationFormat>
  <Paragraphs>78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Retrospect</vt:lpstr>
      <vt:lpstr>The Economic Effects of Indoor Air Quality</vt:lpstr>
      <vt:lpstr>Agenda</vt:lpstr>
      <vt:lpstr>Objective</vt:lpstr>
      <vt:lpstr>What is Indoor Air Quality?</vt:lpstr>
      <vt:lpstr>Types of Pollutants and Sources</vt:lpstr>
      <vt:lpstr>Poor Indoor Air Quality Costs Money</vt:lpstr>
      <vt:lpstr>Potential annual health care savings and productivity gains from improving indoor environment</vt:lpstr>
      <vt:lpstr>Environmental Tobacco Smoke</vt:lpstr>
      <vt:lpstr>How to improve indoor air quality?</vt:lpstr>
      <vt:lpstr>References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Economic Effects of Indoor Air Quality</dc:title>
  <dc:creator>Souleymane Minte</dc:creator>
  <cp:lastModifiedBy>Sean MacDonald</cp:lastModifiedBy>
  <cp:revision>12</cp:revision>
  <dcterms:created xsi:type="dcterms:W3CDTF">2019-05-19T13:49:52Z</dcterms:created>
  <dcterms:modified xsi:type="dcterms:W3CDTF">2019-05-21T23:41:32Z</dcterms:modified>
</cp:coreProperties>
</file>