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553cc6ae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553cc6ae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46ec79e83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46ec79e8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553cc6ae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553cc6ae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5cc0687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5cc0687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553cc6ae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553cc6ae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5cc06879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5cc0687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5cfc039f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5cfc039f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5cc06879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5cc06879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5cfc039f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5cfc039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Calculus_(dental)" TargetMode="External"/><Relationship Id="rId4" Type="http://schemas.openxmlformats.org/officeDocument/2006/relationships/hyperlink" Target="https://www.perio.org/consumer/difference-between-plaque-and-calcul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Calculus</a:t>
            </a:r>
            <a:endParaRPr b="1" sz="48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673925"/>
            <a:ext cx="34707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Yahya Salim &amp; Sally Leveque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DEN1218 Section E612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297500" y="15288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https://en.wikipedia.org/wiki/Calculus_(dental)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https://www.perio.org/consumer/difference-between-plaque-and-calculus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http://drgstoothpix.com/2013/06/19/periodontal-radiographic-assessment-irritating-factors-natural-and-man-made/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Dental </a:t>
            </a:r>
            <a:r>
              <a:rPr lang="en"/>
              <a:t>Radiography Principles and Techniques </a:t>
            </a:r>
            <a:r>
              <a:rPr lang="en"/>
              <a:t> 5th edition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Clinical </a:t>
            </a:r>
            <a:r>
              <a:rPr lang="en"/>
              <a:t>Practice</a:t>
            </a:r>
            <a:r>
              <a:rPr lang="en"/>
              <a:t> of the Dental Hygienist 12th edition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Calculus?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194375" y="11679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Hardened biofilm (plaque)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It forms when plaque that has remained in the oral cavity calcifies.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 When not removed, it becomes detrimental to the gingival health because it serves as a reservoir for additional plaque accumulation and can push the epithelial tissue away from the tooth causing recession and bone loss.     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Appears radiopaque on radiographs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Calculus  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Calculus is classified by its location on the tooth surface. 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Supragingival calculus is found on the clinical crown coronal to the gingival margin.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Subgingival calculus is found on the clinical crown apical to the gingival margin.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600" y="2571750"/>
            <a:ext cx="3764150" cy="24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4324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Supragingival Calculus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Appears white, creamy yellow or gray in color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Consistency is somewhat hard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Can be seen clinically</a:t>
            </a:r>
            <a:endParaRPr sz="2400"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681" y="2571750"/>
            <a:ext cx="2675994" cy="17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Subgingival Calculus 	  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181475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	Appears dark green, brown or black in color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- 	More accurately</a:t>
            </a:r>
            <a:r>
              <a:rPr lang="en" sz="1600"/>
              <a:t> detected clinically using an explorer rather than         radiographically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 </a:t>
            </a:r>
            <a:r>
              <a:rPr lang="en" sz="1600"/>
              <a:t>  </a:t>
            </a:r>
            <a:endParaRPr sz="1600"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138" y="2306800"/>
            <a:ext cx="3743625" cy="25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 b="52768" l="42494" r="35445" t="6879"/>
          <a:stretch/>
        </p:blipFill>
        <p:spPr>
          <a:xfrm>
            <a:off x="1353550" y="2655525"/>
            <a:ext cx="1430901" cy="20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709325" y="934125"/>
            <a:ext cx="3753600" cy="33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Calculus on mandibular central incisors appearing as tiny projections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875" y="700800"/>
            <a:ext cx="3120400" cy="398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18"/>
          <p:cNvCxnSpPr/>
          <p:nvPr/>
        </p:nvCxnSpPr>
        <p:spPr>
          <a:xfrm rot="10800000">
            <a:off x="6400450" y="1856575"/>
            <a:ext cx="357600" cy="1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1" name="Google Shape;171;p18"/>
          <p:cNvCxnSpPr/>
          <p:nvPr/>
        </p:nvCxnSpPr>
        <p:spPr>
          <a:xfrm flipH="1" rot="10800000">
            <a:off x="5639400" y="1960350"/>
            <a:ext cx="381300" cy="61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1297500" y="1567550"/>
            <a:ext cx="35883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Calculus on mandibular central incisors appearing nodular</a:t>
            </a:r>
            <a:endParaRPr sz="2400"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875" y="700800"/>
            <a:ext cx="3120400" cy="398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9"/>
          <p:cNvCxnSpPr/>
          <p:nvPr/>
        </p:nvCxnSpPr>
        <p:spPr>
          <a:xfrm>
            <a:off x="5053275" y="1173075"/>
            <a:ext cx="502800" cy="47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9"/>
          <p:cNvCxnSpPr/>
          <p:nvPr/>
        </p:nvCxnSpPr>
        <p:spPr>
          <a:xfrm flipH="1" rot="10800000">
            <a:off x="6277925" y="1901550"/>
            <a:ext cx="567300" cy="6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idx="1" type="body"/>
          </p:nvPr>
        </p:nvSpPr>
        <p:spPr>
          <a:xfrm>
            <a:off x="905400" y="1842375"/>
            <a:ext cx="3615300" cy="27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Calculus shown on the mandibular second molar 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85" name="Google Shape;18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47788"/>
            <a:ext cx="3429000" cy="2447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20"/>
          <p:cNvCxnSpPr/>
          <p:nvPr/>
        </p:nvCxnSpPr>
        <p:spPr>
          <a:xfrm>
            <a:off x="6769575" y="2306550"/>
            <a:ext cx="576600" cy="53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idx="1" type="body"/>
          </p:nvPr>
        </p:nvSpPr>
        <p:spPr>
          <a:xfrm>
            <a:off x="1155700" y="1276200"/>
            <a:ext cx="3768600" cy="18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Calculus found on multiple teeth as shown on a bite-wing</a:t>
            </a:r>
            <a:endParaRPr sz="2400"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425" y="1166363"/>
            <a:ext cx="3476600" cy="26561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1"/>
          <p:cNvCxnSpPr/>
          <p:nvPr/>
        </p:nvCxnSpPr>
        <p:spPr>
          <a:xfrm>
            <a:off x="5038000" y="2642625"/>
            <a:ext cx="399600" cy="3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21"/>
          <p:cNvCxnSpPr/>
          <p:nvPr/>
        </p:nvCxnSpPr>
        <p:spPr>
          <a:xfrm>
            <a:off x="5684925" y="2707425"/>
            <a:ext cx="257700" cy="24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5" name="Google Shape;195;p21"/>
          <p:cNvCxnSpPr/>
          <p:nvPr/>
        </p:nvCxnSpPr>
        <p:spPr>
          <a:xfrm rot="10800000">
            <a:off x="6634375" y="3081125"/>
            <a:ext cx="309600" cy="2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6" name="Google Shape;196;p21"/>
          <p:cNvCxnSpPr/>
          <p:nvPr/>
        </p:nvCxnSpPr>
        <p:spPr>
          <a:xfrm>
            <a:off x="7141600" y="2784500"/>
            <a:ext cx="373800" cy="21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21"/>
          <p:cNvCxnSpPr/>
          <p:nvPr/>
        </p:nvCxnSpPr>
        <p:spPr>
          <a:xfrm>
            <a:off x="7399400" y="1340675"/>
            <a:ext cx="245100" cy="1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