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5143500" cx="9144000"/>
  <p:notesSz cx="6858000" cy="9144000"/>
  <p:embeddedFontLst>
    <p:embeddedFont>
      <p:font typeface="Nunito"/>
      <p:regular r:id="rId32"/>
      <p:bold r:id="rId33"/>
      <p:italic r:id="rId34"/>
      <p:boldItalic r:id="rId35"/>
    </p:embeddedFont>
    <p:embeddedFont>
      <p:font typeface="Maven Pro"/>
      <p:regular r:id="rId36"/>
      <p:bold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0AFF19B0-CBEA-4B14-9887-960F77908EFB}">
  <a:tblStyle styleId="{0AFF19B0-CBEA-4B14-9887-960F77908EFB}"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Nunito-bold.fntdata"/><Relationship Id="rId10" Type="http://schemas.openxmlformats.org/officeDocument/2006/relationships/slide" Target="slides/slide4.xml"/><Relationship Id="rId32" Type="http://schemas.openxmlformats.org/officeDocument/2006/relationships/font" Target="fonts/Nunito-regular.fntdata"/><Relationship Id="rId13" Type="http://schemas.openxmlformats.org/officeDocument/2006/relationships/slide" Target="slides/slide7.xml"/><Relationship Id="rId35" Type="http://schemas.openxmlformats.org/officeDocument/2006/relationships/font" Target="fonts/Nunito-boldItalic.fntdata"/><Relationship Id="rId12" Type="http://schemas.openxmlformats.org/officeDocument/2006/relationships/slide" Target="slides/slide6.xml"/><Relationship Id="rId34" Type="http://schemas.openxmlformats.org/officeDocument/2006/relationships/font" Target="fonts/Nunito-italic.fntdata"/><Relationship Id="rId15" Type="http://schemas.openxmlformats.org/officeDocument/2006/relationships/slide" Target="slides/slide9.xml"/><Relationship Id="rId37" Type="http://schemas.openxmlformats.org/officeDocument/2006/relationships/font" Target="fonts/MavenPro-bold.fntdata"/><Relationship Id="rId14" Type="http://schemas.openxmlformats.org/officeDocument/2006/relationships/slide" Target="slides/slide8.xml"/><Relationship Id="rId36" Type="http://schemas.openxmlformats.org/officeDocument/2006/relationships/font" Target="fonts/MavenPro-regular.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g5eeac88916_0_2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5eeac88916_0_2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4" name="Shape 344"/>
        <p:cNvGrpSpPr/>
        <p:nvPr/>
      </p:nvGrpSpPr>
      <p:grpSpPr>
        <a:xfrm>
          <a:off x="0" y="0"/>
          <a:ext cx="0" cy="0"/>
          <a:chOff x="0" y="0"/>
          <a:chExt cx="0" cy="0"/>
        </a:xfrm>
      </p:grpSpPr>
      <p:sp>
        <p:nvSpPr>
          <p:cNvPr id="345" name="Google Shape;345;g5eeac88916_0_2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5eeac88916_0_2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0" name="Shape 350"/>
        <p:cNvGrpSpPr/>
        <p:nvPr/>
      </p:nvGrpSpPr>
      <p:grpSpPr>
        <a:xfrm>
          <a:off x="0" y="0"/>
          <a:ext cx="0" cy="0"/>
          <a:chOff x="0" y="0"/>
          <a:chExt cx="0" cy="0"/>
        </a:xfrm>
      </p:grpSpPr>
      <p:sp>
        <p:nvSpPr>
          <p:cNvPr id="351" name="Google Shape;351;g5eeac88916_0_2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5eeac88916_0_2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6" name="Shape 356"/>
        <p:cNvGrpSpPr/>
        <p:nvPr/>
      </p:nvGrpSpPr>
      <p:grpSpPr>
        <a:xfrm>
          <a:off x="0" y="0"/>
          <a:ext cx="0" cy="0"/>
          <a:chOff x="0" y="0"/>
          <a:chExt cx="0" cy="0"/>
        </a:xfrm>
      </p:grpSpPr>
      <p:sp>
        <p:nvSpPr>
          <p:cNvPr id="357" name="Google Shape;357;g5eeac88916_0_2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5eeac88916_0_2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3" name="Shape 363"/>
        <p:cNvGrpSpPr/>
        <p:nvPr/>
      </p:nvGrpSpPr>
      <p:grpSpPr>
        <a:xfrm>
          <a:off x="0" y="0"/>
          <a:ext cx="0" cy="0"/>
          <a:chOff x="0" y="0"/>
          <a:chExt cx="0" cy="0"/>
        </a:xfrm>
      </p:grpSpPr>
      <p:sp>
        <p:nvSpPr>
          <p:cNvPr id="364" name="Google Shape;364;g5eeac88916_0_3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5eeac88916_0_3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9" name="Shape 369"/>
        <p:cNvGrpSpPr/>
        <p:nvPr/>
      </p:nvGrpSpPr>
      <p:grpSpPr>
        <a:xfrm>
          <a:off x="0" y="0"/>
          <a:ext cx="0" cy="0"/>
          <a:chOff x="0" y="0"/>
          <a:chExt cx="0" cy="0"/>
        </a:xfrm>
      </p:grpSpPr>
      <p:sp>
        <p:nvSpPr>
          <p:cNvPr id="370" name="Google Shape;370;g5eeac88916_0_3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5eeac88916_0_3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5" name="Shape 375"/>
        <p:cNvGrpSpPr/>
        <p:nvPr/>
      </p:nvGrpSpPr>
      <p:grpSpPr>
        <a:xfrm>
          <a:off x="0" y="0"/>
          <a:ext cx="0" cy="0"/>
          <a:chOff x="0" y="0"/>
          <a:chExt cx="0" cy="0"/>
        </a:xfrm>
      </p:grpSpPr>
      <p:sp>
        <p:nvSpPr>
          <p:cNvPr id="376" name="Google Shape;376;g5eeac88916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5eeac8891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1" name="Shape 381"/>
        <p:cNvGrpSpPr/>
        <p:nvPr/>
      </p:nvGrpSpPr>
      <p:grpSpPr>
        <a:xfrm>
          <a:off x="0" y="0"/>
          <a:ext cx="0" cy="0"/>
          <a:chOff x="0" y="0"/>
          <a:chExt cx="0" cy="0"/>
        </a:xfrm>
      </p:grpSpPr>
      <p:sp>
        <p:nvSpPr>
          <p:cNvPr id="382" name="Google Shape;382;g5eeac88916_0_3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5eeac88916_0_3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7" name="Shape 387"/>
        <p:cNvGrpSpPr/>
        <p:nvPr/>
      </p:nvGrpSpPr>
      <p:grpSpPr>
        <a:xfrm>
          <a:off x="0" y="0"/>
          <a:ext cx="0" cy="0"/>
          <a:chOff x="0" y="0"/>
          <a:chExt cx="0" cy="0"/>
        </a:xfrm>
      </p:grpSpPr>
      <p:sp>
        <p:nvSpPr>
          <p:cNvPr id="388" name="Google Shape;388;g5eff550bb3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5eff550bb3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3" name="Shape 393"/>
        <p:cNvGrpSpPr/>
        <p:nvPr/>
      </p:nvGrpSpPr>
      <p:grpSpPr>
        <a:xfrm>
          <a:off x="0" y="0"/>
          <a:ext cx="0" cy="0"/>
          <a:chOff x="0" y="0"/>
          <a:chExt cx="0" cy="0"/>
        </a:xfrm>
      </p:grpSpPr>
      <p:sp>
        <p:nvSpPr>
          <p:cNvPr id="394" name="Google Shape;394;g5eff550bb3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5eff550bb3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9" name="Shape 399"/>
        <p:cNvGrpSpPr/>
        <p:nvPr/>
      </p:nvGrpSpPr>
      <p:grpSpPr>
        <a:xfrm>
          <a:off x="0" y="0"/>
          <a:ext cx="0" cy="0"/>
          <a:chOff x="0" y="0"/>
          <a:chExt cx="0" cy="0"/>
        </a:xfrm>
      </p:grpSpPr>
      <p:sp>
        <p:nvSpPr>
          <p:cNvPr id="400" name="Google Shape;400;g5eff550bb3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5eff550bb3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5" name="Shape 405"/>
        <p:cNvGrpSpPr/>
        <p:nvPr/>
      </p:nvGrpSpPr>
      <p:grpSpPr>
        <a:xfrm>
          <a:off x="0" y="0"/>
          <a:ext cx="0" cy="0"/>
          <a:chOff x="0" y="0"/>
          <a:chExt cx="0" cy="0"/>
        </a:xfrm>
      </p:grpSpPr>
      <p:sp>
        <p:nvSpPr>
          <p:cNvPr id="406" name="Google Shape;406;g5eeac88916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5eeac88916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2" name="Shape 412"/>
        <p:cNvGrpSpPr/>
        <p:nvPr/>
      </p:nvGrpSpPr>
      <p:grpSpPr>
        <a:xfrm>
          <a:off x="0" y="0"/>
          <a:ext cx="0" cy="0"/>
          <a:chOff x="0" y="0"/>
          <a:chExt cx="0" cy="0"/>
        </a:xfrm>
      </p:grpSpPr>
      <p:sp>
        <p:nvSpPr>
          <p:cNvPr id="413" name="Google Shape;413;g5efe18f898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5efe18f898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9" name="Shape 419"/>
        <p:cNvGrpSpPr/>
        <p:nvPr/>
      </p:nvGrpSpPr>
      <p:grpSpPr>
        <a:xfrm>
          <a:off x="0" y="0"/>
          <a:ext cx="0" cy="0"/>
          <a:chOff x="0" y="0"/>
          <a:chExt cx="0" cy="0"/>
        </a:xfrm>
      </p:grpSpPr>
      <p:sp>
        <p:nvSpPr>
          <p:cNvPr id="420" name="Google Shape;420;g5efe18f898_1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5efe18f898_1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6" name="Shape 426"/>
        <p:cNvGrpSpPr/>
        <p:nvPr/>
      </p:nvGrpSpPr>
      <p:grpSpPr>
        <a:xfrm>
          <a:off x="0" y="0"/>
          <a:ext cx="0" cy="0"/>
          <a:chOff x="0" y="0"/>
          <a:chExt cx="0" cy="0"/>
        </a:xfrm>
      </p:grpSpPr>
      <p:sp>
        <p:nvSpPr>
          <p:cNvPr id="427" name="Google Shape;427;g5efe18f898_1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5efe18f898_1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3" name="Shape 433"/>
        <p:cNvGrpSpPr/>
        <p:nvPr/>
      </p:nvGrpSpPr>
      <p:grpSpPr>
        <a:xfrm>
          <a:off x="0" y="0"/>
          <a:ext cx="0" cy="0"/>
          <a:chOff x="0" y="0"/>
          <a:chExt cx="0" cy="0"/>
        </a:xfrm>
      </p:grpSpPr>
      <p:sp>
        <p:nvSpPr>
          <p:cNvPr id="434" name="Google Shape;434;g5efe18f898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5" name="Google Shape;435;g5efe18f898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2" name="Shape 442"/>
        <p:cNvGrpSpPr/>
        <p:nvPr/>
      </p:nvGrpSpPr>
      <p:grpSpPr>
        <a:xfrm>
          <a:off x="0" y="0"/>
          <a:ext cx="0" cy="0"/>
          <a:chOff x="0" y="0"/>
          <a:chExt cx="0" cy="0"/>
        </a:xfrm>
      </p:grpSpPr>
      <p:sp>
        <p:nvSpPr>
          <p:cNvPr id="443" name="Google Shape;443;g5eeac88916_0_3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5eeac88916_0_3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Google Shape;287;g5eeac88916_0_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5eeac88916_0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Google Shape;294;g5ef98b055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5ef98b055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Google Shape;305;g5e654b1062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5e654b1062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Google Shape;316;g5e654b106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5e654b106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2" name="Shape 322"/>
        <p:cNvGrpSpPr/>
        <p:nvPr/>
      </p:nvGrpSpPr>
      <p:grpSpPr>
        <a:xfrm>
          <a:off x="0" y="0"/>
          <a:ext cx="0" cy="0"/>
          <a:chOff x="0" y="0"/>
          <a:chExt cx="0" cy="0"/>
        </a:xfrm>
      </p:grpSpPr>
      <p:sp>
        <p:nvSpPr>
          <p:cNvPr id="323" name="Google Shape;323;g5eeac88916_0_2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5eeac88916_0_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0" name="Shape 330"/>
        <p:cNvGrpSpPr/>
        <p:nvPr/>
      </p:nvGrpSpPr>
      <p:grpSpPr>
        <a:xfrm>
          <a:off x="0" y="0"/>
          <a:ext cx="0" cy="0"/>
          <a:chOff x="0" y="0"/>
          <a:chExt cx="0" cy="0"/>
        </a:xfrm>
      </p:grpSpPr>
      <p:sp>
        <p:nvSpPr>
          <p:cNvPr id="331" name="Google Shape;331;g5eeac88916_0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5eeac88916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6" name="Shape 336"/>
        <p:cNvGrpSpPr/>
        <p:nvPr/>
      </p:nvGrpSpPr>
      <p:grpSpPr>
        <a:xfrm>
          <a:off x="0" y="0"/>
          <a:ext cx="0" cy="0"/>
          <a:chOff x="0" y="0"/>
          <a:chExt cx="0" cy="0"/>
        </a:xfrm>
      </p:grpSpPr>
      <p:sp>
        <p:nvSpPr>
          <p:cNvPr id="337" name="Google Shape;337;g5eeac88916_0_2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5eeac88916_0_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no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1600"/>
              </a:spcBef>
              <a:spcAft>
                <a:spcPts val="0"/>
              </a:spcAft>
              <a:buClr>
                <a:schemeClr val="lt1"/>
              </a:buClr>
              <a:buSzPts val="1100"/>
              <a:buChar char="○"/>
              <a:defRPr>
                <a:solidFill>
                  <a:schemeClr val="lt1"/>
                </a:solidFill>
              </a:defRPr>
            </a:lvl2pPr>
            <a:lvl3pPr indent="-298450" lvl="2" marL="1371600" algn="ctr">
              <a:spcBef>
                <a:spcPts val="1600"/>
              </a:spcBef>
              <a:spcAft>
                <a:spcPts val="0"/>
              </a:spcAft>
              <a:buClr>
                <a:schemeClr val="lt1"/>
              </a:buClr>
              <a:buSzPts val="1100"/>
              <a:buChar char="■"/>
              <a:defRPr>
                <a:solidFill>
                  <a:schemeClr val="lt1"/>
                </a:solidFill>
              </a:defRPr>
            </a:lvl3pPr>
            <a:lvl4pPr indent="-298450" lvl="3" marL="1828800" algn="ctr">
              <a:spcBef>
                <a:spcPts val="1600"/>
              </a:spcBef>
              <a:spcAft>
                <a:spcPts val="0"/>
              </a:spcAft>
              <a:buClr>
                <a:schemeClr val="lt1"/>
              </a:buClr>
              <a:buSzPts val="1100"/>
              <a:buChar char="●"/>
              <a:defRPr>
                <a:solidFill>
                  <a:schemeClr val="lt1"/>
                </a:solidFill>
              </a:defRPr>
            </a:lvl4pPr>
            <a:lvl5pPr indent="-298450" lvl="4" marL="2286000" algn="ctr">
              <a:spcBef>
                <a:spcPts val="1600"/>
              </a:spcBef>
              <a:spcAft>
                <a:spcPts val="0"/>
              </a:spcAft>
              <a:buClr>
                <a:schemeClr val="lt1"/>
              </a:buClr>
              <a:buSzPts val="1100"/>
              <a:buChar char="○"/>
              <a:defRPr>
                <a:solidFill>
                  <a:schemeClr val="lt1"/>
                </a:solidFill>
              </a:defRPr>
            </a:lvl5pPr>
            <a:lvl6pPr indent="-298450" lvl="5" marL="2743200" algn="ctr">
              <a:spcBef>
                <a:spcPts val="1600"/>
              </a:spcBef>
              <a:spcAft>
                <a:spcPts val="0"/>
              </a:spcAft>
              <a:buClr>
                <a:schemeClr val="lt1"/>
              </a:buClr>
              <a:buSzPts val="1100"/>
              <a:buChar char="■"/>
              <a:defRPr>
                <a:solidFill>
                  <a:schemeClr val="lt1"/>
                </a:solidFill>
              </a:defRPr>
            </a:lvl6pPr>
            <a:lvl7pPr indent="-298450" lvl="6" marL="3200400" algn="ctr">
              <a:spcBef>
                <a:spcPts val="1600"/>
              </a:spcBef>
              <a:spcAft>
                <a:spcPts val="0"/>
              </a:spcAft>
              <a:buClr>
                <a:schemeClr val="lt1"/>
              </a:buClr>
              <a:buSzPts val="1100"/>
              <a:buChar char="●"/>
              <a:defRPr>
                <a:solidFill>
                  <a:schemeClr val="lt1"/>
                </a:solidFill>
              </a:defRPr>
            </a:lvl7pPr>
            <a:lvl8pPr indent="-298450" lvl="7" marL="3657600" algn="ctr">
              <a:spcBef>
                <a:spcPts val="1600"/>
              </a:spcBef>
              <a:spcAft>
                <a:spcPts val="0"/>
              </a:spcAft>
              <a:buClr>
                <a:schemeClr val="lt1"/>
              </a:buClr>
              <a:buSzPts val="1100"/>
              <a:buChar char="○"/>
              <a:defRPr>
                <a:solidFill>
                  <a:schemeClr val="lt1"/>
                </a:solidFill>
              </a:defRPr>
            </a:lvl8pPr>
            <a:lvl9pPr indent="-298450" lvl="8" marL="4114800" algn="ctr">
              <a:spcBef>
                <a:spcPts val="1600"/>
              </a:spcBef>
              <a:spcAft>
                <a:spcPts val="160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jpg"/><Relationship Id="rId4" Type="http://schemas.openxmlformats.org/officeDocument/2006/relationships/hyperlink" Target="https://www.interdent.com/gentle-dental/resources/oral-thrush/" TargetMode="External"/><Relationship Id="rId5" Type="http://schemas.openxmlformats.org/officeDocument/2006/relationships/hyperlink" Target="https://www.interdent.com/gentle-dental/resources/oral-thrush/"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hyperlink" Target="https://www.semanticscholar.org/paper/Pemphigus-vulgaris-and-paraneoplastic-pemphigus.-Edgin-Pratt/4b6c82df976110dea3c72826a85bc7d2b0d55301/figure/2" TargetMode="External"/><Relationship Id="rId5" Type="http://schemas.openxmlformats.org/officeDocument/2006/relationships/image" Target="../media/image5.png"/><Relationship Id="rId6" Type="http://schemas.openxmlformats.org/officeDocument/2006/relationships/hyperlink" Target="https://www.semanticscholar.org/paper/Oral-Lichen-Planus-Studies-of-factors-involved-in-Danielsson/3ac16191d584bef86b93eee5c13aca9d3eeb2710/figure/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hyperlink" Target="https://www.semanticscholar.org/paper/Drug-induced-Oral-Erythema-Multiforme%3A-A-Diagnostic-Taqi/6ec3c14ac12f98a1edba2def2d9c9efe7b14127f/figure/0" TargetMode="External"/><Relationship Id="rId5" Type="http://schemas.openxmlformats.org/officeDocument/2006/relationships/image" Target="../media/image2.png"/><Relationship Id="rId6" Type="http://schemas.openxmlformats.org/officeDocument/2006/relationships/hyperlink" Target="http://www.moderndentistry.com.au/mouth_ulcers.php"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Google Shape;277;p13"/>
          <p:cNvSpPr txBox="1"/>
          <p:nvPr>
            <p:ph type="ctrTitle"/>
          </p:nvPr>
        </p:nvSpPr>
        <p:spPr>
          <a:xfrm>
            <a:off x="879925" y="293529"/>
            <a:ext cx="4255500" cy="177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Systemic and topical corticosteroids </a:t>
            </a:r>
            <a:endParaRPr>
              <a:latin typeface="Times New Roman"/>
              <a:ea typeface="Times New Roman"/>
              <a:cs typeface="Times New Roman"/>
              <a:sym typeface="Times New Roman"/>
            </a:endParaRPr>
          </a:p>
        </p:txBody>
      </p:sp>
      <p:sp>
        <p:nvSpPr>
          <p:cNvPr id="278" name="Google Shape;278;p13"/>
          <p:cNvSpPr txBox="1"/>
          <p:nvPr>
            <p:ph idx="1" type="subTitle"/>
          </p:nvPr>
        </p:nvSpPr>
        <p:spPr>
          <a:xfrm>
            <a:off x="2362100" y="2963100"/>
            <a:ext cx="5213400" cy="197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Presented by</a:t>
            </a:r>
            <a:r>
              <a:rPr lang="en" sz="2400"/>
              <a:t> group 4: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rPr lang="en" sz="2400"/>
              <a:t>Sally Leveque, Yu Jing Mei, </a:t>
            </a:r>
            <a:endParaRPr sz="2400"/>
          </a:p>
          <a:p>
            <a:pPr indent="0" lvl="0" marL="0" rtl="0" algn="l">
              <a:spcBef>
                <a:spcPts val="0"/>
              </a:spcBef>
              <a:spcAft>
                <a:spcPts val="0"/>
              </a:spcAft>
              <a:buNone/>
            </a:pPr>
            <a:r>
              <a:rPr lang="en" sz="2400"/>
              <a:t>Wen Wen Dong, </a:t>
            </a:r>
            <a:r>
              <a:rPr lang="en" sz="2400"/>
              <a:t>Lidia Burliuk</a:t>
            </a:r>
            <a:endParaRPr sz="2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7" name="Shape 347"/>
        <p:cNvGrpSpPr/>
        <p:nvPr/>
      </p:nvGrpSpPr>
      <p:grpSpPr>
        <a:xfrm>
          <a:off x="0" y="0"/>
          <a:ext cx="0" cy="0"/>
          <a:chOff x="0" y="0"/>
          <a:chExt cx="0" cy="0"/>
        </a:xfrm>
      </p:grpSpPr>
      <p:sp>
        <p:nvSpPr>
          <p:cNvPr id="348" name="Google Shape;348;p22"/>
          <p:cNvSpPr txBox="1"/>
          <p:nvPr>
            <p:ph type="ctrTitle"/>
          </p:nvPr>
        </p:nvSpPr>
        <p:spPr>
          <a:xfrm>
            <a:off x="2717575" y="0"/>
            <a:ext cx="3419700" cy="1310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Nunito"/>
                <a:ea typeface="Nunito"/>
                <a:cs typeface="Nunito"/>
                <a:sym typeface="Nunito"/>
              </a:rPr>
              <a:t>Adrenal Crisis</a:t>
            </a:r>
            <a:r>
              <a:rPr lang="en"/>
              <a:t> </a:t>
            </a:r>
            <a:endParaRPr/>
          </a:p>
        </p:txBody>
      </p:sp>
      <p:sp>
        <p:nvSpPr>
          <p:cNvPr id="349" name="Google Shape;349;p22"/>
          <p:cNvSpPr txBox="1"/>
          <p:nvPr>
            <p:ph idx="1" type="subTitle"/>
          </p:nvPr>
        </p:nvSpPr>
        <p:spPr>
          <a:xfrm>
            <a:off x="314989" y="1310398"/>
            <a:ext cx="8514000" cy="377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Definition: </a:t>
            </a:r>
            <a:endParaRPr sz="2400"/>
          </a:p>
          <a:p>
            <a:pPr indent="0" lvl="0" marL="0" rtl="0" algn="l">
              <a:spcBef>
                <a:spcPts val="0"/>
              </a:spcBef>
              <a:spcAft>
                <a:spcPts val="0"/>
              </a:spcAft>
              <a:buNone/>
            </a:pPr>
            <a:r>
              <a:rPr lang="en" sz="2400"/>
              <a:t>It is the condition that when body </a:t>
            </a:r>
            <a:r>
              <a:rPr lang="en" sz="2400"/>
              <a:t>doesn't</a:t>
            </a:r>
            <a:r>
              <a:rPr lang="en" sz="2400"/>
              <a:t> produce enough </a:t>
            </a:r>
            <a:r>
              <a:rPr lang="en" sz="2400"/>
              <a:t>cortisol from adrenal glands.</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2400"/>
              <a:t>Causes: </a:t>
            </a:r>
            <a:endParaRPr sz="2400"/>
          </a:p>
          <a:p>
            <a:pPr indent="-381000" lvl="0" marL="457200" rtl="0" algn="l">
              <a:spcBef>
                <a:spcPts val="0"/>
              </a:spcBef>
              <a:spcAft>
                <a:spcPts val="0"/>
              </a:spcAft>
              <a:buSzPts val="2400"/>
              <a:buAutoNum type="arabicPeriod"/>
            </a:pPr>
            <a:r>
              <a:rPr lang="en" sz="2400"/>
              <a:t>Adrenal glands are damaged: Addison disease or surgery.</a:t>
            </a:r>
            <a:endParaRPr sz="2400"/>
          </a:p>
          <a:p>
            <a:pPr indent="-381000" lvl="0" marL="457200" rtl="0" algn="l">
              <a:spcBef>
                <a:spcPts val="0"/>
              </a:spcBef>
              <a:spcAft>
                <a:spcPts val="0"/>
              </a:spcAft>
              <a:buSzPts val="2400"/>
              <a:buAutoNum type="arabicPeriod"/>
            </a:pPr>
            <a:r>
              <a:rPr lang="en" sz="2400"/>
              <a:t>Pituitary gland is damaged and cannot release ACTH hormone. </a:t>
            </a:r>
            <a:endParaRPr sz="2400"/>
          </a:p>
          <a:p>
            <a:pPr indent="-381000" lvl="0" marL="457200" rtl="0" algn="l">
              <a:spcBef>
                <a:spcPts val="0"/>
              </a:spcBef>
              <a:spcAft>
                <a:spcPts val="0"/>
              </a:spcAft>
              <a:buSzPts val="2400"/>
              <a:buAutoNum type="arabicPeriod"/>
            </a:pPr>
            <a:r>
              <a:rPr lang="en" sz="2400"/>
              <a:t>Taking corticosteroids for long time, and suddenly stop.</a:t>
            </a:r>
            <a:endParaRPr sz="2400"/>
          </a:p>
          <a:p>
            <a:pPr indent="-381000" lvl="0" marL="457200" rtl="0" algn="l">
              <a:spcBef>
                <a:spcPts val="0"/>
              </a:spcBef>
              <a:spcAft>
                <a:spcPts val="0"/>
              </a:spcAft>
              <a:buSzPts val="2400"/>
              <a:buAutoNum type="arabicPeriod"/>
            </a:pPr>
            <a:r>
              <a:rPr lang="en" sz="2400"/>
              <a:t>Stress .</a:t>
            </a:r>
            <a:endParaRPr sz="2400"/>
          </a:p>
          <a:p>
            <a:pPr indent="0" lvl="0" marL="0" rtl="0" algn="l">
              <a:spcBef>
                <a:spcPts val="0"/>
              </a:spcBef>
              <a:spcAft>
                <a:spcPts val="0"/>
              </a:spcAft>
              <a:buNone/>
            </a:pPr>
            <a:r>
              <a:rPr lang="en" sz="1400">
                <a:solidFill>
                  <a:srgbClr val="000000"/>
                </a:solidFill>
              </a:rPr>
              <a:t>Presented by Yu Jing Mei</a:t>
            </a:r>
            <a:endParaRPr sz="1400">
              <a:solidFill>
                <a:srgbClr val="000000"/>
              </a:solidFill>
            </a:endParaRPr>
          </a:p>
          <a:p>
            <a:pPr indent="0" lvl="0" marL="457200" rtl="0" algn="l">
              <a:spcBef>
                <a:spcPts val="0"/>
              </a:spcBef>
              <a:spcAft>
                <a:spcPts val="0"/>
              </a:spcAft>
              <a:buNone/>
            </a:pPr>
            <a:r>
              <a:rPr lang="en"/>
              <a:t> </a:t>
            </a:r>
            <a:endParaRPr/>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3" name="Shape 353"/>
        <p:cNvGrpSpPr/>
        <p:nvPr/>
      </p:nvGrpSpPr>
      <p:grpSpPr>
        <a:xfrm>
          <a:off x="0" y="0"/>
          <a:ext cx="0" cy="0"/>
          <a:chOff x="0" y="0"/>
          <a:chExt cx="0" cy="0"/>
        </a:xfrm>
      </p:grpSpPr>
      <p:sp>
        <p:nvSpPr>
          <p:cNvPr id="354" name="Google Shape;354;p23"/>
          <p:cNvSpPr txBox="1"/>
          <p:nvPr>
            <p:ph type="ctrTitle"/>
          </p:nvPr>
        </p:nvSpPr>
        <p:spPr>
          <a:xfrm>
            <a:off x="160550" y="81100"/>
            <a:ext cx="8688600" cy="1872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Nunito"/>
                <a:ea typeface="Nunito"/>
                <a:cs typeface="Nunito"/>
                <a:sym typeface="Nunito"/>
              </a:rPr>
              <a:t>Taking corticosteroids for long could cause adrenal crisis?</a:t>
            </a:r>
            <a:r>
              <a:rPr lang="en"/>
              <a:t> </a:t>
            </a:r>
            <a:endParaRPr/>
          </a:p>
        </p:txBody>
      </p:sp>
      <p:sp>
        <p:nvSpPr>
          <p:cNvPr id="355" name="Google Shape;355;p23"/>
          <p:cNvSpPr txBox="1"/>
          <p:nvPr>
            <p:ph idx="1" type="subTitle"/>
          </p:nvPr>
        </p:nvSpPr>
        <p:spPr>
          <a:xfrm>
            <a:off x="295450" y="1678700"/>
            <a:ext cx="8433900" cy="3169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sz="1800"/>
              <a:t>Taking corticosteroids for long could lead to adrenal glands not functioning properly or even stop functioning. </a:t>
            </a:r>
            <a:endParaRPr sz="1800"/>
          </a:p>
          <a:p>
            <a:pPr indent="-342900" lvl="0" marL="457200" rtl="0" algn="l">
              <a:spcBef>
                <a:spcPts val="0"/>
              </a:spcBef>
              <a:spcAft>
                <a:spcPts val="0"/>
              </a:spcAft>
              <a:buSzPts val="1800"/>
              <a:buAutoNum type="arabicPeriod"/>
            </a:pPr>
            <a:r>
              <a:rPr lang="en" sz="1800"/>
              <a:t>Adrenal crisis occurs frequently after stop using corticosteroids.</a:t>
            </a:r>
            <a:endParaRPr sz="1800"/>
          </a:p>
          <a:p>
            <a:pPr indent="-342900" lvl="0" marL="457200" rtl="0" algn="l">
              <a:spcBef>
                <a:spcPts val="0"/>
              </a:spcBef>
              <a:spcAft>
                <a:spcPts val="0"/>
              </a:spcAft>
              <a:buSzPts val="1800"/>
              <a:buAutoNum type="arabicPeriod"/>
            </a:pPr>
            <a:r>
              <a:rPr lang="en" sz="1800"/>
              <a:t>Higher dosage of corticosteroids taken has higher percentage( 21.5%, while low dose has 2.4%) of suffering adrenal crisis. </a:t>
            </a:r>
            <a:endParaRPr sz="1800"/>
          </a:p>
          <a:p>
            <a:pPr indent="-342900" lvl="0" marL="457200" rtl="0" algn="l">
              <a:spcBef>
                <a:spcPts val="0"/>
              </a:spcBef>
              <a:spcAft>
                <a:spcPts val="0"/>
              </a:spcAft>
              <a:buSzPts val="1800"/>
              <a:buAutoNum type="arabicPeriod"/>
            </a:pPr>
            <a:r>
              <a:rPr lang="en" sz="1800"/>
              <a:t>Systemic corticosteroids treatment has higher </a:t>
            </a:r>
            <a:r>
              <a:rPr lang="en" sz="1800"/>
              <a:t>percentage</a:t>
            </a:r>
            <a:r>
              <a:rPr lang="en" sz="1800"/>
              <a:t>(52.2%) of suffering adrenal crisis then local corticosteroids treatment(4.2%). </a:t>
            </a:r>
            <a:endParaRPr sz="1800"/>
          </a:p>
          <a:p>
            <a:pPr indent="-342900" lvl="0" marL="457200" rtl="0" algn="l">
              <a:spcBef>
                <a:spcPts val="0"/>
              </a:spcBef>
              <a:spcAft>
                <a:spcPts val="0"/>
              </a:spcAft>
              <a:buSzPts val="1800"/>
              <a:buAutoNum type="arabicPeriod"/>
            </a:pPr>
            <a:r>
              <a:rPr lang="en" sz="1800"/>
              <a:t>Long duration of corticosteroid treatment( more than 1 year)  has higher percentage(27.4%) than short duration of corticosteroid treatment( less than 28 days, 1.4%). </a:t>
            </a:r>
            <a:endParaRPr sz="1400"/>
          </a:p>
          <a:p>
            <a:pPr indent="0" lvl="0" marL="0" rtl="0" algn="l">
              <a:spcBef>
                <a:spcPts val="0"/>
              </a:spcBef>
              <a:spcAft>
                <a:spcPts val="0"/>
              </a:spcAft>
              <a:buNone/>
            </a:pPr>
            <a:r>
              <a:rPr lang="en" sz="1400">
                <a:solidFill>
                  <a:srgbClr val="000000"/>
                </a:solidFill>
              </a:rPr>
              <a:t>Presented by Yu Jing Mei</a:t>
            </a:r>
            <a:endParaRPr sz="1400">
              <a:solidFill>
                <a:srgbClr val="000000"/>
              </a:solidFill>
            </a:endParaRPr>
          </a:p>
          <a:p>
            <a:pPr indent="0" lvl="0" marL="45720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9" name="Shape 359"/>
        <p:cNvGrpSpPr/>
        <p:nvPr/>
      </p:nvGrpSpPr>
      <p:grpSpPr>
        <a:xfrm>
          <a:off x="0" y="0"/>
          <a:ext cx="0" cy="0"/>
          <a:chOff x="0" y="0"/>
          <a:chExt cx="0" cy="0"/>
        </a:xfrm>
      </p:grpSpPr>
      <p:sp>
        <p:nvSpPr>
          <p:cNvPr id="360" name="Google Shape;360;p24"/>
          <p:cNvSpPr txBox="1"/>
          <p:nvPr>
            <p:ph type="ctrTitle"/>
          </p:nvPr>
        </p:nvSpPr>
        <p:spPr>
          <a:xfrm>
            <a:off x="223625" y="237600"/>
            <a:ext cx="8525700" cy="4309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latin typeface="Nunito"/>
                <a:ea typeface="Nunito"/>
                <a:cs typeface="Nunito"/>
                <a:sym typeface="Nunito"/>
              </a:rPr>
              <a:t>Corticosteroids Types:</a:t>
            </a:r>
            <a:endParaRPr sz="3000">
              <a:latin typeface="Nunito"/>
              <a:ea typeface="Nunito"/>
              <a:cs typeface="Nunito"/>
              <a:sym typeface="Nunito"/>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None/>
            </a:pPr>
            <a:r>
              <a:t/>
            </a:r>
            <a:endParaRPr b="0" sz="1200">
              <a:solidFill>
                <a:srgbClr val="000000"/>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b="0" lang="en" sz="1200">
                <a:solidFill>
                  <a:srgbClr val="000000"/>
                </a:solidFill>
                <a:latin typeface="Times New Roman"/>
                <a:ea typeface="Times New Roman"/>
                <a:cs typeface="Times New Roman"/>
                <a:sym typeface="Times New Roman"/>
              </a:rPr>
              <a:t> </a:t>
            </a:r>
            <a:endParaRPr b="0" sz="12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rPr lang="en"/>
              <a:t> </a:t>
            </a:r>
            <a:endParaRPr/>
          </a:p>
        </p:txBody>
      </p:sp>
      <p:sp>
        <p:nvSpPr>
          <p:cNvPr id="361" name="Google Shape;361;p24"/>
          <p:cNvSpPr txBox="1"/>
          <p:nvPr>
            <p:ph idx="1" type="subTitle"/>
          </p:nvPr>
        </p:nvSpPr>
        <p:spPr>
          <a:xfrm>
            <a:off x="223625" y="4654350"/>
            <a:ext cx="4255500" cy="322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000000"/>
                </a:solidFill>
              </a:rPr>
              <a:t>Presented by Wen Wen Dong</a:t>
            </a:r>
            <a:endParaRPr sz="1400">
              <a:solidFill>
                <a:srgbClr val="000000"/>
              </a:solidFill>
            </a:endParaRPr>
          </a:p>
        </p:txBody>
      </p:sp>
      <p:graphicFrame>
        <p:nvGraphicFramePr>
          <p:cNvPr id="362" name="Google Shape;362;p24"/>
          <p:cNvGraphicFramePr/>
          <p:nvPr/>
        </p:nvGraphicFramePr>
        <p:xfrm>
          <a:off x="1025875" y="1011825"/>
          <a:ext cx="3000000" cy="3000000"/>
        </p:xfrm>
        <a:graphic>
          <a:graphicData uri="http://schemas.openxmlformats.org/drawingml/2006/table">
            <a:tbl>
              <a:tblPr>
                <a:noFill/>
                <a:tableStyleId>{0AFF19B0-CBEA-4B14-9887-960F77908EFB}</a:tableStyleId>
              </a:tblPr>
              <a:tblGrid>
                <a:gridCol w="3546125"/>
                <a:gridCol w="3546125"/>
              </a:tblGrid>
              <a:tr h="647000">
                <a:tc>
                  <a:txBody>
                    <a:bodyPr/>
                    <a:lstStyle/>
                    <a:p>
                      <a:pPr indent="0" lvl="0" marL="0" rtl="0" algn="ctr">
                        <a:spcBef>
                          <a:spcPts val="0"/>
                        </a:spcBef>
                        <a:spcAft>
                          <a:spcPts val="0"/>
                        </a:spcAft>
                        <a:buNone/>
                      </a:pPr>
                      <a:r>
                        <a:rPr b="1" lang="en" sz="1800">
                          <a:solidFill>
                            <a:srgbClr val="FFFFFF"/>
                          </a:solidFill>
                          <a:latin typeface="Nunito"/>
                          <a:ea typeface="Nunito"/>
                          <a:cs typeface="Nunito"/>
                          <a:sym typeface="Nunito"/>
                        </a:rPr>
                        <a:t>Common Systemic Corticosteroids Drugs </a:t>
                      </a:r>
                      <a:r>
                        <a:rPr lang="en" sz="1800">
                          <a:solidFill>
                            <a:srgbClr val="FFFFFF"/>
                          </a:solidFill>
                          <a:latin typeface="Nunito"/>
                          <a:ea typeface="Nunito"/>
                          <a:cs typeface="Nunito"/>
                          <a:sym typeface="Nunito"/>
                        </a:rPr>
                        <a:t> </a:t>
                      </a:r>
                      <a:endParaRPr sz="1800">
                        <a:solidFill>
                          <a:srgbClr val="FFFFFF"/>
                        </a:solidFill>
                        <a:latin typeface="Nunito"/>
                        <a:ea typeface="Nunito"/>
                        <a:cs typeface="Nunito"/>
                        <a:sym typeface="Nunito"/>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b="1" lang="en" sz="1800">
                          <a:solidFill>
                            <a:srgbClr val="FFFFFF"/>
                          </a:solidFill>
                          <a:latin typeface="Nunito"/>
                          <a:ea typeface="Nunito"/>
                          <a:cs typeface="Nunito"/>
                          <a:sym typeface="Nunito"/>
                        </a:rPr>
                        <a:t>Drugs Common Topical Corticosteroids Drugs </a:t>
                      </a:r>
                      <a:endParaRPr b="1" sz="1800">
                        <a:solidFill>
                          <a:srgbClr val="FFFFFF"/>
                        </a:solidFill>
                        <a:latin typeface="Nunito"/>
                        <a:ea typeface="Nunito"/>
                        <a:cs typeface="Nunito"/>
                        <a:sym typeface="Nunito"/>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613200">
                <a:tc>
                  <a:txBody>
                    <a:bodyPr/>
                    <a:lstStyle/>
                    <a:p>
                      <a:pPr indent="0" lvl="0" marL="0" rtl="0" algn="ctr">
                        <a:spcBef>
                          <a:spcPts val="0"/>
                        </a:spcBef>
                        <a:spcAft>
                          <a:spcPts val="0"/>
                        </a:spcAft>
                        <a:buNone/>
                      </a:pPr>
                      <a:r>
                        <a:rPr lang="en" sz="1800">
                          <a:solidFill>
                            <a:srgbClr val="FFFFFF"/>
                          </a:solidFill>
                          <a:latin typeface="Nunito"/>
                          <a:ea typeface="Nunito"/>
                          <a:cs typeface="Nunito"/>
                          <a:sym typeface="Nunito"/>
                        </a:rPr>
                        <a:t>Methylprednisolone (Medrol)</a:t>
                      </a:r>
                      <a:endParaRPr sz="1800">
                        <a:solidFill>
                          <a:srgbClr val="FFFFFF"/>
                        </a:solidFill>
                        <a:latin typeface="Nunito"/>
                        <a:ea typeface="Nunito"/>
                        <a:cs typeface="Nunito"/>
                        <a:sym typeface="Nunito"/>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n" sz="1800">
                          <a:solidFill>
                            <a:srgbClr val="FFFFFF"/>
                          </a:solidFill>
                          <a:latin typeface="Nunito"/>
                          <a:ea typeface="Nunito"/>
                          <a:cs typeface="Nunito"/>
                          <a:sym typeface="Nunito"/>
                        </a:rPr>
                        <a:t>Triamcinolone (Dermazon)</a:t>
                      </a:r>
                      <a:endParaRPr sz="1800">
                        <a:solidFill>
                          <a:srgbClr val="FFFFFF"/>
                        </a:solidFill>
                        <a:latin typeface="Nunito"/>
                        <a:ea typeface="Nunito"/>
                        <a:cs typeface="Nunito"/>
                        <a:sym typeface="Nunito"/>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613200">
                <a:tc>
                  <a:txBody>
                    <a:bodyPr/>
                    <a:lstStyle/>
                    <a:p>
                      <a:pPr indent="0" lvl="0" marL="0" rtl="0" algn="ctr">
                        <a:spcBef>
                          <a:spcPts val="0"/>
                        </a:spcBef>
                        <a:spcAft>
                          <a:spcPts val="0"/>
                        </a:spcAft>
                        <a:buNone/>
                      </a:pPr>
                      <a:r>
                        <a:rPr lang="en" sz="1800">
                          <a:solidFill>
                            <a:srgbClr val="FFFFFF"/>
                          </a:solidFill>
                          <a:latin typeface="Nunito"/>
                          <a:ea typeface="Nunito"/>
                          <a:cs typeface="Nunito"/>
                          <a:sym typeface="Nunito"/>
                        </a:rPr>
                        <a:t>Prednisone (Deltasone)</a:t>
                      </a:r>
                      <a:endParaRPr sz="1800">
                        <a:solidFill>
                          <a:srgbClr val="FFFFFF"/>
                        </a:solidFill>
                        <a:latin typeface="Nunito"/>
                        <a:ea typeface="Nunito"/>
                        <a:cs typeface="Nunito"/>
                        <a:sym typeface="Nunito"/>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n" sz="1800">
                          <a:solidFill>
                            <a:srgbClr val="FFFFFF"/>
                          </a:solidFill>
                          <a:latin typeface="Nunito"/>
                          <a:ea typeface="Nunito"/>
                          <a:cs typeface="Nunito"/>
                          <a:sym typeface="Nunito"/>
                        </a:rPr>
                        <a:t>Mometasone (Nasonex)</a:t>
                      </a:r>
                      <a:endParaRPr sz="1800">
                        <a:solidFill>
                          <a:srgbClr val="FFFFFF"/>
                        </a:solidFill>
                        <a:latin typeface="Nunito"/>
                        <a:ea typeface="Nunito"/>
                        <a:cs typeface="Nunito"/>
                        <a:sym typeface="Nunito"/>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647000">
                <a:tc>
                  <a:txBody>
                    <a:bodyPr/>
                    <a:lstStyle/>
                    <a:p>
                      <a:pPr indent="0" lvl="0" marL="0" rtl="0" algn="ctr">
                        <a:spcBef>
                          <a:spcPts val="0"/>
                        </a:spcBef>
                        <a:spcAft>
                          <a:spcPts val="0"/>
                        </a:spcAft>
                        <a:buNone/>
                      </a:pPr>
                      <a:r>
                        <a:rPr lang="en" sz="1800">
                          <a:solidFill>
                            <a:srgbClr val="FFFFFF"/>
                          </a:solidFill>
                          <a:latin typeface="Nunito"/>
                          <a:ea typeface="Nunito"/>
                          <a:cs typeface="Nunito"/>
                          <a:sym typeface="Nunito"/>
                        </a:rPr>
                        <a:t>Prednisolone (Omnipred)</a:t>
                      </a:r>
                      <a:endParaRPr sz="1800">
                        <a:solidFill>
                          <a:srgbClr val="FFFFFF"/>
                        </a:solidFill>
                        <a:latin typeface="Nunito"/>
                        <a:ea typeface="Nunito"/>
                        <a:cs typeface="Nunito"/>
                        <a:sym typeface="Nunito"/>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n" sz="1800">
                          <a:solidFill>
                            <a:srgbClr val="FFFFFF"/>
                          </a:solidFill>
                          <a:latin typeface="Nunito"/>
                          <a:ea typeface="Nunito"/>
                          <a:cs typeface="Nunito"/>
                          <a:sym typeface="Nunito"/>
                        </a:rPr>
                        <a:t>Hydrocortisone (Texacort)</a:t>
                      </a:r>
                      <a:endParaRPr sz="1800">
                        <a:solidFill>
                          <a:srgbClr val="FFFFFF"/>
                        </a:solidFill>
                        <a:latin typeface="Nunito"/>
                        <a:ea typeface="Nunito"/>
                        <a:cs typeface="Nunito"/>
                        <a:sym typeface="Nunito"/>
                      </a:endParaRPr>
                    </a:p>
                    <a:p>
                      <a:pPr indent="0" lvl="0" marL="0" rtl="0" algn="ctr">
                        <a:spcBef>
                          <a:spcPts val="0"/>
                        </a:spcBef>
                        <a:spcAft>
                          <a:spcPts val="0"/>
                        </a:spcAft>
                        <a:buNone/>
                      </a:pPr>
                      <a:r>
                        <a:t/>
                      </a:r>
                      <a:endParaRPr sz="1800">
                        <a:solidFill>
                          <a:srgbClr val="FFFFFF"/>
                        </a:solidFill>
                        <a:latin typeface="Nunito"/>
                        <a:ea typeface="Nunito"/>
                        <a:cs typeface="Nunito"/>
                        <a:sym typeface="Nunito"/>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647000">
                <a:tc>
                  <a:txBody>
                    <a:bodyPr/>
                    <a:lstStyle/>
                    <a:p>
                      <a:pPr indent="0" lvl="0" marL="0" rtl="0" algn="ctr">
                        <a:spcBef>
                          <a:spcPts val="0"/>
                        </a:spcBef>
                        <a:spcAft>
                          <a:spcPts val="0"/>
                        </a:spcAft>
                        <a:buNone/>
                      </a:pPr>
                      <a:r>
                        <a:rPr lang="en" sz="1800">
                          <a:solidFill>
                            <a:srgbClr val="FFFFFF"/>
                          </a:solidFill>
                          <a:latin typeface="Nunito"/>
                          <a:ea typeface="Nunito"/>
                          <a:cs typeface="Nunito"/>
                          <a:sym typeface="Nunito"/>
                        </a:rPr>
                        <a:t>Fluticasone (Flovent; Flonase Inhaler)</a:t>
                      </a:r>
                      <a:endParaRPr sz="1800">
                        <a:solidFill>
                          <a:srgbClr val="FFFFFF"/>
                        </a:solidFill>
                        <a:latin typeface="Nunito"/>
                        <a:ea typeface="Nunito"/>
                        <a:cs typeface="Nunito"/>
                        <a:sym typeface="Nunito"/>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n" sz="1800">
                          <a:solidFill>
                            <a:srgbClr val="FFFFFF"/>
                          </a:solidFill>
                          <a:latin typeface="Nunito"/>
                          <a:ea typeface="Nunito"/>
                          <a:cs typeface="Nunito"/>
                          <a:sym typeface="Nunito"/>
                        </a:rPr>
                        <a:t>Betamethasone (Diprolene)</a:t>
                      </a:r>
                      <a:endParaRPr sz="1800">
                        <a:solidFill>
                          <a:srgbClr val="FFFFFF"/>
                        </a:solidFill>
                        <a:latin typeface="Nunito"/>
                        <a:ea typeface="Nunito"/>
                        <a:cs typeface="Nunito"/>
                        <a:sym typeface="Nunito"/>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6" name="Shape 366"/>
        <p:cNvGrpSpPr/>
        <p:nvPr/>
      </p:nvGrpSpPr>
      <p:grpSpPr>
        <a:xfrm>
          <a:off x="0" y="0"/>
          <a:ext cx="0" cy="0"/>
          <a:chOff x="0" y="0"/>
          <a:chExt cx="0" cy="0"/>
        </a:xfrm>
      </p:grpSpPr>
      <p:sp>
        <p:nvSpPr>
          <p:cNvPr id="367" name="Google Shape;367;p25"/>
          <p:cNvSpPr txBox="1"/>
          <p:nvPr>
            <p:ph type="ctrTitle"/>
          </p:nvPr>
        </p:nvSpPr>
        <p:spPr>
          <a:xfrm>
            <a:off x="223625" y="684850"/>
            <a:ext cx="8358300" cy="3900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sz="3000"/>
          </a:p>
          <a:p>
            <a:pPr indent="0" lvl="0" marL="0" rtl="0" algn="l">
              <a:spcBef>
                <a:spcPts val="0"/>
              </a:spcBef>
              <a:spcAft>
                <a:spcPts val="0"/>
              </a:spcAft>
              <a:buNone/>
            </a:pPr>
            <a:r>
              <a:rPr lang="en" sz="3000">
                <a:latin typeface="Nunito"/>
                <a:ea typeface="Nunito"/>
                <a:cs typeface="Nunito"/>
                <a:sym typeface="Nunito"/>
              </a:rPr>
              <a:t>Methylprednisolone (Medrol)</a:t>
            </a:r>
            <a:endParaRPr sz="3000">
              <a:latin typeface="Nunito"/>
              <a:ea typeface="Nunito"/>
              <a:cs typeface="Nunito"/>
              <a:sym typeface="Nunito"/>
            </a:endParaRPr>
          </a:p>
          <a:p>
            <a:pPr indent="-381000" lvl="0" marL="457200" rtl="0" algn="l">
              <a:spcBef>
                <a:spcPts val="0"/>
              </a:spcBef>
              <a:spcAft>
                <a:spcPts val="0"/>
              </a:spcAft>
              <a:buSzPts val="2400"/>
              <a:buFont typeface="Nunito"/>
              <a:buChar char="●"/>
            </a:pPr>
            <a:r>
              <a:rPr b="0" lang="en" sz="2400">
                <a:latin typeface="Nunito"/>
                <a:ea typeface="Nunito"/>
                <a:cs typeface="Nunito"/>
                <a:sym typeface="Nunito"/>
              </a:rPr>
              <a:t>Labeled indications: </a:t>
            </a:r>
            <a:endParaRPr b="0" sz="2400">
              <a:latin typeface="Nunito"/>
              <a:ea typeface="Nunito"/>
              <a:cs typeface="Nunito"/>
              <a:sym typeface="Nunito"/>
            </a:endParaRPr>
          </a:p>
          <a:p>
            <a:pPr indent="0" lvl="0" marL="457200" rtl="0" algn="l">
              <a:spcBef>
                <a:spcPts val="0"/>
              </a:spcBef>
              <a:spcAft>
                <a:spcPts val="0"/>
              </a:spcAft>
              <a:buNone/>
            </a:pPr>
            <a:r>
              <a:rPr lang="en" sz="1400">
                <a:latin typeface="Nunito"/>
                <a:ea typeface="Nunito"/>
                <a:cs typeface="Nunito"/>
                <a:sym typeface="Nunito"/>
              </a:rPr>
              <a:t>Allergic--</a:t>
            </a:r>
            <a:r>
              <a:rPr b="0" lang="en" sz="1400">
                <a:latin typeface="Nunito"/>
                <a:ea typeface="Nunito"/>
                <a:cs typeface="Nunito"/>
                <a:sym typeface="Nunito"/>
              </a:rPr>
              <a:t>atopic dermatitis; drug hypersensitivity; seasonal allergic rhinitis </a:t>
            </a:r>
            <a:r>
              <a:rPr b="0" lang="en" sz="1400">
                <a:latin typeface="Nunito"/>
                <a:ea typeface="Nunito"/>
                <a:cs typeface="Nunito"/>
                <a:sym typeface="Nunito"/>
              </a:rPr>
              <a:t>serum</a:t>
            </a:r>
            <a:r>
              <a:rPr b="0" lang="en" sz="1400">
                <a:latin typeface="Nunito"/>
                <a:ea typeface="Nunito"/>
                <a:cs typeface="Nunito"/>
                <a:sym typeface="Nunito"/>
              </a:rPr>
              <a:t> sickness; </a:t>
            </a:r>
            <a:endParaRPr b="0" sz="1400">
              <a:latin typeface="Nunito"/>
              <a:ea typeface="Nunito"/>
              <a:cs typeface="Nunito"/>
              <a:sym typeface="Nunito"/>
            </a:endParaRPr>
          </a:p>
          <a:p>
            <a:pPr indent="0" lvl="0" marL="457200" rtl="0" algn="l">
              <a:spcBef>
                <a:spcPts val="0"/>
              </a:spcBef>
              <a:spcAft>
                <a:spcPts val="0"/>
              </a:spcAft>
              <a:buNone/>
            </a:pPr>
            <a:r>
              <a:rPr lang="en" sz="1400">
                <a:latin typeface="Nunito"/>
                <a:ea typeface="Nunito"/>
                <a:cs typeface="Nunito"/>
                <a:sym typeface="Nunito"/>
              </a:rPr>
              <a:t>Dermatologic</a:t>
            </a:r>
            <a:r>
              <a:rPr b="0" lang="en" sz="1400">
                <a:latin typeface="Nunito"/>
                <a:ea typeface="Nunito"/>
                <a:cs typeface="Nunito"/>
                <a:sym typeface="Nunito"/>
              </a:rPr>
              <a:t>--Bullous. Contact, and exfoliative dermatitis; mycosis fungoides; Stevens-Johnson syndrome; </a:t>
            </a:r>
            <a:r>
              <a:rPr b="0" lang="en" sz="1400">
                <a:latin typeface="Nunito"/>
                <a:ea typeface="Nunito"/>
                <a:cs typeface="Nunito"/>
                <a:sym typeface="Nunito"/>
              </a:rPr>
              <a:t>severe</a:t>
            </a:r>
            <a:r>
              <a:rPr b="0" lang="en" sz="1400">
                <a:latin typeface="Nunito"/>
                <a:ea typeface="Nunito"/>
                <a:cs typeface="Nunito"/>
                <a:sym typeface="Nunito"/>
              </a:rPr>
              <a:t> psoriasis; severe seborrheic dermatitis;</a:t>
            </a:r>
            <a:endParaRPr b="0" sz="1400">
              <a:latin typeface="Nunito"/>
              <a:ea typeface="Nunito"/>
              <a:cs typeface="Nunito"/>
              <a:sym typeface="Nunito"/>
            </a:endParaRPr>
          </a:p>
          <a:p>
            <a:pPr indent="0" lvl="0" marL="457200" rtl="0" algn="l">
              <a:spcBef>
                <a:spcPts val="0"/>
              </a:spcBef>
              <a:spcAft>
                <a:spcPts val="0"/>
              </a:spcAft>
              <a:buNone/>
            </a:pPr>
            <a:r>
              <a:rPr lang="en" sz="1400">
                <a:latin typeface="Nunito"/>
                <a:ea typeface="Nunito"/>
                <a:cs typeface="Nunito"/>
                <a:sym typeface="Nunito"/>
              </a:rPr>
              <a:t>Endocrine</a:t>
            </a:r>
            <a:r>
              <a:rPr b="0" lang="en" sz="1400">
                <a:latin typeface="Nunito"/>
                <a:ea typeface="Nunito"/>
                <a:cs typeface="Nunito"/>
                <a:sym typeface="Nunito"/>
              </a:rPr>
              <a:t>--congenital adrenal hyperplasia; hypercalcemia associated cancer; nonsuppurative thyroiditis; primary or </a:t>
            </a:r>
            <a:r>
              <a:rPr b="0" lang="en" sz="1400">
                <a:latin typeface="Nunito"/>
                <a:ea typeface="Nunito"/>
                <a:cs typeface="Nunito"/>
                <a:sym typeface="Nunito"/>
              </a:rPr>
              <a:t>secondary</a:t>
            </a:r>
            <a:r>
              <a:rPr b="0" lang="en" sz="1400">
                <a:latin typeface="Nunito"/>
                <a:ea typeface="Nunito"/>
                <a:cs typeface="Nunito"/>
                <a:sym typeface="Nunito"/>
              </a:rPr>
              <a:t> adrenocortical insufficiency;</a:t>
            </a:r>
            <a:endParaRPr b="0" sz="1400">
              <a:latin typeface="Nunito"/>
              <a:ea typeface="Nunito"/>
              <a:cs typeface="Nunito"/>
              <a:sym typeface="Nunito"/>
            </a:endParaRPr>
          </a:p>
          <a:p>
            <a:pPr indent="0" lvl="0" marL="457200" rtl="0" algn="l">
              <a:spcBef>
                <a:spcPts val="0"/>
              </a:spcBef>
              <a:spcAft>
                <a:spcPts val="0"/>
              </a:spcAft>
              <a:buNone/>
            </a:pPr>
            <a:r>
              <a:rPr lang="en" sz="1400">
                <a:latin typeface="Nunito"/>
                <a:ea typeface="Nunito"/>
                <a:cs typeface="Nunito"/>
                <a:sym typeface="Nunito"/>
              </a:rPr>
              <a:t>GI</a:t>
            </a:r>
            <a:r>
              <a:rPr b="0" lang="en" sz="1400">
                <a:latin typeface="Nunito"/>
                <a:ea typeface="Nunito"/>
                <a:cs typeface="Nunito"/>
                <a:sym typeface="Nunito"/>
              </a:rPr>
              <a:t>--To tide the patient over a critical period of Crohn disease or ulcerative colitis;</a:t>
            </a:r>
            <a:endParaRPr b="0" sz="1400">
              <a:latin typeface="Nunito"/>
              <a:ea typeface="Nunito"/>
              <a:cs typeface="Nunito"/>
              <a:sym typeface="Nunito"/>
            </a:endParaRPr>
          </a:p>
          <a:p>
            <a:pPr indent="0" lvl="0" marL="457200" rtl="0" algn="l">
              <a:spcBef>
                <a:spcPts val="0"/>
              </a:spcBef>
              <a:spcAft>
                <a:spcPts val="0"/>
              </a:spcAft>
              <a:buNone/>
            </a:pPr>
            <a:r>
              <a:rPr lang="en" sz="1400">
                <a:latin typeface="Nunito"/>
                <a:ea typeface="Nunito"/>
                <a:cs typeface="Nunito"/>
                <a:sym typeface="Nunito"/>
              </a:rPr>
              <a:t>Hematologic</a:t>
            </a:r>
            <a:r>
              <a:rPr b="0" lang="en" sz="1400">
                <a:latin typeface="Nunito"/>
                <a:ea typeface="Nunito"/>
                <a:cs typeface="Nunito"/>
                <a:sym typeface="Nunito"/>
              </a:rPr>
              <a:t>--Acquired hemolytic anemia; Congenital hypoplastic anemia; erythroblastopenia; immune thrombocytopenia;</a:t>
            </a:r>
            <a:endParaRPr b="0" sz="1400">
              <a:latin typeface="Nunito"/>
              <a:ea typeface="Nunito"/>
              <a:cs typeface="Nunito"/>
              <a:sym typeface="Nunito"/>
            </a:endParaRPr>
          </a:p>
          <a:p>
            <a:pPr indent="0" lvl="0" marL="457200" rtl="0" algn="l">
              <a:spcBef>
                <a:spcPts val="0"/>
              </a:spcBef>
              <a:spcAft>
                <a:spcPts val="0"/>
              </a:spcAft>
              <a:buNone/>
            </a:pPr>
            <a:r>
              <a:rPr lang="en" sz="1400">
                <a:latin typeface="Nunito"/>
                <a:ea typeface="Nunito"/>
                <a:cs typeface="Nunito"/>
                <a:sym typeface="Nunito"/>
              </a:rPr>
              <a:t>Neoplastic</a:t>
            </a:r>
            <a:r>
              <a:rPr b="0" lang="en" sz="1400">
                <a:latin typeface="Nunito"/>
                <a:ea typeface="Nunito"/>
                <a:cs typeface="Nunito"/>
                <a:sym typeface="Nunito"/>
              </a:rPr>
              <a:t>--</a:t>
            </a:r>
            <a:r>
              <a:rPr b="0" lang="en" sz="1400">
                <a:latin typeface="Nunito"/>
                <a:ea typeface="Nunito"/>
                <a:cs typeface="Nunito"/>
                <a:sym typeface="Nunito"/>
              </a:rPr>
              <a:t>Palliative</a:t>
            </a:r>
            <a:r>
              <a:rPr b="0" lang="en" sz="1400">
                <a:latin typeface="Nunito"/>
                <a:ea typeface="Nunito"/>
                <a:cs typeface="Nunito"/>
                <a:sym typeface="Nunito"/>
              </a:rPr>
              <a:t> management of leukemias and lymphomas;</a:t>
            </a:r>
            <a:endParaRPr b="0" sz="1400">
              <a:latin typeface="Nunito"/>
              <a:ea typeface="Nunito"/>
              <a:cs typeface="Nunito"/>
              <a:sym typeface="Nunito"/>
            </a:endParaRPr>
          </a:p>
          <a:p>
            <a:pPr indent="0" lvl="0" marL="457200" rtl="0" algn="l">
              <a:spcBef>
                <a:spcPts val="0"/>
              </a:spcBef>
              <a:spcAft>
                <a:spcPts val="0"/>
              </a:spcAft>
              <a:buNone/>
            </a:pPr>
            <a:r>
              <a:rPr lang="en" sz="1400">
                <a:latin typeface="Nunito"/>
                <a:ea typeface="Nunito"/>
                <a:cs typeface="Nunito"/>
                <a:sym typeface="Nunito"/>
              </a:rPr>
              <a:t>Ophthalmic</a:t>
            </a:r>
            <a:r>
              <a:rPr b="0" lang="en" sz="1400">
                <a:latin typeface="Nunito"/>
                <a:ea typeface="Nunito"/>
                <a:cs typeface="Nunito"/>
                <a:sym typeface="Nunito"/>
              </a:rPr>
              <a:t>--P.O.:Severe allergic </a:t>
            </a:r>
            <a:r>
              <a:rPr b="0" lang="en" sz="1400">
                <a:latin typeface="Nunito"/>
                <a:ea typeface="Nunito"/>
                <a:cs typeface="Nunito"/>
                <a:sym typeface="Nunito"/>
              </a:rPr>
              <a:t>conjunctivitis</a:t>
            </a:r>
            <a:r>
              <a:rPr b="0" lang="en" sz="1400">
                <a:latin typeface="Nunito"/>
                <a:ea typeface="Nunito"/>
                <a:cs typeface="Nunito"/>
                <a:sym typeface="Nunito"/>
              </a:rPr>
              <a:t>; allergic corneal marginal ulcer; Injection: other ocular inflammation conditions unresponsive to topical corticosteroid;</a:t>
            </a:r>
            <a:endParaRPr b="0" sz="1400">
              <a:latin typeface="Nunito"/>
              <a:ea typeface="Nunito"/>
              <a:cs typeface="Nunito"/>
              <a:sym typeface="Nunito"/>
            </a:endParaRPr>
          </a:p>
          <a:p>
            <a:pPr indent="0" lvl="0" marL="457200" rtl="0" algn="l">
              <a:spcBef>
                <a:spcPts val="0"/>
              </a:spcBef>
              <a:spcAft>
                <a:spcPts val="0"/>
              </a:spcAft>
              <a:buNone/>
            </a:pPr>
            <a:r>
              <a:rPr lang="en" sz="1400">
                <a:latin typeface="Nunito"/>
                <a:ea typeface="Nunito"/>
                <a:cs typeface="Nunito"/>
                <a:sym typeface="Nunito"/>
              </a:rPr>
              <a:t>Renal</a:t>
            </a:r>
            <a:r>
              <a:rPr b="0" lang="en" sz="1400">
                <a:latin typeface="Nunito"/>
                <a:ea typeface="Nunito"/>
                <a:cs typeface="Nunito"/>
                <a:sym typeface="Nunito"/>
              </a:rPr>
              <a:t>--Induce diuresis with or without uremia;</a:t>
            </a:r>
            <a:endParaRPr b="0" sz="1400">
              <a:latin typeface="Nunito"/>
              <a:ea typeface="Nunito"/>
              <a:cs typeface="Nunito"/>
              <a:sym typeface="Nunito"/>
            </a:endParaRPr>
          </a:p>
          <a:p>
            <a:pPr indent="0" lvl="0" marL="457200" rtl="0" algn="l">
              <a:spcBef>
                <a:spcPts val="0"/>
              </a:spcBef>
              <a:spcAft>
                <a:spcPts val="0"/>
              </a:spcAft>
              <a:buNone/>
            </a:pPr>
            <a:r>
              <a:rPr lang="en" sz="1400">
                <a:latin typeface="Nunito"/>
                <a:ea typeface="Nunito"/>
                <a:cs typeface="Nunito"/>
                <a:sym typeface="Nunito"/>
              </a:rPr>
              <a:t>Respiratory</a:t>
            </a:r>
            <a:r>
              <a:rPr b="0" lang="en" sz="1400">
                <a:latin typeface="Nunito"/>
                <a:ea typeface="Nunito"/>
                <a:cs typeface="Nunito"/>
                <a:sym typeface="Nunito"/>
              </a:rPr>
              <a:t>--aspiration </a:t>
            </a:r>
            <a:r>
              <a:rPr b="0" lang="en" sz="1400">
                <a:latin typeface="Nunito"/>
                <a:ea typeface="Nunito"/>
                <a:cs typeface="Nunito"/>
                <a:sym typeface="Nunito"/>
              </a:rPr>
              <a:t>pneumonitis</a:t>
            </a:r>
            <a:r>
              <a:rPr b="0" lang="en" sz="1400">
                <a:latin typeface="Nunito"/>
                <a:ea typeface="Nunito"/>
                <a:cs typeface="Nunito"/>
                <a:sym typeface="Nunito"/>
              </a:rPr>
              <a:t>; asthma; berylliosis; disseminated pulmonary </a:t>
            </a:r>
            <a:r>
              <a:rPr b="0" lang="en" sz="1400">
                <a:latin typeface="Nunito"/>
                <a:ea typeface="Nunito"/>
                <a:cs typeface="Nunito"/>
                <a:sym typeface="Nunito"/>
              </a:rPr>
              <a:t>tuberculosis;</a:t>
            </a:r>
            <a:endParaRPr b="0" sz="1400">
              <a:latin typeface="Nunito"/>
              <a:ea typeface="Nunito"/>
              <a:cs typeface="Nunito"/>
              <a:sym typeface="Nunito"/>
            </a:endParaRPr>
          </a:p>
          <a:p>
            <a:pPr indent="0" lvl="0" marL="457200" rtl="0" algn="l">
              <a:spcBef>
                <a:spcPts val="0"/>
              </a:spcBef>
              <a:spcAft>
                <a:spcPts val="0"/>
              </a:spcAft>
              <a:buNone/>
            </a:pPr>
            <a:r>
              <a:t/>
            </a:r>
            <a:endParaRPr b="0" sz="1400"/>
          </a:p>
          <a:p>
            <a:pPr indent="0" lvl="0" marL="457200" rtl="0" algn="l">
              <a:spcBef>
                <a:spcPts val="0"/>
              </a:spcBef>
              <a:spcAft>
                <a:spcPts val="0"/>
              </a:spcAft>
              <a:buNone/>
            </a:pPr>
            <a:r>
              <a:rPr b="0" lang="en" sz="1400"/>
              <a:t> </a:t>
            </a:r>
            <a:endParaRPr b="0" sz="1400"/>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68" name="Google Shape;368;p25"/>
          <p:cNvSpPr txBox="1"/>
          <p:nvPr>
            <p:ph idx="1" type="subTitle"/>
          </p:nvPr>
        </p:nvSpPr>
        <p:spPr>
          <a:xfrm>
            <a:off x="111825" y="4682275"/>
            <a:ext cx="4255500" cy="34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000000"/>
                </a:solidFill>
              </a:rPr>
              <a:t>Presented by Wen Wen Dong</a:t>
            </a:r>
            <a:endParaRPr sz="1400">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2" name="Shape 372"/>
        <p:cNvGrpSpPr/>
        <p:nvPr/>
      </p:nvGrpSpPr>
      <p:grpSpPr>
        <a:xfrm>
          <a:off x="0" y="0"/>
          <a:ext cx="0" cy="0"/>
          <a:chOff x="0" y="0"/>
          <a:chExt cx="0" cy="0"/>
        </a:xfrm>
      </p:grpSpPr>
      <p:sp>
        <p:nvSpPr>
          <p:cNvPr id="373" name="Google Shape;373;p26"/>
          <p:cNvSpPr txBox="1"/>
          <p:nvPr>
            <p:ph type="ctrTitle"/>
          </p:nvPr>
        </p:nvSpPr>
        <p:spPr>
          <a:xfrm>
            <a:off x="126125" y="168175"/>
            <a:ext cx="8633100" cy="4484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rPr lang="en" sz="3000">
                <a:latin typeface="Nunito"/>
                <a:ea typeface="Nunito"/>
                <a:cs typeface="Nunito"/>
                <a:sym typeface="Nunito"/>
              </a:rPr>
              <a:t>Methylprednisolone (Medrol)</a:t>
            </a:r>
            <a:endParaRPr sz="3000">
              <a:latin typeface="Nunito"/>
              <a:ea typeface="Nunito"/>
              <a:cs typeface="Nunito"/>
              <a:sym typeface="Nunito"/>
            </a:endParaRPr>
          </a:p>
          <a:p>
            <a:pPr indent="-381000" lvl="0" marL="457200" rtl="0" algn="l">
              <a:spcBef>
                <a:spcPts val="0"/>
              </a:spcBef>
              <a:spcAft>
                <a:spcPts val="0"/>
              </a:spcAft>
              <a:buSzPts val="2400"/>
              <a:buFont typeface="Nunito"/>
              <a:buChar char="●"/>
            </a:pPr>
            <a:r>
              <a:rPr b="0" lang="en" sz="2400">
                <a:latin typeface="Nunito"/>
                <a:ea typeface="Nunito"/>
                <a:cs typeface="Nunito"/>
                <a:sym typeface="Nunito"/>
              </a:rPr>
              <a:t>Off-label indications:</a:t>
            </a:r>
            <a:endParaRPr b="0" sz="2400">
              <a:latin typeface="Nunito"/>
              <a:ea typeface="Nunito"/>
              <a:cs typeface="Nunito"/>
              <a:sym typeface="Nunito"/>
            </a:endParaRPr>
          </a:p>
          <a:p>
            <a:pPr indent="-317500" lvl="0" marL="457200" rtl="0" algn="l">
              <a:spcBef>
                <a:spcPts val="0"/>
              </a:spcBef>
              <a:spcAft>
                <a:spcPts val="0"/>
              </a:spcAft>
              <a:buSzPts val="1400"/>
              <a:buFont typeface="Nunito"/>
              <a:buChar char="●"/>
            </a:pPr>
            <a:r>
              <a:rPr b="0" lang="en" sz="1400">
                <a:latin typeface="Nunito"/>
                <a:ea typeface="Nunito"/>
                <a:cs typeface="Nunito"/>
                <a:sym typeface="Nunito"/>
              </a:rPr>
              <a:t>Adjunct therapy for acute spinal cord injury;</a:t>
            </a:r>
            <a:endParaRPr b="0" sz="1400">
              <a:latin typeface="Nunito"/>
              <a:ea typeface="Nunito"/>
              <a:cs typeface="Nunito"/>
              <a:sym typeface="Nunito"/>
            </a:endParaRPr>
          </a:p>
          <a:p>
            <a:pPr indent="-317500" lvl="0" marL="457200" rtl="0" algn="l">
              <a:spcBef>
                <a:spcPts val="0"/>
              </a:spcBef>
              <a:spcAft>
                <a:spcPts val="0"/>
              </a:spcAft>
              <a:buSzPts val="1400"/>
              <a:buFont typeface="Nunito"/>
              <a:buChar char="●"/>
            </a:pPr>
            <a:r>
              <a:rPr b="0" lang="en" sz="1400">
                <a:latin typeface="Nunito"/>
                <a:ea typeface="Nunito"/>
                <a:cs typeface="Nunito"/>
                <a:sym typeface="Nunito"/>
              </a:rPr>
              <a:t>Moderate to severe acute distress respiratory syndrome and severe alcoholic hepatitis;</a:t>
            </a:r>
            <a:endParaRPr b="0" sz="1400">
              <a:latin typeface="Nunito"/>
              <a:ea typeface="Nunito"/>
              <a:cs typeface="Nunito"/>
              <a:sym typeface="Nunito"/>
            </a:endParaRPr>
          </a:p>
          <a:p>
            <a:pPr indent="-317500" lvl="0" marL="457200" rtl="0" algn="l">
              <a:spcBef>
                <a:spcPts val="0"/>
              </a:spcBef>
              <a:spcAft>
                <a:spcPts val="0"/>
              </a:spcAft>
              <a:buSzPts val="1400"/>
              <a:buFont typeface="Nunito"/>
              <a:buChar char="●"/>
            </a:pPr>
            <a:r>
              <a:rPr b="0" lang="en" sz="1400">
                <a:latin typeface="Nunito"/>
                <a:ea typeface="Nunito"/>
                <a:cs typeface="Nunito"/>
                <a:sym typeface="Nunito"/>
              </a:rPr>
              <a:t>A preventive agent in bronchiolitis obliterans syndrome;</a:t>
            </a:r>
            <a:endParaRPr b="0" sz="1400">
              <a:latin typeface="Nunito"/>
              <a:ea typeface="Nunito"/>
              <a:cs typeface="Nunito"/>
              <a:sym typeface="Nunito"/>
            </a:endParaRPr>
          </a:p>
          <a:p>
            <a:pPr indent="-317500" lvl="0" marL="457200" rtl="0" algn="l">
              <a:spcBef>
                <a:spcPts val="0"/>
              </a:spcBef>
              <a:spcAft>
                <a:spcPts val="0"/>
              </a:spcAft>
              <a:buSzPts val="1400"/>
              <a:buFont typeface="Nunito"/>
              <a:buChar char="●"/>
            </a:pPr>
            <a:r>
              <a:rPr b="0" lang="en" sz="1400">
                <a:latin typeface="Nunito"/>
                <a:ea typeface="Nunito"/>
                <a:cs typeface="Nunito"/>
                <a:sym typeface="Nunito"/>
              </a:rPr>
              <a:t>Hormonal resuscitation in cardiac organ recovery;</a:t>
            </a:r>
            <a:endParaRPr b="0" sz="1400">
              <a:latin typeface="Nunito"/>
              <a:ea typeface="Nunito"/>
              <a:cs typeface="Nunito"/>
              <a:sym typeface="Nunito"/>
            </a:endParaRPr>
          </a:p>
          <a:p>
            <a:pPr indent="-317500" lvl="0" marL="457200" rtl="0" algn="l">
              <a:spcBef>
                <a:spcPts val="0"/>
              </a:spcBef>
              <a:spcAft>
                <a:spcPts val="0"/>
              </a:spcAft>
              <a:buSzPts val="1400"/>
              <a:buFont typeface="Nunito"/>
              <a:buChar char="●"/>
            </a:pPr>
            <a:r>
              <a:rPr b="0" lang="en" sz="1400">
                <a:latin typeface="Nunito"/>
                <a:ea typeface="Nunito"/>
                <a:cs typeface="Nunito"/>
                <a:sym typeface="Nunito"/>
              </a:rPr>
              <a:t>Acute cellular and antibody-mediated rejection in cardiac implant;</a:t>
            </a:r>
            <a:endParaRPr b="0" sz="1400">
              <a:latin typeface="Nunito"/>
              <a:ea typeface="Nunito"/>
              <a:cs typeface="Nunito"/>
              <a:sym typeface="Nunito"/>
            </a:endParaRPr>
          </a:p>
          <a:p>
            <a:pPr indent="-317500" lvl="0" marL="457200" rtl="0" algn="l">
              <a:spcBef>
                <a:spcPts val="0"/>
              </a:spcBef>
              <a:spcAft>
                <a:spcPts val="0"/>
              </a:spcAft>
              <a:buSzPts val="1400"/>
              <a:buFont typeface="Nunito"/>
              <a:buChar char="●"/>
            </a:pPr>
            <a:r>
              <a:rPr b="0" lang="en" sz="1400">
                <a:latin typeface="Nunito"/>
                <a:ea typeface="Nunito"/>
                <a:cs typeface="Nunito"/>
                <a:sym typeface="Nunito"/>
              </a:rPr>
              <a:t>Adjunct in management of  acute exacerbation of chronic obstructive pulmonary disease;</a:t>
            </a:r>
            <a:endParaRPr b="0" sz="1400">
              <a:latin typeface="Nunito"/>
              <a:ea typeface="Nunito"/>
              <a:cs typeface="Nunito"/>
              <a:sym typeface="Nunito"/>
            </a:endParaRPr>
          </a:p>
          <a:p>
            <a:pPr indent="-317500" lvl="0" marL="457200" rtl="0" algn="l">
              <a:spcBef>
                <a:spcPts val="0"/>
              </a:spcBef>
              <a:spcAft>
                <a:spcPts val="0"/>
              </a:spcAft>
              <a:buSzPts val="1400"/>
              <a:buFont typeface="Nunito"/>
              <a:buChar char="●"/>
            </a:pPr>
            <a:r>
              <a:rPr b="0" lang="en" sz="1400">
                <a:latin typeface="Nunito"/>
                <a:ea typeface="Nunito"/>
                <a:cs typeface="Nunito"/>
                <a:sym typeface="Nunito"/>
              </a:rPr>
              <a:t>Adjunct treatment of Pneumocystis pneumonia in HIV-infected patients;</a:t>
            </a:r>
            <a:endParaRPr b="0" sz="1400">
              <a:latin typeface="Nunito"/>
              <a:ea typeface="Nunito"/>
              <a:cs typeface="Nunito"/>
              <a:sym typeface="Nunito"/>
            </a:endParaRPr>
          </a:p>
          <a:p>
            <a:pPr indent="0" lvl="0" marL="457200" rtl="0" algn="l">
              <a:spcBef>
                <a:spcPts val="0"/>
              </a:spcBef>
              <a:spcAft>
                <a:spcPts val="0"/>
              </a:spcAft>
              <a:buNone/>
            </a:pPr>
            <a:r>
              <a:t/>
            </a:r>
            <a:endParaRPr sz="1400"/>
          </a:p>
          <a:p>
            <a:pPr indent="0" lvl="0" marL="0" rtl="0" algn="l">
              <a:spcBef>
                <a:spcPts val="0"/>
              </a:spcBef>
              <a:spcAft>
                <a:spcPts val="0"/>
              </a:spcAft>
              <a:buNone/>
            </a:pPr>
            <a:r>
              <a:rPr lang="en" sz="3000">
                <a:latin typeface="Nunito"/>
                <a:ea typeface="Nunito"/>
                <a:cs typeface="Nunito"/>
                <a:sym typeface="Nunito"/>
              </a:rPr>
              <a:t>MOA of Methylprednisolone</a:t>
            </a:r>
            <a:endParaRPr sz="3000">
              <a:latin typeface="Nunito"/>
              <a:ea typeface="Nunito"/>
              <a:cs typeface="Nunito"/>
              <a:sym typeface="Nunito"/>
            </a:endParaRPr>
          </a:p>
          <a:p>
            <a:pPr indent="-317500" lvl="0" marL="457200" rtl="0" algn="l">
              <a:spcBef>
                <a:spcPts val="0"/>
              </a:spcBef>
              <a:spcAft>
                <a:spcPts val="0"/>
              </a:spcAft>
              <a:buSzPts val="1400"/>
              <a:buFont typeface="Nunito"/>
              <a:buChar char="●"/>
            </a:pPr>
            <a:r>
              <a:rPr b="0" lang="en" sz="1400">
                <a:latin typeface="Nunito"/>
                <a:ea typeface="Nunito"/>
                <a:cs typeface="Nunito"/>
                <a:sym typeface="Nunito"/>
              </a:rPr>
              <a:t>Methylprednisolone binds to the glucocorticoid receptor---move into the nucleus---resulting in either enhancement or suppression of transcription with specific DNA sequence;</a:t>
            </a:r>
            <a:endParaRPr b="0" sz="1400">
              <a:latin typeface="Nunito"/>
              <a:ea typeface="Nunito"/>
              <a:cs typeface="Nunito"/>
              <a:sym typeface="Nunito"/>
            </a:endParaRPr>
          </a:p>
          <a:p>
            <a:pPr indent="0" lvl="0" marL="457200" rtl="0" algn="l">
              <a:spcBef>
                <a:spcPts val="0"/>
              </a:spcBef>
              <a:spcAft>
                <a:spcPts val="0"/>
              </a:spcAft>
              <a:buNone/>
            </a:pPr>
            <a:r>
              <a:t/>
            </a:r>
            <a:endParaRPr b="0" sz="1400">
              <a:latin typeface="Nunito"/>
              <a:ea typeface="Nunito"/>
              <a:cs typeface="Nunito"/>
              <a:sym typeface="Nunito"/>
            </a:endParaRPr>
          </a:p>
          <a:p>
            <a:pPr indent="-317500" lvl="0" marL="457200" rtl="0" algn="l">
              <a:spcBef>
                <a:spcPts val="0"/>
              </a:spcBef>
              <a:spcAft>
                <a:spcPts val="0"/>
              </a:spcAft>
              <a:buSzPts val="1400"/>
              <a:buFont typeface="Nunito"/>
              <a:buChar char="●"/>
            </a:pPr>
            <a:r>
              <a:rPr b="0" lang="en" sz="1400">
                <a:latin typeface="Nunito"/>
                <a:ea typeface="Nunito"/>
                <a:cs typeface="Nunito"/>
                <a:sym typeface="Nunito"/>
              </a:rPr>
              <a:t>Glucocorticoids impair a variety of T cell functions, and moderate-to-high dose induce T cell apoptosis while keeping B cell function and antibody production preserved;</a:t>
            </a:r>
            <a:endParaRPr b="0" sz="1400">
              <a:latin typeface="Nunito"/>
              <a:ea typeface="Nunito"/>
              <a:cs typeface="Nunito"/>
              <a:sym typeface="Nunito"/>
            </a:endParaRPr>
          </a:p>
          <a:p>
            <a:pPr indent="0" lvl="0" marL="0" rtl="0" algn="l">
              <a:spcBef>
                <a:spcPts val="0"/>
              </a:spcBef>
              <a:spcAft>
                <a:spcPts val="0"/>
              </a:spcAft>
              <a:buNone/>
            </a:pPr>
            <a:r>
              <a:rPr lang="en" sz="3000"/>
              <a:t> </a:t>
            </a:r>
            <a:endParaRPr sz="14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p:txBody>
      </p:sp>
      <p:sp>
        <p:nvSpPr>
          <p:cNvPr id="374" name="Google Shape;374;p26"/>
          <p:cNvSpPr txBox="1"/>
          <p:nvPr>
            <p:ph idx="1" type="subTitle"/>
          </p:nvPr>
        </p:nvSpPr>
        <p:spPr>
          <a:xfrm>
            <a:off x="69875" y="4652875"/>
            <a:ext cx="4070400" cy="39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000000"/>
                </a:solidFill>
              </a:rPr>
              <a:t>Presented by Wen Wen Dong</a:t>
            </a:r>
            <a:endParaRPr sz="1400">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8" name="Shape 378"/>
        <p:cNvGrpSpPr/>
        <p:nvPr/>
      </p:nvGrpSpPr>
      <p:grpSpPr>
        <a:xfrm>
          <a:off x="0" y="0"/>
          <a:ext cx="0" cy="0"/>
          <a:chOff x="0" y="0"/>
          <a:chExt cx="0" cy="0"/>
        </a:xfrm>
      </p:grpSpPr>
      <p:sp>
        <p:nvSpPr>
          <p:cNvPr id="379" name="Google Shape;379;p27"/>
          <p:cNvSpPr txBox="1"/>
          <p:nvPr>
            <p:ph type="ctrTitle"/>
          </p:nvPr>
        </p:nvSpPr>
        <p:spPr>
          <a:xfrm>
            <a:off x="0" y="69875"/>
            <a:ext cx="9071100" cy="4724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rPr lang="en" sz="3000">
                <a:latin typeface="Nunito"/>
                <a:ea typeface="Nunito"/>
                <a:cs typeface="Nunito"/>
                <a:sym typeface="Nunito"/>
              </a:rPr>
              <a:t>Contraindications:</a:t>
            </a:r>
            <a:endParaRPr sz="3000">
              <a:latin typeface="Nunito"/>
              <a:ea typeface="Nunito"/>
              <a:cs typeface="Nunito"/>
              <a:sym typeface="Nunito"/>
            </a:endParaRPr>
          </a:p>
          <a:p>
            <a:pPr indent="0" lvl="0" marL="0" rtl="0" algn="l">
              <a:spcBef>
                <a:spcPts val="0"/>
              </a:spcBef>
              <a:spcAft>
                <a:spcPts val="0"/>
              </a:spcAft>
              <a:buNone/>
            </a:pPr>
            <a:r>
              <a:t/>
            </a:r>
            <a:endParaRPr sz="3000">
              <a:latin typeface="Nunito"/>
              <a:ea typeface="Nunito"/>
              <a:cs typeface="Nunito"/>
              <a:sym typeface="Nunito"/>
            </a:endParaRPr>
          </a:p>
          <a:p>
            <a:pPr indent="-317500" lvl="0" marL="457200" rtl="0" algn="l">
              <a:spcBef>
                <a:spcPts val="0"/>
              </a:spcBef>
              <a:spcAft>
                <a:spcPts val="0"/>
              </a:spcAft>
              <a:buSzPts val="1400"/>
              <a:buFont typeface="Nunito"/>
              <a:buChar char="●"/>
            </a:pPr>
            <a:r>
              <a:rPr b="0" lang="en" sz="1400">
                <a:latin typeface="Nunito"/>
                <a:ea typeface="Nunito"/>
                <a:cs typeface="Nunito"/>
                <a:sym typeface="Nunito"/>
              </a:rPr>
              <a:t>Documented </a:t>
            </a:r>
            <a:r>
              <a:rPr b="0" lang="en" sz="1400">
                <a:latin typeface="Nunito"/>
                <a:ea typeface="Nunito"/>
                <a:cs typeface="Nunito"/>
                <a:sym typeface="Nunito"/>
              </a:rPr>
              <a:t>hypersensitivity</a:t>
            </a:r>
            <a:r>
              <a:rPr b="0" lang="en" sz="1400">
                <a:latin typeface="Nunito"/>
                <a:ea typeface="Nunito"/>
                <a:cs typeface="Nunito"/>
                <a:sym typeface="Nunito"/>
              </a:rPr>
              <a:t> to drug or </a:t>
            </a:r>
            <a:r>
              <a:rPr b="0" lang="en" sz="1400">
                <a:latin typeface="Nunito"/>
                <a:ea typeface="Nunito"/>
                <a:cs typeface="Nunito"/>
                <a:sym typeface="Nunito"/>
              </a:rPr>
              <a:t>components;</a:t>
            </a:r>
            <a:endParaRPr b="0" sz="1400">
              <a:latin typeface="Nunito"/>
              <a:ea typeface="Nunito"/>
              <a:cs typeface="Nunito"/>
              <a:sym typeface="Nunito"/>
            </a:endParaRPr>
          </a:p>
          <a:p>
            <a:pPr indent="-317500" lvl="0" marL="457200" rtl="0" algn="l">
              <a:spcBef>
                <a:spcPts val="0"/>
              </a:spcBef>
              <a:spcAft>
                <a:spcPts val="0"/>
              </a:spcAft>
              <a:buSzPts val="1400"/>
              <a:buFont typeface="Nunito"/>
              <a:buChar char="●"/>
            </a:pPr>
            <a:r>
              <a:rPr b="0" lang="en" sz="1400">
                <a:latin typeface="Nunito"/>
                <a:ea typeface="Nunito"/>
                <a:cs typeface="Nunito"/>
                <a:sym typeface="Nunito"/>
              </a:rPr>
              <a:t>Systemic fungal infection;</a:t>
            </a:r>
            <a:endParaRPr b="0" sz="1400">
              <a:latin typeface="Nunito"/>
              <a:ea typeface="Nunito"/>
              <a:cs typeface="Nunito"/>
              <a:sym typeface="Nunito"/>
            </a:endParaRPr>
          </a:p>
          <a:p>
            <a:pPr indent="-317500" lvl="0" marL="457200" rtl="0" algn="l">
              <a:spcBef>
                <a:spcPts val="0"/>
              </a:spcBef>
              <a:spcAft>
                <a:spcPts val="0"/>
              </a:spcAft>
              <a:buSzPts val="1400"/>
              <a:buFont typeface="Nunito"/>
              <a:buChar char="●"/>
            </a:pPr>
            <a:r>
              <a:rPr b="0" lang="en" sz="1400">
                <a:latin typeface="Nunito"/>
                <a:ea typeface="Nunito"/>
                <a:cs typeface="Nunito"/>
                <a:sym typeface="Nunito"/>
              </a:rPr>
              <a:t>Intrathecal administration;</a:t>
            </a:r>
            <a:endParaRPr b="0" sz="1400">
              <a:latin typeface="Nunito"/>
              <a:ea typeface="Nunito"/>
              <a:cs typeface="Nunito"/>
              <a:sym typeface="Nunito"/>
            </a:endParaRPr>
          </a:p>
          <a:p>
            <a:pPr indent="-317500" lvl="0" marL="457200" rtl="0" algn="l">
              <a:spcBef>
                <a:spcPts val="0"/>
              </a:spcBef>
              <a:spcAft>
                <a:spcPts val="0"/>
              </a:spcAft>
              <a:buSzPts val="1400"/>
              <a:buFont typeface="Nunito"/>
              <a:buChar char="●"/>
            </a:pPr>
            <a:r>
              <a:rPr b="0" lang="en" sz="1400">
                <a:latin typeface="Nunito"/>
                <a:ea typeface="Nunito"/>
                <a:cs typeface="Nunito"/>
                <a:sym typeface="Nunito"/>
              </a:rPr>
              <a:t>Liver or attenuated virus vaccine;</a:t>
            </a:r>
            <a:endParaRPr b="0" sz="1400">
              <a:latin typeface="Nunito"/>
              <a:ea typeface="Nunito"/>
              <a:cs typeface="Nunito"/>
              <a:sym typeface="Nunito"/>
            </a:endParaRPr>
          </a:p>
          <a:p>
            <a:pPr indent="-317500" lvl="0" marL="457200" rtl="0" algn="l">
              <a:spcBef>
                <a:spcPts val="0"/>
              </a:spcBef>
              <a:spcAft>
                <a:spcPts val="0"/>
              </a:spcAft>
              <a:buSzPts val="1400"/>
              <a:buFont typeface="Nunito"/>
              <a:buChar char="●"/>
            </a:pPr>
            <a:r>
              <a:rPr b="0" lang="en" sz="1400">
                <a:latin typeface="Nunito"/>
                <a:ea typeface="Nunito"/>
                <a:cs typeface="Nunito"/>
                <a:sym typeface="Nunito"/>
              </a:rPr>
              <a:t>Idiopathic </a:t>
            </a:r>
            <a:r>
              <a:rPr b="0" lang="en" sz="1400">
                <a:latin typeface="Nunito"/>
                <a:ea typeface="Nunito"/>
                <a:cs typeface="Nunito"/>
                <a:sym typeface="Nunito"/>
              </a:rPr>
              <a:t>thrombocytopenic</a:t>
            </a:r>
            <a:r>
              <a:rPr b="0" lang="en" sz="1400">
                <a:latin typeface="Nunito"/>
                <a:ea typeface="Nunito"/>
                <a:cs typeface="Nunito"/>
                <a:sym typeface="Nunito"/>
              </a:rPr>
              <a:t> purpura;</a:t>
            </a:r>
            <a:endParaRPr b="0" sz="1400">
              <a:latin typeface="Nunito"/>
              <a:ea typeface="Nunito"/>
              <a:cs typeface="Nunito"/>
              <a:sym typeface="Nunito"/>
            </a:endParaRPr>
          </a:p>
          <a:p>
            <a:pPr indent="0" lvl="0" marL="0" rtl="0" algn="l">
              <a:spcBef>
                <a:spcPts val="0"/>
              </a:spcBef>
              <a:spcAft>
                <a:spcPts val="0"/>
              </a:spcAft>
              <a:buNone/>
            </a:pPr>
            <a:r>
              <a:t/>
            </a:r>
            <a:endParaRPr b="0" sz="1400"/>
          </a:p>
          <a:p>
            <a:pPr indent="0" lvl="0" marL="0" rtl="0" algn="l">
              <a:spcBef>
                <a:spcPts val="0"/>
              </a:spcBef>
              <a:spcAft>
                <a:spcPts val="0"/>
              </a:spcAft>
              <a:buNone/>
            </a:pPr>
            <a:r>
              <a:t/>
            </a:r>
            <a:endParaRPr b="0" sz="1400"/>
          </a:p>
          <a:p>
            <a:pPr indent="0" lvl="0" marL="0" rtl="0" algn="l">
              <a:spcBef>
                <a:spcPts val="0"/>
              </a:spcBef>
              <a:spcAft>
                <a:spcPts val="0"/>
              </a:spcAft>
              <a:buNone/>
            </a:pPr>
            <a:r>
              <a:rPr lang="en" sz="3000">
                <a:latin typeface="Nunito"/>
                <a:ea typeface="Nunito"/>
                <a:cs typeface="Nunito"/>
                <a:sym typeface="Nunito"/>
              </a:rPr>
              <a:t>Caution:</a:t>
            </a:r>
            <a:endParaRPr sz="3000">
              <a:latin typeface="Nunito"/>
              <a:ea typeface="Nunito"/>
              <a:cs typeface="Nunito"/>
              <a:sym typeface="Nunito"/>
            </a:endParaRPr>
          </a:p>
          <a:p>
            <a:pPr indent="0" lvl="0" marL="0" rtl="0" algn="l">
              <a:spcBef>
                <a:spcPts val="0"/>
              </a:spcBef>
              <a:spcAft>
                <a:spcPts val="0"/>
              </a:spcAft>
              <a:buNone/>
            </a:pPr>
            <a:r>
              <a:t/>
            </a:r>
            <a:endParaRPr sz="3000"/>
          </a:p>
          <a:p>
            <a:pPr indent="-317500" lvl="0" marL="457200" rtl="0" algn="l">
              <a:spcBef>
                <a:spcPts val="0"/>
              </a:spcBef>
              <a:spcAft>
                <a:spcPts val="0"/>
              </a:spcAft>
              <a:buSzPts val="1400"/>
              <a:buFont typeface="Nunito"/>
              <a:buChar char="●"/>
            </a:pPr>
            <a:r>
              <a:rPr b="0" lang="en" sz="1400">
                <a:latin typeface="Nunito"/>
                <a:ea typeface="Nunito"/>
                <a:cs typeface="Nunito"/>
                <a:sym typeface="Nunito"/>
              </a:rPr>
              <a:t>Like other </a:t>
            </a:r>
            <a:r>
              <a:rPr b="0" lang="en" sz="1400">
                <a:latin typeface="Nunito"/>
                <a:ea typeface="Nunito"/>
                <a:cs typeface="Nunito"/>
                <a:sym typeface="Nunito"/>
              </a:rPr>
              <a:t>glucocorticoids, must be used with great caution in patients with peptic ulcer, heart disease or hypertension with HF, certain infectious illness such as varicella and tuberculosis, diabetes, osteoporosis or glaucoma</a:t>
            </a:r>
            <a:r>
              <a:rPr b="0" lang="en" sz="1400">
                <a:latin typeface="Nunito"/>
                <a:ea typeface="Nunito"/>
                <a:cs typeface="Nunito"/>
                <a:sym typeface="Nunito"/>
              </a:rPr>
              <a:t> </a:t>
            </a:r>
            <a:endParaRPr b="0" sz="1400">
              <a:latin typeface="Nunito"/>
              <a:ea typeface="Nunito"/>
              <a:cs typeface="Nunito"/>
              <a:sym typeface="Nunito"/>
            </a:endParaRPr>
          </a:p>
          <a:p>
            <a:pPr indent="0" lvl="0" marL="0" rtl="0" algn="l">
              <a:spcBef>
                <a:spcPts val="0"/>
              </a:spcBef>
              <a:spcAft>
                <a:spcPts val="0"/>
              </a:spcAft>
              <a:buNone/>
            </a:pPr>
            <a:r>
              <a:t/>
            </a:r>
            <a:endParaRPr b="0" sz="14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p:txBody>
      </p:sp>
      <p:sp>
        <p:nvSpPr>
          <p:cNvPr id="380" name="Google Shape;380;p27"/>
          <p:cNvSpPr txBox="1"/>
          <p:nvPr>
            <p:ph idx="1" type="subTitle"/>
          </p:nvPr>
        </p:nvSpPr>
        <p:spPr>
          <a:xfrm>
            <a:off x="0" y="4724175"/>
            <a:ext cx="3843600" cy="34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000000"/>
                </a:solidFill>
              </a:rPr>
              <a:t>Presented by Wen Wen Dong </a:t>
            </a:r>
            <a:endParaRPr sz="1400">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4" name="Shape 384"/>
        <p:cNvGrpSpPr/>
        <p:nvPr/>
      </p:nvGrpSpPr>
      <p:grpSpPr>
        <a:xfrm>
          <a:off x="0" y="0"/>
          <a:ext cx="0" cy="0"/>
          <a:chOff x="0" y="0"/>
          <a:chExt cx="0" cy="0"/>
        </a:xfrm>
      </p:grpSpPr>
      <p:sp>
        <p:nvSpPr>
          <p:cNvPr id="385" name="Google Shape;385;p28"/>
          <p:cNvSpPr txBox="1"/>
          <p:nvPr>
            <p:ph type="ctrTitle"/>
          </p:nvPr>
        </p:nvSpPr>
        <p:spPr>
          <a:xfrm>
            <a:off x="76200" y="0"/>
            <a:ext cx="8945400" cy="4668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b="0" sz="3000">
              <a:latin typeface="Arial"/>
              <a:ea typeface="Arial"/>
              <a:cs typeface="Arial"/>
              <a:sym typeface="Arial"/>
            </a:endParaRPr>
          </a:p>
          <a:p>
            <a:pPr indent="0" lvl="0" marL="0" rtl="0" algn="l">
              <a:spcBef>
                <a:spcPts val="0"/>
              </a:spcBef>
              <a:spcAft>
                <a:spcPts val="0"/>
              </a:spcAft>
              <a:buNone/>
            </a:pPr>
            <a:r>
              <a:t/>
            </a:r>
            <a:endParaRPr b="0" sz="3000">
              <a:latin typeface="Arial"/>
              <a:ea typeface="Arial"/>
              <a:cs typeface="Arial"/>
              <a:sym typeface="Arial"/>
            </a:endParaRPr>
          </a:p>
          <a:p>
            <a:pPr indent="0" lvl="0" marL="0" rtl="0" algn="l">
              <a:spcBef>
                <a:spcPts val="0"/>
              </a:spcBef>
              <a:spcAft>
                <a:spcPts val="0"/>
              </a:spcAft>
              <a:buNone/>
            </a:pPr>
            <a:r>
              <a:t/>
            </a:r>
            <a:endParaRPr b="0" sz="3000">
              <a:latin typeface="Arial"/>
              <a:ea typeface="Arial"/>
              <a:cs typeface="Arial"/>
              <a:sym typeface="Arial"/>
            </a:endParaRPr>
          </a:p>
          <a:p>
            <a:pPr indent="0" lvl="0" marL="0" rtl="0" algn="l">
              <a:spcBef>
                <a:spcPts val="0"/>
              </a:spcBef>
              <a:spcAft>
                <a:spcPts val="0"/>
              </a:spcAft>
              <a:buNone/>
            </a:pPr>
            <a:r>
              <a:t/>
            </a:r>
            <a:endParaRPr b="0" sz="3000">
              <a:latin typeface="Arial"/>
              <a:ea typeface="Arial"/>
              <a:cs typeface="Arial"/>
              <a:sym typeface="Arial"/>
            </a:endParaRPr>
          </a:p>
          <a:p>
            <a:pPr indent="0" lvl="0" marL="0" rtl="0" algn="l">
              <a:spcBef>
                <a:spcPts val="0"/>
              </a:spcBef>
              <a:spcAft>
                <a:spcPts val="0"/>
              </a:spcAft>
              <a:buNone/>
            </a:pPr>
            <a:r>
              <a:t/>
            </a:r>
            <a:endParaRPr b="0" sz="3000">
              <a:latin typeface="Arial"/>
              <a:ea typeface="Arial"/>
              <a:cs typeface="Arial"/>
              <a:sym typeface="Arial"/>
            </a:endParaRPr>
          </a:p>
          <a:p>
            <a:pPr indent="0" lvl="0" marL="0" rtl="0" algn="l">
              <a:spcBef>
                <a:spcPts val="0"/>
              </a:spcBef>
              <a:spcAft>
                <a:spcPts val="0"/>
              </a:spcAft>
              <a:buNone/>
            </a:pPr>
            <a:r>
              <a:t/>
            </a:r>
            <a:endParaRPr sz="3000">
              <a:latin typeface="Arial"/>
              <a:ea typeface="Arial"/>
              <a:cs typeface="Arial"/>
              <a:sym typeface="Arial"/>
            </a:endParaRPr>
          </a:p>
          <a:p>
            <a:pPr indent="0" lvl="0" marL="0" rtl="0" algn="l">
              <a:spcBef>
                <a:spcPts val="0"/>
              </a:spcBef>
              <a:spcAft>
                <a:spcPts val="0"/>
              </a:spcAft>
              <a:buNone/>
            </a:pPr>
            <a:r>
              <a:t/>
            </a:r>
            <a:endParaRPr sz="3000">
              <a:latin typeface="Arial"/>
              <a:ea typeface="Arial"/>
              <a:cs typeface="Arial"/>
              <a:sym typeface="Arial"/>
            </a:endParaRPr>
          </a:p>
          <a:p>
            <a:pPr indent="0" lvl="0" marL="0" rtl="0" algn="l">
              <a:spcBef>
                <a:spcPts val="0"/>
              </a:spcBef>
              <a:spcAft>
                <a:spcPts val="0"/>
              </a:spcAft>
              <a:buNone/>
            </a:pPr>
            <a:r>
              <a:t/>
            </a:r>
            <a:endParaRPr sz="3000">
              <a:latin typeface="Arial"/>
              <a:ea typeface="Arial"/>
              <a:cs typeface="Arial"/>
              <a:sym typeface="Arial"/>
            </a:endParaRPr>
          </a:p>
          <a:p>
            <a:pPr indent="0" lvl="0" marL="0" rtl="0" algn="l">
              <a:spcBef>
                <a:spcPts val="0"/>
              </a:spcBef>
              <a:spcAft>
                <a:spcPts val="0"/>
              </a:spcAft>
              <a:buNone/>
            </a:pPr>
            <a:r>
              <a:t/>
            </a:r>
            <a:endParaRPr sz="3000">
              <a:latin typeface="Arial"/>
              <a:ea typeface="Arial"/>
              <a:cs typeface="Arial"/>
              <a:sym typeface="Arial"/>
            </a:endParaRPr>
          </a:p>
          <a:p>
            <a:pPr indent="0" lvl="0" marL="0" rtl="0" algn="l">
              <a:spcBef>
                <a:spcPts val="0"/>
              </a:spcBef>
              <a:spcAft>
                <a:spcPts val="0"/>
              </a:spcAft>
              <a:buNone/>
            </a:pPr>
            <a:r>
              <a:rPr lang="en" sz="3000">
                <a:latin typeface="Nunito"/>
                <a:ea typeface="Nunito"/>
                <a:cs typeface="Nunito"/>
                <a:sym typeface="Nunito"/>
              </a:rPr>
              <a:t>Prednisone (Deltasone)</a:t>
            </a:r>
            <a:endParaRPr sz="3000">
              <a:latin typeface="Nunito"/>
              <a:ea typeface="Nunito"/>
              <a:cs typeface="Nunito"/>
              <a:sym typeface="Nunito"/>
            </a:endParaRPr>
          </a:p>
          <a:p>
            <a:pPr indent="-381000" lvl="0" marL="457200" rtl="0" algn="l">
              <a:spcBef>
                <a:spcPts val="0"/>
              </a:spcBef>
              <a:spcAft>
                <a:spcPts val="0"/>
              </a:spcAft>
              <a:buSzPts val="2400"/>
              <a:buFont typeface="Nunito"/>
              <a:buChar char="●"/>
            </a:pPr>
            <a:r>
              <a:rPr b="0" lang="en" sz="2400">
                <a:latin typeface="Nunito"/>
                <a:ea typeface="Nunito"/>
                <a:cs typeface="Nunito"/>
                <a:sym typeface="Nunito"/>
              </a:rPr>
              <a:t>Indications: </a:t>
            </a:r>
            <a:r>
              <a:rPr b="0" lang="en" sz="1800">
                <a:latin typeface="Nunito"/>
                <a:ea typeface="Nunito"/>
                <a:cs typeface="Nunito"/>
                <a:sym typeface="Nunito"/>
              </a:rPr>
              <a:t>(it has similar use of methylprednisolone, here are the different use)</a:t>
            </a:r>
            <a:endParaRPr b="0" sz="1800">
              <a:latin typeface="Nunito"/>
              <a:ea typeface="Nunito"/>
              <a:cs typeface="Nunito"/>
              <a:sym typeface="Nunito"/>
            </a:endParaRPr>
          </a:p>
          <a:p>
            <a:pPr indent="0" lvl="0" marL="457200" rtl="0" algn="l">
              <a:spcBef>
                <a:spcPts val="0"/>
              </a:spcBef>
              <a:spcAft>
                <a:spcPts val="0"/>
              </a:spcAft>
              <a:buNone/>
            </a:pPr>
            <a:r>
              <a:rPr lang="en" sz="1400">
                <a:latin typeface="Nunito"/>
                <a:ea typeface="Nunito"/>
                <a:cs typeface="Nunito"/>
                <a:sym typeface="Nunito"/>
              </a:rPr>
              <a:t>GI disease</a:t>
            </a:r>
            <a:r>
              <a:rPr b="0" lang="en" sz="1400">
                <a:latin typeface="Nunito"/>
                <a:ea typeface="Nunito"/>
                <a:cs typeface="Nunito"/>
                <a:sym typeface="Nunito"/>
              </a:rPr>
              <a:t>--use it during acute episode of Crohn disease;</a:t>
            </a:r>
            <a:endParaRPr b="0" sz="1400">
              <a:latin typeface="Nunito"/>
              <a:ea typeface="Nunito"/>
              <a:cs typeface="Nunito"/>
              <a:sym typeface="Nunito"/>
            </a:endParaRPr>
          </a:p>
          <a:p>
            <a:pPr indent="0" lvl="0" marL="457200" rtl="0" algn="l">
              <a:spcBef>
                <a:spcPts val="0"/>
              </a:spcBef>
              <a:spcAft>
                <a:spcPts val="0"/>
              </a:spcAft>
              <a:buNone/>
            </a:pPr>
            <a:r>
              <a:rPr lang="en" sz="1400">
                <a:latin typeface="Nunito"/>
                <a:ea typeface="Nunito"/>
                <a:cs typeface="Nunito"/>
                <a:sym typeface="Nunito"/>
              </a:rPr>
              <a:t>Neoplastic disease</a:t>
            </a:r>
            <a:r>
              <a:rPr b="0" lang="en" sz="1400">
                <a:latin typeface="Nunito"/>
                <a:ea typeface="Nunito"/>
                <a:cs typeface="Nunito"/>
                <a:sym typeface="Nunito"/>
              </a:rPr>
              <a:t>--Tx of acute leukemia and aggressive lymphomas;</a:t>
            </a:r>
            <a:endParaRPr b="0" sz="1400">
              <a:latin typeface="Nunito"/>
              <a:ea typeface="Nunito"/>
              <a:cs typeface="Nunito"/>
              <a:sym typeface="Nunito"/>
            </a:endParaRPr>
          </a:p>
          <a:p>
            <a:pPr indent="0" lvl="0" marL="457200" rtl="0" algn="l">
              <a:spcBef>
                <a:spcPts val="0"/>
              </a:spcBef>
              <a:spcAft>
                <a:spcPts val="0"/>
              </a:spcAft>
              <a:buNone/>
            </a:pPr>
            <a:r>
              <a:rPr lang="en" sz="1400">
                <a:latin typeface="Nunito"/>
                <a:ea typeface="Nunito"/>
                <a:cs typeface="Nunito"/>
                <a:sym typeface="Nunito"/>
              </a:rPr>
              <a:t>Renal disorders</a:t>
            </a:r>
            <a:r>
              <a:rPr b="0" lang="en" sz="1400">
                <a:latin typeface="Nunito"/>
                <a:ea typeface="Nunito"/>
                <a:cs typeface="Nunito"/>
                <a:sym typeface="Nunito"/>
              </a:rPr>
              <a:t>--induce diuresis without uremia;</a:t>
            </a:r>
            <a:endParaRPr b="0" sz="1400">
              <a:latin typeface="Nunito"/>
              <a:ea typeface="Nunito"/>
              <a:cs typeface="Nunito"/>
              <a:sym typeface="Nunito"/>
            </a:endParaRPr>
          </a:p>
          <a:p>
            <a:pPr indent="0" lvl="0" marL="457200" rtl="0" algn="l">
              <a:spcBef>
                <a:spcPts val="0"/>
              </a:spcBef>
              <a:spcAft>
                <a:spcPts val="0"/>
              </a:spcAft>
              <a:buNone/>
            </a:pPr>
            <a:r>
              <a:rPr b="0" lang="en" sz="1400">
                <a:latin typeface="Nunito"/>
                <a:ea typeface="Nunito"/>
                <a:cs typeface="Nunito"/>
                <a:sym typeface="Nunito"/>
              </a:rPr>
              <a:t>R</a:t>
            </a:r>
            <a:r>
              <a:rPr lang="en" sz="1400">
                <a:latin typeface="Nunito"/>
                <a:ea typeface="Nunito"/>
                <a:cs typeface="Nunito"/>
                <a:sym typeface="Nunito"/>
              </a:rPr>
              <a:t>espiratory disease</a:t>
            </a:r>
            <a:r>
              <a:rPr b="0" lang="en" sz="1400">
                <a:latin typeface="Nunito"/>
                <a:ea typeface="Nunito"/>
                <a:cs typeface="Nunito"/>
                <a:sym typeface="Nunito"/>
              </a:rPr>
              <a:t>--Tx of acute exacerbations of COPD; allergic bronchopulmonary aspergillosis;</a:t>
            </a:r>
            <a:endParaRPr b="0" sz="1400">
              <a:latin typeface="Nunito"/>
              <a:ea typeface="Nunito"/>
              <a:cs typeface="Nunito"/>
              <a:sym typeface="Nunito"/>
            </a:endParaRPr>
          </a:p>
          <a:p>
            <a:pPr indent="0" lvl="0" marL="0" rtl="0" algn="l">
              <a:spcBef>
                <a:spcPts val="0"/>
              </a:spcBef>
              <a:spcAft>
                <a:spcPts val="0"/>
              </a:spcAft>
              <a:buNone/>
            </a:pPr>
            <a:r>
              <a:t/>
            </a:r>
            <a:endParaRPr b="0" sz="3000">
              <a:latin typeface="Nunito"/>
              <a:ea typeface="Nunito"/>
              <a:cs typeface="Nunito"/>
              <a:sym typeface="Nunito"/>
            </a:endParaRPr>
          </a:p>
          <a:p>
            <a:pPr indent="0" lvl="0" marL="0" rtl="0" algn="l">
              <a:spcBef>
                <a:spcPts val="0"/>
              </a:spcBef>
              <a:spcAft>
                <a:spcPts val="0"/>
              </a:spcAft>
              <a:buNone/>
            </a:pPr>
            <a:r>
              <a:rPr lang="en" sz="3000">
                <a:latin typeface="Nunito"/>
                <a:ea typeface="Nunito"/>
                <a:cs typeface="Nunito"/>
                <a:sym typeface="Nunito"/>
              </a:rPr>
              <a:t>MOA of prednisone:</a:t>
            </a:r>
            <a:endParaRPr sz="3000">
              <a:latin typeface="Nunito"/>
              <a:ea typeface="Nunito"/>
              <a:cs typeface="Nunito"/>
              <a:sym typeface="Nunito"/>
            </a:endParaRPr>
          </a:p>
          <a:p>
            <a:pPr indent="-317500" lvl="0" marL="457200" rtl="0" algn="l">
              <a:spcBef>
                <a:spcPts val="0"/>
              </a:spcBef>
              <a:spcAft>
                <a:spcPts val="0"/>
              </a:spcAft>
              <a:buSzPts val="1400"/>
              <a:buFont typeface="Nunito"/>
              <a:buChar char="●"/>
            </a:pPr>
            <a:r>
              <a:rPr b="0" lang="en" sz="1400">
                <a:latin typeface="Nunito"/>
                <a:ea typeface="Nunito"/>
                <a:cs typeface="Nunito"/>
                <a:sym typeface="Nunito"/>
              </a:rPr>
              <a:t>By reversing capillary permeability, suppressing the migration of fibroblasts and leukocytes, controlling the rate of protein synthesis; </a:t>
            </a:r>
            <a:endParaRPr sz="1400">
              <a:latin typeface="Nunito"/>
              <a:ea typeface="Nunito"/>
              <a:cs typeface="Nunito"/>
              <a:sym typeface="Nunito"/>
            </a:endParaRPr>
          </a:p>
          <a:p>
            <a:pPr indent="0" lvl="0" marL="0" rtl="0" algn="l">
              <a:spcBef>
                <a:spcPts val="0"/>
              </a:spcBef>
              <a:spcAft>
                <a:spcPts val="0"/>
              </a:spcAft>
              <a:buNone/>
            </a:pPr>
            <a:r>
              <a:t/>
            </a:r>
            <a:endParaRPr b="0" sz="1400"/>
          </a:p>
          <a:p>
            <a:pPr indent="0" lvl="0" marL="457200" rtl="0" algn="l">
              <a:spcBef>
                <a:spcPts val="0"/>
              </a:spcBef>
              <a:spcAft>
                <a:spcPts val="0"/>
              </a:spcAft>
              <a:buNone/>
            </a:pPr>
            <a:r>
              <a:t/>
            </a:r>
            <a:endParaRPr b="0" sz="1400">
              <a:latin typeface="Arial"/>
              <a:ea typeface="Arial"/>
              <a:cs typeface="Arial"/>
              <a:sym typeface="Arial"/>
            </a:endParaRPr>
          </a:p>
          <a:p>
            <a:pPr indent="0" lvl="0" marL="457200" rtl="0" algn="l">
              <a:spcBef>
                <a:spcPts val="0"/>
              </a:spcBef>
              <a:spcAft>
                <a:spcPts val="0"/>
              </a:spcAft>
              <a:buNone/>
            </a:pPr>
            <a:r>
              <a:t/>
            </a:r>
            <a:endParaRPr b="0" sz="1400">
              <a:latin typeface="Arial"/>
              <a:ea typeface="Arial"/>
              <a:cs typeface="Arial"/>
              <a:sym typeface="Arial"/>
            </a:endParaRPr>
          </a:p>
          <a:p>
            <a:pPr indent="0" lvl="0" marL="457200" rtl="0" algn="l">
              <a:spcBef>
                <a:spcPts val="0"/>
              </a:spcBef>
              <a:spcAft>
                <a:spcPts val="0"/>
              </a:spcAft>
              <a:buNone/>
            </a:pPr>
            <a:r>
              <a:t/>
            </a:r>
            <a:endParaRPr b="0" sz="1400">
              <a:latin typeface="Arial"/>
              <a:ea typeface="Arial"/>
              <a:cs typeface="Arial"/>
              <a:sym typeface="Arial"/>
            </a:endParaRPr>
          </a:p>
          <a:p>
            <a:pPr indent="0" lvl="0" marL="0" rtl="0" algn="l">
              <a:spcBef>
                <a:spcPts val="0"/>
              </a:spcBef>
              <a:spcAft>
                <a:spcPts val="0"/>
              </a:spcAft>
              <a:buNone/>
            </a:pPr>
            <a:r>
              <a:t/>
            </a:r>
            <a:endParaRPr b="0" sz="1400">
              <a:latin typeface="Arial"/>
              <a:ea typeface="Arial"/>
              <a:cs typeface="Arial"/>
              <a:sym typeface="Arial"/>
            </a:endParaRPr>
          </a:p>
          <a:p>
            <a:pPr indent="0" lvl="0" marL="0" rtl="0" algn="l">
              <a:spcBef>
                <a:spcPts val="0"/>
              </a:spcBef>
              <a:spcAft>
                <a:spcPts val="0"/>
              </a:spcAft>
              <a:buNone/>
            </a:pPr>
            <a:r>
              <a:t/>
            </a:r>
            <a:endParaRPr b="0" sz="3000">
              <a:latin typeface="Arial"/>
              <a:ea typeface="Arial"/>
              <a:cs typeface="Arial"/>
              <a:sym typeface="Arial"/>
            </a:endParaRPr>
          </a:p>
          <a:p>
            <a:pPr indent="0" lvl="0" marL="0" rtl="0" algn="l">
              <a:spcBef>
                <a:spcPts val="0"/>
              </a:spcBef>
              <a:spcAft>
                <a:spcPts val="0"/>
              </a:spcAft>
              <a:buNone/>
            </a:pPr>
            <a:r>
              <a:t/>
            </a:r>
            <a:endParaRPr b="0" sz="3000">
              <a:latin typeface="Arial"/>
              <a:ea typeface="Arial"/>
              <a:cs typeface="Arial"/>
              <a:sym typeface="Arial"/>
            </a:endParaRPr>
          </a:p>
          <a:p>
            <a:pPr indent="0" lvl="0" marL="0" rtl="0" algn="l">
              <a:spcBef>
                <a:spcPts val="0"/>
              </a:spcBef>
              <a:spcAft>
                <a:spcPts val="0"/>
              </a:spcAft>
              <a:buNone/>
            </a:pPr>
            <a:r>
              <a:t/>
            </a:r>
            <a:endParaRPr b="0" sz="3000">
              <a:latin typeface="Arial"/>
              <a:ea typeface="Arial"/>
              <a:cs typeface="Arial"/>
              <a:sym typeface="Arial"/>
            </a:endParaRPr>
          </a:p>
          <a:p>
            <a:pPr indent="0" lvl="0" marL="0" rtl="0" algn="l">
              <a:spcBef>
                <a:spcPts val="0"/>
              </a:spcBef>
              <a:spcAft>
                <a:spcPts val="0"/>
              </a:spcAft>
              <a:buNone/>
            </a:pPr>
            <a:r>
              <a:t/>
            </a:r>
            <a:endParaRPr b="0" sz="3000">
              <a:latin typeface="Arial"/>
              <a:ea typeface="Arial"/>
              <a:cs typeface="Arial"/>
              <a:sym typeface="Arial"/>
            </a:endParaRPr>
          </a:p>
          <a:p>
            <a:pPr indent="0" lvl="0" marL="0" rtl="0" algn="l">
              <a:spcBef>
                <a:spcPts val="0"/>
              </a:spcBef>
              <a:spcAft>
                <a:spcPts val="0"/>
              </a:spcAft>
              <a:buNone/>
            </a:pPr>
            <a:r>
              <a:t/>
            </a:r>
            <a:endParaRPr b="0" sz="3000">
              <a:latin typeface="Arial"/>
              <a:ea typeface="Arial"/>
              <a:cs typeface="Arial"/>
              <a:sym typeface="Arial"/>
            </a:endParaRPr>
          </a:p>
          <a:p>
            <a:pPr indent="0" lvl="0" marL="0" rtl="0" algn="l">
              <a:spcBef>
                <a:spcPts val="0"/>
              </a:spcBef>
              <a:spcAft>
                <a:spcPts val="0"/>
              </a:spcAft>
              <a:buNone/>
            </a:pPr>
            <a:r>
              <a:t/>
            </a:r>
            <a:endParaRPr b="0" sz="3000">
              <a:latin typeface="Arial"/>
              <a:ea typeface="Arial"/>
              <a:cs typeface="Arial"/>
              <a:sym typeface="Arial"/>
            </a:endParaRPr>
          </a:p>
          <a:p>
            <a:pPr indent="0" lvl="0" marL="0" rtl="0" algn="l">
              <a:spcBef>
                <a:spcPts val="0"/>
              </a:spcBef>
              <a:spcAft>
                <a:spcPts val="0"/>
              </a:spcAft>
              <a:buNone/>
            </a:pPr>
            <a:r>
              <a:t/>
            </a:r>
            <a:endParaRPr b="0" sz="3000">
              <a:latin typeface="Arial"/>
              <a:ea typeface="Arial"/>
              <a:cs typeface="Arial"/>
              <a:sym typeface="Arial"/>
            </a:endParaRPr>
          </a:p>
        </p:txBody>
      </p:sp>
      <p:sp>
        <p:nvSpPr>
          <p:cNvPr id="386" name="Google Shape;386;p28"/>
          <p:cNvSpPr txBox="1"/>
          <p:nvPr>
            <p:ph idx="1" type="subTitle"/>
          </p:nvPr>
        </p:nvSpPr>
        <p:spPr>
          <a:xfrm>
            <a:off x="0" y="4668275"/>
            <a:ext cx="4255500" cy="39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000000"/>
                </a:solidFill>
              </a:rPr>
              <a:t>Presented by Wen Wen Dong</a:t>
            </a:r>
            <a:endParaRPr sz="1400">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0" name="Shape 390"/>
        <p:cNvGrpSpPr/>
        <p:nvPr/>
      </p:nvGrpSpPr>
      <p:grpSpPr>
        <a:xfrm>
          <a:off x="0" y="0"/>
          <a:ext cx="0" cy="0"/>
          <a:chOff x="0" y="0"/>
          <a:chExt cx="0" cy="0"/>
        </a:xfrm>
      </p:grpSpPr>
      <p:sp>
        <p:nvSpPr>
          <p:cNvPr id="391" name="Google Shape;391;p29"/>
          <p:cNvSpPr txBox="1"/>
          <p:nvPr>
            <p:ph type="ctrTitle"/>
          </p:nvPr>
        </p:nvSpPr>
        <p:spPr>
          <a:xfrm>
            <a:off x="83850" y="125800"/>
            <a:ext cx="8973300" cy="4306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latin typeface="Nunito"/>
                <a:ea typeface="Nunito"/>
                <a:cs typeface="Nunito"/>
                <a:sym typeface="Nunito"/>
              </a:rPr>
              <a:t>Contraindications:</a:t>
            </a:r>
            <a:endParaRPr sz="3000">
              <a:latin typeface="Nunito"/>
              <a:ea typeface="Nunito"/>
              <a:cs typeface="Nunito"/>
              <a:sym typeface="Nunito"/>
            </a:endParaRPr>
          </a:p>
          <a:p>
            <a:pPr indent="-317500" lvl="0" marL="457200" rtl="0" algn="l">
              <a:spcBef>
                <a:spcPts val="0"/>
              </a:spcBef>
              <a:spcAft>
                <a:spcPts val="0"/>
              </a:spcAft>
              <a:buSzPts val="1400"/>
              <a:buFont typeface="Nunito"/>
              <a:buChar char="●"/>
            </a:pPr>
            <a:r>
              <a:rPr b="0" lang="en" sz="1400">
                <a:latin typeface="Nunito"/>
                <a:ea typeface="Nunito"/>
                <a:cs typeface="Nunito"/>
                <a:sym typeface="Nunito"/>
              </a:rPr>
              <a:t>Documented allergic cross-reactivity for corticosteroid is limited;</a:t>
            </a:r>
            <a:endParaRPr b="0" sz="1400">
              <a:latin typeface="Nunito"/>
              <a:ea typeface="Nunito"/>
              <a:cs typeface="Nunito"/>
              <a:sym typeface="Nunito"/>
            </a:endParaRPr>
          </a:p>
          <a:p>
            <a:pPr indent="-317500" lvl="0" marL="457200" rtl="0" algn="l">
              <a:spcBef>
                <a:spcPts val="0"/>
              </a:spcBef>
              <a:spcAft>
                <a:spcPts val="0"/>
              </a:spcAft>
              <a:buSzPts val="1400"/>
              <a:buFont typeface="Nunito"/>
              <a:buChar char="●"/>
            </a:pPr>
            <a:r>
              <a:rPr b="0" lang="en" sz="1400">
                <a:latin typeface="Nunito"/>
                <a:ea typeface="Nunito"/>
                <a:cs typeface="Nunito"/>
                <a:sym typeface="Nunito"/>
              </a:rPr>
              <a:t>Hypersensitivity to prednisolone;</a:t>
            </a:r>
            <a:r>
              <a:rPr b="0" lang="en" sz="1400">
                <a:latin typeface="Nunito"/>
                <a:ea typeface="Nunito"/>
                <a:cs typeface="Nunito"/>
                <a:sym typeface="Nunito"/>
              </a:rPr>
              <a:t> </a:t>
            </a:r>
            <a:endParaRPr b="0" sz="1400">
              <a:latin typeface="Nunito"/>
              <a:ea typeface="Nunito"/>
              <a:cs typeface="Nunito"/>
              <a:sym typeface="Nunito"/>
            </a:endParaRPr>
          </a:p>
          <a:p>
            <a:pPr indent="-317500" lvl="0" marL="457200" rtl="0" algn="l">
              <a:spcBef>
                <a:spcPts val="0"/>
              </a:spcBef>
              <a:spcAft>
                <a:spcPts val="0"/>
              </a:spcAft>
              <a:buSzPts val="1400"/>
              <a:buFont typeface="Nunito"/>
              <a:buChar char="●"/>
            </a:pPr>
            <a:r>
              <a:rPr b="0" lang="en" sz="1400">
                <a:latin typeface="Nunito"/>
                <a:ea typeface="Nunito"/>
                <a:cs typeface="Nunito"/>
                <a:sym typeface="Nunito"/>
              </a:rPr>
              <a:t>Systemic fungal infection;</a:t>
            </a:r>
            <a:endParaRPr b="0" sz="1400">
              <a:latin typeface="Nunito"/>
              <a:ea typeface="Nunito"/>
              <a:cs typeface="Nunito"/>
              <a:sym typeface="Nunito"/>
            </a:endParaRPr>
          </a:p>
          <a:p>
            <a:pPr indent="-317500" lvl="0" marL="457200" rtl="0" algn="l">
              <a:spcBef>
                <a:spcPts val="0"/>
              </a:spcBef>
              <a:spcAft>
                <a:spcPts val="0"/>
              </a:spcAft>
              <a:buSzPts val="1400"/>
              <a:buFont typeface="Nunito"/>
              <a:buChar char="●"/>
            </a:pPr>
            <a:r>
              <a:rPr b="0" lang="en" sz="1400">
                <a:latin typeface="Nunito"/>
                <a:ea typeface="Nunito"/>
                <a:cs typeface="Nunito"/>
                <a:sym typeface="Nunito"/>
              </a:rPr>
              <a:t>Liver or attenuated virus vaccine;</a:t>
            </a:r>
            <a:endParaRPr b="0" sz="1400">
              <a:latin typeface="Nunito"/>
              <a:ea typeface="Nunito"/>
              <a:cs typeface="Nunito"/>
              <a:sym typeface="Nunito"/>
            </a:endParaRPr>
          </a:p>
          <a:p>
            <a:pPr indent="0" lvl="0" marL="0" rtl="0" algn="l">
              <a:spcBef>
                <a:spcPts val="0"/>
              </a:spcBef>
              <a:spcAft>
                <a:spcPts val="0"/>
              </a:spcAft>
              <a:buNone/>
            </a:pPr>
            <a:r>
              <a:t/>
            </a:r>
            <a:endParaRPr b="0" sz="3000">
              <a:latin typeface="Nunito"/>
              <a:ea typeface="Nunito"/>
              <a:cs typeface="Nunito"/>
              <a:sym typeface="Nunito"/>
            </a:endParaRPr>
          </a:p>
          <a:p>
            <a:pPr indent="0" lvl="0" marL="0" rtl="0" algn="l">
              <a:spcBef>
                <a:spcPts val="0"/>
              </a:spcBef>
              <a:spcAft>
                <a:spcPts val="0"/>
              </a:spcAft>
              <a:buNone/>
            </a:pPr>
            <a:r>
              <a:rPr lang="en" sz="3000">
                <a:latin typeface="Nunito"/>
                <a:ea typeface="Nunito"/>
                <a:cs typeface="Nunito"/>
                <a:sym typeface="Nunito"/>
              </a:rPr>
              <a:t>Caution:</a:t>
            </a:r>
            <a:endParaRPr sz="3000">
              <a:latin typeface="Nunito"/>
              <a:ea typeface="Nunito"/>
              <a:cs typeface="Nunito"/>
              <a:sym typeface="Nunito"/>
            </a:endParaRPr>
          </a:p>
          <a:p>
            <a:pPr indent="-317500" lvl="0" marL="457200" rtl="0" algn="l">
              <a:spcBef>
                <a:spcPts val="0"/>
              </a:spcBef>
              <a:spcAft>
                <a:spcPts val="0"/>
              </a:spcAft>
              <a:buSzPts val="1400"/>
              <a:buFont typeface="Nunito"/>
              <a:buChar char="●"/>
            </a:pPr>
            <a:r>
              <a:rPr b="0" lang="en" sz="1400">
                <a:latin typeface="Nunito"/>
                <a:ea typeface="Nunito"/>
                <a:cs typeface="Nunito"/>
                <a:sym typeface="Nunito"/>
              </a:rPr>
              <a:t>May cause hypercortisolism or suppression of hypothalamic-pituitary-adrenal (HPA) axis, particularly in younger children or in patients receiving high dose for prolonged periods.</a:t>
            </a:r>
            <a:endParaRPr b="0" sz="1400">
              <a:latin typeface="Nunito"/>
              <a:ea typeface="Nunito"/>
              <a:cs typeface="Nunito"/>
              <a:sym typeface="Nunito"/>
            </a:endParaRPr>
          </a:p>
        </p:txBody>
      </p:sp>
      <p:sp>
        <p:nvSpPr>
          <p:cNvPr id="392" name="Google Shape;392;p29"/>
          <p:cNvSpPr txBox="1"/>
          <p:nvPr>
            <p:ph idx="1" type="subTitle"/>
          </p:nvPr>
        </p:nvSpPr>
        <p:spPr>
          <a:xfrm>
            <a:off x="83850" y="4696225"/>
            <a:ext cx="4255500" cy="32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000000"/>
                </a:solidFill>
              </a:rPr>
              <a:t>Presented by Wen Wen Dong</a:t>
            </a:r>
            <a:endParaRPr sz="1400">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6" name="Shape 396"/>
        <p:cNvGrpSpPr/>
        <p:nvPr/>
      </p:nvGrpSpPr>
      <p:grpSpPr>
        <a:xfrm>
          <a:off x="0" y="0"/>
          <a:ext cx="0" cy="0"/>
          <a:chOff x="0" y="0"/>
          <a:chExt cx="0" cy="0"/>
        </a:xfrm>
      </p:grpSpPr>
      <p:sp>
        <p:nvSpPr>
          <p:cNvPr id="397" name="Google Shape;397;p30"/>
          <p:cNvSpPr txBox="1"/>
          <p:nvPr>
            <p:ph type="ctrTitle"/>
          </p:nvPr>
        </p:nvSpPr>
        <p:spPr>
          <a:xfrm>
            <a:off x="83850" y="83846"/>
            <a:ext cx="8987100" cy="4570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sz="3000">
              <a:latin typeface="Nunito"/>
              <a:ea typeface="Nunito"/>
              <a:cs typeface="Nunito"/>
              <a:sym typeface="Nunito"/>
            </a:endParaRPr>
          </a:p>
          <a:p>
            <a:pPr indent="0" lvl="0" marL="0" rtl="0" algn="l">
              <a:spcBef>
                <a:spcPts val="0"/>
              </a:spcBef>
              <a:spcAft>
                <a:spcPts val="0"/>
              </a:spcAft>
              <a:buNone/>
            </a:pPr>
            <a:r>
              <a:t/>
            </a:r>
            <a:endParaRPr sz="3000">
              <a:latin typeface="Nunito"/>
              <a:ea typeface="Nunito"/>
              <a:cs typeface="Nunito"/>
              <a:sym typeface="Nunito"/>
            </a:endParaRPr>
          </a:p>
          <a:p>
            <a:pPr indent="0" lvl="0" marL="0" rtl="0" algn="l">
              <a:spcBef>
                <a:spcPts val="0"/>
              </a:spcBef>
              <a:spcAft>
                <a:spcPts val="0"/>
              </a:spcAft>
              <a:buNone/>
            </a:pPr>
            <a:r>
              <a:t/>
            </a:r>
            <a:endParaRPr sz="3000">
              <a:latin typeface="Nunito"/>
              <a:ea typeface="Nunito"/>
              <a:cs typeface="Nunito"/>
              <a:sym typeface="Nunito"/>
            </a:endParaRPr>
          </a:p>
          <a:p>
            <a:pPr indent="0" lvl="0" marL="0" rtl="0" algn="l">
              <a:spcBef>
                <a:spcPts val="0"/>
              </a:spcBef>
              <a:spcAft>
                <a:spcPts val="0"/>
              </a:spcAft>
              <a:buNone/>
            </a:pPr>
            <a:r>
              <a:t/>
            </a:r>
            <a:endParaRPr sz="3000">
              <a:latin typeface="Nunito"/>
              <a:ea typeface="Nunito"/>
              <a:cs typeface="Nunito"/>
              <a:sym typeface="Nunito"/>
            </a:endParaRPr>
          </a:p>
          <a:p>
            <a:pPr indent="0" lvl="0" marL="0" rtl="0" algn="l">
              <a:spcBef>
                <a:spcPts val="0"/>
              </a:spcBef>
              <a:spcAft>
                <a:spcPts val="0"/>
              </a:spcAft>
              <a:buNone/>
            </a:pPr>
            <a:r>
              <a:t/>
            </a:r>
            <a:endParaRPr sz="3000">
              <a:latin typeface="Nunito"/>
              <a:ea typeface="Nunito"/>
              <a:cs typeface="Nunito"/>
              <a:sym typeface="Nunito"/>
            </a:endParaRPr>
          </a:p>
          <a:p>
            <a:pPr indent="0" lvl="0" marL="0" rtl="0" algn="l">
              <a:spcBef>
                <a:spcPts val="0"/>
              </a:spcBef>
              <a:spcAft>
                <a:spcPts val="0"/>
              </a:spcAft>
              <a:buNone/>
            </a:pPr>
            <a:r>
              <a:rPr lang="en" sz="3000">
                <a:latin typeface="Nunito"/>
                <a:ea typeface="Nunito"/>
                <a:cs typeface="Nunito"/>
                <a:sym typeface="Nunito"/>
              </a:rPr>
              <a:t>Triamcinolone (Dermazon)</a:t>
            </a:r>
            <a:endParaRPr sz="3000">
              <a:latin typeface="Nunito"/>
              <a:ea typeface="Nunito"/>
              <a:cs typeface="Nunito"/>
              <a:sym typeface="Nunito"/>
            </a:endParaRPr>
          </a:p>
          <a:p>
            <a:pPr indent="-381000" lvl="0" marL="457200" rtl="0" algn="l">
              <a:spcBef>
                <a:spcPts val="0"/>
              </a:spcBef>
              <a:spcAft>
                <a:spcPts val="0"/>
              </a:spcAft>
              <a:buSzPts val="2400"/>
              <a:buFont typeface="Nunito"/>
              <a:buChar char="●"/>
            </a:pPr>
            <a:r>
              <a:rPr b="0" lang="en" sz="2400">
                <a:latin typeface="Nunito"/>
                <a:ea typeface="Nunito"/>
                <a:cs typeface="Nunito"/>
                <a:sym typeface="Nunito"/>
              </a:rPr>
              <a:t>Indications: </a:t>
            </a:r>
            <a:endParaRPr b="0" sz="2400">
              <a:latin typeface="Nunito"/>
              <a:ea typeface="Nunito"/>
              <a:cs typeface="Nunito"/>
              <a:sym typeface="Nunito"/>
            </a:endParaRPr>
          </a:p>
          <a:p>
            <a:pPr indent="0" lvl="0" marL="457200" rtl="0" algn="l">
              <a:spcBef>
                <a:spcPts val="0"/>
              </a:spcBef>
              <a:spcAft>
                <a:spcPts val="0"/>
              </a:spcAft>
              <a:buNone/>
            </a:pPr>
            <a:r>
              <a:rPr lang="en" sz="1400">
                <a:latin typeface="Nunito"/>
                <a:ea typeface="Nunito"/>
                <a:cs typeface="Nunito"/>
                <a:sym typeface="Nunito"/>
              </a:rPr>
              <a:t>Dermatoses--</a:t>
            </a:r>
            <a:r>
              <a:rPr b="0" lang="en" sz="1400">
                <a:latin typeface="Nunito"/>
                <a:ea typeface="Nunito"/>
                <a:cs typeface="Nunito"/>
                <a:sym typeface="Nunito"/>
              </a:rPr>
              <a:t>corticosteroid-responsive;</a:t>
            </a:r>
            <a:endParaRPr b="0" sz="1400">
              <a:latin typeface="Nunito"/>
              <a:ea typeface="Nunito"/>
              <a:cs typeface="Nunito"/>
              <a:sym typeface="Nunito"/>
            </a:endParaRPr>
          </a:p>
          <a:p>
            <a:pPr indent="0" lvl="0" marL="457200" rtl="0" algn="l">
              <a:spcBef>
                <a:spcPts val="0"/>
              </a:spcBef>
              <a:spcAft>
                <a:spcPts val="0"/>
              </a:spcAft>
              <a:buNone/>
            </a:pPr>
            <a:r>
              <a:rPr lang="en" sz="1400">
                <a:latin typeface="Nunito"/>
                <a:ea typeface="Nunito"/>
                <a:cs typeface="Nunito"/>
                <a:sym typeface="Nunito"/>
              </a:rPr>
              <a:t>Oral inflammation--</a:t>
            </a:r>
            <a:r>
              <a:rPr b="0" lang="en" sz="1400">
                <a:latin typeface="Nunito"/>
                <a:ea typeface="Nunito"/>
                <a:cs typeface="Nunito"/>
                <a:sym typeface="Nunito"/>
              </a:rPr>
              <a:t>adjunctive treatment and temporary </a:t>
            </a:r>
            <a:r>
              <a:rPr b="0" lang="en" sz="1400">
                <a:latin typeface="Nunito"/>
                <a:ea typeface="Nunito"/>
                <a:cs typeface="Nunito"/>
                <a:sym typeface="Nunito"/>
              </a:rPr>
              <a:t>relief oral inflammation and ulcerative lesions resulting from trauma;</a:t>
            </a:r>
            <a:r>
              <a:rPr b="0" lang="en" sz="1400">
                <a:latin typeface="Nunito"/>
                <a:ea typeface="Nunito"/>
                <a:cs typeface="Nunito"/>
                <a:sym typeface="Nunito"/>
              </a:rPr>
              <a:t> </a:t>
            </a:r>
            <a:endParaRPr b="0" sz="1400">
              <a:latin typeface="Nunito"/>
              <a:ea typeface="Nunito"/>
              <a:cs typeface="Nunito"/>
              <a:sym typeface="Nunito"/>
            </a:endParaRPr>
          </a:p>
          <a:p>
            <a:pPr indent="0" lvl="0" marL="457200" rtl="0" algn="l">
              <a:spcBef>
                <a:spcPts val="0"/>
              </a:spcBef>
              <a:spcAft>
                <a:spcPts val="0"/>
              </a:spcAft>
              <a:buNone/>
            </a:pPr>
            <a:r>
              <a:t/>
            </a:r>
            <a:endParaRPr b="0" sz="1400">
              <a:latin typeface="Nunito"/>
              <a:ea typeface="Nunito"/>
              <a:cs typeface="Nunito"/>
              <a:sym typeface="Nunito"/>
            </a:endParaRPr>
          </a:p>
          <a:p>
            <a:pPr indent="0" lvl="0" marL="0" rtl="0" algn="l">
              <a:spcBef>
                <a:spcPts val="0"/>
              </a:spcBef>
              <a:spcAft>
                <a:spcPts val="0"/>
              </a:spcAft>
              <a:buNone/>
            </a:pPr>
            <a:r>
              <a:rPr lang="en" sz="3000">
                <a:latin typeface="Nunito"/>
                <a:ea typeface="Nunito"/>
                <a:cs typeface="Nunito"/>
                <a:sym typeface="Nunito"/>
              </a:rPr>
              <a:t>MOA of triamcinolone:</a:t>
            </a:r>
            <a:endParaRPr sz="3000">
              <a:latin typeface="Nunito"/>
              <a:ea typeface="Nunito"/>
              <a:cs typeface="Nunito"/>
              <a:sym typeface="Nunito"/>
            </a:endParaRPr>
          </a:p>
          <a:p>
            <a:pPr indent="-317500" lvl="0" marL="457200" rtl="0" algn="l">
              <a:spcBef>
                <a:spcPts val="0"/>
              </a:spcBef>
              <a:spcAft>
                <a:spcPts val="0"/>
              </a:spcAft>
              <a:buSzPts val="1400"/>
              <a:buFont typeface="Nunito"/>
              <a:buChar char="●"/>
            </a:pPr>
            <a:r>
              <a:rPr b="0" lang="en" sz="1400">
                <a:latin typeface="Nunito"/>
                <a:ea typeface="Nunito"/>
                <a:cs typeface="Nunito"/>
                <a:sym typeface="Nunito"/>
              </a:rPr>
              <a:t>To induce of phospholipase A2 inhibitor </a:t>
            </a:r>
            <a:r>
              <a:rPr b="0" lang="en" sz="1400">
                <a:latin typeface="Nunito"/>
                <a:ea typeface="Nunito"/>
                <a:cs typeface="Nunito"/>
                <a:sym typeface="Nunito"/>
              </a:rPr>
              <a:t>proteins</a:t>
            </a:r>
            <a:r>
              <a:rPr b="0" lang="en" sz="1400">
                <a:latin typeface="Nunito"/>
                <a:ea typeface="Nunito"/>
                <a:cs typeface="Nunito"/>
                <a:sym typeface="Nunito"/>
              </a:rPr>
              <a:t> and sequential inhibition of the release of arachidonic acid.  </a:t>
            </a:r>
            <a:endParaRPr b="0" sz="1400">
              <a:latin typeface="Nunito"/>
              <a:ea typeface="Nunito"/>
              <a:cs typeface="Nunito"/>
              <a:sym typeface="Nunito"/>
            </a:endParaRPr>
          </a:p>
          <a:p>
            <a:pPr indent="-317500" lvl="0" marL="457200" rtl="0" algn="l">
              <a:spcBef>
                <a:spcPts val="0"/>
              </a:spcBef>
              <a:spcAft>
                <a:spcPts val="0"/>
              </a:spcAft>
              <a:buSzPts val="1400"/>
              <a:buFont typeface="Nunito"/>
              <a:buChar char="●"/>
            </a:pPr>
            <a:r>
              <a:t/>
            </a:r>
            <a:endParaRPr b="0" sz="1400">
              <a:latin typeface="Nunito"/>
              <a:ea typeface="Nunito"/>
              <a:cs typeface="Nunito"/>
              <a:sym typeface="Nunito"/>
            </a:endParaRPr>
          </a:p>
          <a:p>
            <a:pPr indent="0" lvl="0" marL="0" rtl="0" algn="l">
              <a:spcBef>
                <a:spcPts val="0"/>
              </a:spcBef>
              <a:spcAft>
                <a:spcPts val="0"/>
              </a:spcAft>
              <a:buNone/>
            </a:pPr>
            <a:r>
              <a:rPr lang="en" sz="3000">
                <a:latin typeface="Nunito"/>
                <a:ea typeface="Nunito"/>
                <a:cs typeface="Nunito"/>
                <a:sym typeface="Nunito"/>
              </a:rPr>
              <a:t>Contraindications:</a:t>
            </a:r>
            <a:endParaRPr sz="3000">
              <a:latin typeface="Nunito"/>
              <a:ea typeface="Nunito"/>
              <a:cs typeface="Nunito"/>
              <a:sym typeface="Nunito"/>
            </a:endParaRPr>
          </a:p>
          <a:p>
            <a:pPr indent="-317500" lvl="0" marL="457200" rtl="0" algn="l">
              <a:spcBef>
                <a:spcPts val="0"/>
              </a:spcBef>
              <a:spcAft>
                <a:spcPts val="0"/>
              </a:spcAft>
              <a:buSzPts val="1400"/>
              <a:buFont typeface="Nunito"/>
              <a:buChar char="●"/>
            </a:pPr>
            <a:r>
              <a:rPr lang="en" sz="1400">
                <a:latin typeface="Nunito"/>
                <a:ea typeface="Nunito"/>
                <a:cs typeface="Nunito"/>
                <a:sym typeface="Nunito"/>
              </a:rPr>
              <a:t>Hypersensitivity of </a:t>
            </a:r>
            <a:r>
              <a:rPr lang="en" sz="1400">
                <a:latin typeface="Nunito"/>
                <a:ea typeface="Nunito"/>
                <a:cs typeface="Nunito"/>
                <a:sym typeface="Nunito"/>
              </a:rPr>
              <a:t>triamcinolone</a:t>
            </a:r>
            <a:r>
              <a:rPr lang="en" sz="1400">
                <a:latin typeface="Nunito"/>
                <a:ea typeface="Nunito"/>
                <a:cs typeface="Nunito"/>
                <a:sym typeface="Nunito"/>
              </a:rPr>
              <a:t>;</a:t>
            </a:r>
            <a:endParaRPr sz="1400">
              <a:latin typeface="Nunito"/>
              <a:ea typeface="Nunito"/>
              <a:cs typeface="Nunito"/>
              <a:sym typeface="Nunito"/>
            </a:endParaRPr>
          </a:p>
          <a:p>
            <a:pPr indent="-317500" lvl="0" marL="457200" rtl="0" algn="l">
              <a:spcBef>
                <a:spcPts val="0"/>
              </a:spcBef>
              <a:spcAft>
                <a:spcPts val="0"/>
              </a:spcAft>
              <a:buSzPts val="1400"/>
              <a:buFont typeface="Nunito"/>
              <a:buChar char="●"/>
            </a:pPr>
            <a:r>
              <a:rPr lang="en" sz="1400">
                <a:latin typeface="Nunito"/>
                <a:ea typeface="Nunito"/>
                <a:cs typeface="Nunito"/>
                <a:sym typeface="Nunito"/>
              </a:rPr>
              <a:t>Fungal, viral or bacterial infections of the mouth or throat;</a:t>
            </a:r>
            <a:endParaRPr sz="1400">
              <a:latin typeface="Nunito"/>
              <a:ea typeface="Nunito"/>
              <a:cs typeface="Nunito"/>
              <a:sym typeface="Nunito"/>
            </a:endParaRPr>
          </a:p>
          <a:p>
            <a:pPr indent="0" lvl="0" marL="457200" rtl="0" algn="l">
              <a:spcBef>
                <a:spcPts val="0"/>
              </a:spcBef>
              <a:spcAft>
                <a:spcPts val="0"/>
              </a:spcAft>
              <a:buNone/>
            </a:pPr>
            <a:r>
              <a:t/>
            </a:r>
            <a:endParaRPr sz="1400">
              <a:latin typeface="Nunito"/>
              <a:ea typeface="Nunito"/>
              <a:cs typeface="Nunito"/>
              <a:sym typeface="Nunito"/>
            </a:endParaRPr>
          </a:p>
          <a:p>
            <a:pPr indent="0" lvl="0" marL="0" rtl="0" algn="l">
              <a:spcBef>
                <a:spcPts val="0"/>
              </a:spcBef>
              <a:spcAft>
                <a:spcPts val="0"/>
              </a:spcAft>
              <a:buNone/>
            </a:pPr>
            <a:r>
              <a:rPr lang="en" sz="3000">
                <a:latin typeface="Nunito"/>
                <a:ea typeface="Nunito"/>
                <a:cs typeface="Nunito"/>
                <a:sym typeface="Nunito"/>
              </a:rPr>
              <a:t>Caution: </a:t>
            </a:r>
            <a:endParaRPr sz="3000">
              <a:latin typeface="Nunito"/>
              <a:ea typeface="Nunito"/>
              <a:cs typeface="Nunito"/>
              <a:sym typeface="Nunito"/>
            </a:endParaRPr>
          </a:p>
          <a:p>
            <a:pPr indent="-317500" lvl="0" marL="457200" rtl="0" algn="l">
              <a:spcBef>
                <a:spcPts val="0"/>
              </a:spcBef>
              <a:spcAft>
                <a:spcPts val="0"/>
              </a:spcAft>
              <a:buSzPts val="1400"/>
              <a:buFont typeface="Nunito"/>
              <a:buChar char="●"/>
            </a:pPr>
            <a:r>
              <a:rPr b="0" lang="en" sz="1400">
                <a:latin typeface="Nunito"/>
                <a:ea typeface="Nunito"/>
                <a:cs typeface="Nunito"/>
                <a:sym typeface="Nunito"/>
              </a:rPr>
              <a:t>Topical corticosteroids may cause manifestations of Cushing’s syndrome, </a:t>
            </a:r>
            <a:r>
              <a:rPr b="0" lang="en" sz="1400">
                <a:latin typeface="Nunito"/>
                <a:ea typeface="Nunito"/>
                <a:cs typeface="Nunito"/>
                <a:sym typeface="Nunito"/>
              </a:rPr>
              <a:t>hyperglycemia</a:t>
            </a:r>
            <a:r>
              <a:rPr b="0" lang="en" sz="1400">
                <a:latin typeface="Nunito"/>
                <a:ea typeface="Nunito"/>
                <a:cs typeface="Nunito"/>
                <a:sym typeface="Nunito"/>
              </a:rPr>
              <a:t>, or glycosuria.</a:t>
            </a:r>
            <a:endParaRPr b="0" sz="1400">
              <a:latin typeface="Nunito"/>
              <a:ea typeface="Nunito"/>
              <a:cs typeface="Nunito"/>
              <a:sym typeface="Nunito"/>
            </a:endParaRPr>
          </a:p>
          <a:p>
            <a:pPr indent="0" lvl="0" marL="0" rtl="0" algn="l">
              <a:spcBef>
                <a:spcPts val="0"/>
              </a:spcBef>
              <a:spcAft>
                <a:spcPts val="0"/>
              </a:spcAft>
              <a:buNone/>
            </a:pPr>
            <a:r>
              <a:t/>
            </a:r>
            <a:endParaRPr sz="3000">
              <a:latin typeface="Nunito"/>
              <a:ea typeface="Nunito"/>
              <a:cs typeface="Nunito"/>
              <a:sym typeface="Nunito"/>
            </a:endParaRPr>
          </a:p>
          <a:p>
            <a:pPr indent="0" lvl="0" marL="0" rtl="0" algn="l">
              <a:spcBef>
                <a:spcPts val="0"/>
              </a:spcBef>
              <a:spcAft>
                <a:spcPts val="0"/>
              </a:spcAft>
              <a:buNone/>
            </a:pPr>
            <a:r>
              <a:t/>
            </a:r>
            <a:endParaRPr sz="3000">
              <a:latin typeface="Nunito"/>
              <a:ea typeface="Nunito"/>
              <a:cs typeface="Nunito"/>
              <a:sym typeface="Nunito"/>
            </a:endParaRPr>
          </a:p>
          <a:p>
            <a:pPr indent="0" lvl="0" marL="0" rtl="0" algn="l">
              <a:spcBef>
                <a:spcPts val="0"/>
              </a:spcBef>
              <a:spcAft>
                <a:spcPts val="0"/>
              </a:spcAft>
              <a:buNone/>
            </a:pPr>
            <a:r>
              <a:t/>
            </a:r>
            <a:endParaRPr sz="3000">
              <a:latin typeface="Nunito"/>
              <a:ea typeface="Nunito"/>
              <a:cs typeface="Nunito"/>
              <a:sym typeface="Nunito"/>
            </a:endParaRPr>
          </a:p>
          <a:p>
            <a:pPr indent="0" lvl="0" marL="0" rtl="0" algn="l">
              <a:spcBef>
                <a:spcPts val="0"/>
              </a:spcBef>
              <a:spcAft>
                <a:spcPts val="0"/>
              </a:spcAft>
              <a:buNone/>
            </a:pPr>
            <a:r>
              <a:t/>
            </a:r>
            <a:endParaRPr sz="3000">
              <a:latin typeface="Nunito"/>
              <a:ea typeface="Nunito"/>
              <a:cs typeface="Nunito"/>
              <a:sym typeface="Nunito"/>
            </a:endParaRPr>
          </a:p>
          <a:p>
            <a:pPr indent="0" lvl="0" marL="0" rtl="0" algn="l">
              <a:spcBef>
                <a:spcPts val="0"/>
              </a:spcBef>
              <a:spcAft>
                <a:spcPts val="0"/>
              </a:spcAft>
              <a:buNone/>
            </a:pPr>
            <a:r>
              <a:t/>
            </a:r>
            <a:endParaRPr sz="3000">
              <a:latin typeface="Nunito"/>
              <a:ea typeface="Nunito"/>
              <a:cs typeface="Nunito"/>
              <a:sym typeface="Nunito"/>
            </a:endParaRPr>
          </a:p>
        </p:txBody>
      </p:sp>
      <p:sp>
        <p:nvSpPr>
          <p:cNvPr id="398" name="Google Shape;398;p30"/>
          <p:cNvSpPr txBox="1"/>
          <p:nvPr>
            <p:ph idx="1" type="subTitle"/>
          </p:nvPr>
        </p:nvSpPr>
        <p:spPr>
          <a:xfrm>
            <a:off x="0" y="4654300"/>
            <a:ext cx="4255500" cy="37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000000"/>
                </a:solidFill>
              </a:rPr>
              <a:t>Presented by Wen Wen Dong</a:t>
            </a:r>
            <a:endParaRPr sz="1400">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2" name="Shape 402"/>
        <p:cNvGrpSpPr/>
        <p:nvPr/>
      </p:nvGrpSpPr>
      <p:grpSpPr>
        <a:xfrm>
          <a:off x="0" y="0"/>
          <a:ext cx="0" cy="0"/>
          <a:chOff x="0" y="0"/>
          <a:chExt cx="0" cy="0"/>
        </a:xfrm>
      </p:grpSpPr>
      <p:sp>
        <p:nvSpPr>
          <p:cNvPr id="403" name="Google Shape;403;p31"/>
          <p:cNvSpPr txBox="1"/>
          <p:nvPr>
            <p:ph type="ctrTitle"/>
          </p:nvPr>
        </p:nvSpPr>
        <p:spPr>
          <a:xfrm>
            <a:off x="251575" y="111825"/>
            <a:ext cx="8679600" cy="4528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sz="3000">
              <a:latin typeface="Nunito"/>
              <a:ea typeface="Nunito"/>
              <a:cs typeface="Nunito"/>
              <a:sym typeface="Nunito"/>
            </a:endParaRPr>
          </a:p>
          <a:p>
            <a:pPr indent="0" lvl="0" marL="0" rtl="0" algn="l">
              <a:spcBef>
                <a:spcPts val="0"/>
              </a:spcBef>
              <a:spcAft>
                <a:spcPts val="0"/>
              </a:spcAft>
              <a:buNone/>
            </a:pPr>
            <a:r>
              <a:t/>
            </a:r>
            <a:endParaRPr sz="3000">
              <a:latin typeface="Nunito"/>
              <a:ea typeface="Nunito"/>
              <a:cs typeface="Nunito"/>
              <a:sym typeface="Nunito"/>
            </a:endParaRPr>
          </a:p>
          <a:p>
            <a:pPr indent="0" lvl="0" marL="0" rtl="0" algn="l">
              <a:spcBef>
                <a:spcPts val="0"/>
              </a:spcBef>
              <a:spcAft>
                <a:spcPts val="0"/>
              </a:spcAft>
              <a:buNone/>
            </a:pPr>
            <a:r>
              <a:t/>
            </a:r>
            <a:endParaRPr sz="3000">
              <a:latin typeface="Nunito"/>
              <a:ea typeface="Nunito"/>
              <a:cs typeface="Nunito"/>
              <a:sym typeface="Nunito"/>
            </a:endParaRPr>
          </a:p>
          <a:p>
            <a:pPr indent="0" lvl="0" marL="0" rtl="0" algn="l">
              <a:spcBef>
                <a:spcPts val="0"/>
              </a:spcBef>
              <a:spcAft>
                <a:spcPts val="0"/>
              </a:spcAft>
              <a:buNone/>
            </a:pPr>
            <a:r>
              <a:t/>
            </a:r>
            <a:endParaRPr sz="3000">
              <a:latin typeface="Nunito"/>
              <a:ea typeface="Nunito"/>
              <a:cs typeface="Nunito"/>
              <a:sym typeface="Nunito"/>
            </a:endParaRPr>
          </a:p>
          <a:p>
            <a:pPr indent="0" lvl="0" marL="0" rtl="0" algn="l">
              <a:spcBef>
                <a:spcPts val="0"/>
              </a:spcBef>
              <a:spcAft>
                <a:spcPts val="0"/>
              </a:spcAft>
              <a:buNone/>
            </a:pPr>
            <a:r>
              <a:t/>
            </a:r>
            <a:endParaRPr sz="3000">
              <a:latin typeface="Nunito"/>
              <a:ea typeface="Nunito"/>
              <a:cs typeface="Nunito"/>
              <a:sym typeface="Nunito"/>
            </a:endParaRPr>
          </a:p>
          <a:p>
            <a:pPr indent="0" lvl="0" marL="0" rtl="0" algn="l">
              <a:spcBef>
                <a:spcPts val="0"/>
              </a:spcBef>
              <a:spcAft>
                <a:spcPts val="0"/>
              </a:spcAft>
              <a:buNone/>
            </a:pPr>
            <a:r>
              <a:t/>
            </a:r>
            <a:endParaRPr sz="3000">
              <a:latin typeface="Nunito"/>
              <a:ea typeface="Nunito"/>
              <a:cs typeface="Nunito"/>
              <a:sym typeface="Nunito"/>
            </a:endParaRPr>
          </a:p>
          <a:p>
            <a:pPr indent="0" lvl="0" marL="0" rtl="0" algn="l">
              <a:spcBef>
                <a:spcPts val="0"/>
              </a:spcBef>
              <a:spcAft>
                <a:spcPts val="0"/>
              </a:spcAft>
              <a:buNone/>
            </a:pPr>
            <a:r>
              <a:rPr lang="en" sz="3000">
                <a:latin typeface="Nunito"/>
                <a:ea typeface="Nunito"/>
                <a:cs typeface="Nunito"/>
                <a:sym typeface="Nunito"/>
              </a:rPr>
              <a:t>Mometasone (Nasonex)</a:t>
            </a:r>
            <a:endParaRPr sz="3000">
              <a:latin typeface="Nunito"/>
              <a:ea typeface="Nunito"/>
              <a:cs typeface="Nunito"/>
              <a:sym typeface="Nunito"/>
            </a:endParaRPr>
          </a:p>
          <a:p>
            <a:pPr indent="-381000" lvl="0" marL="457200" rtl="0" algn="l">
              <a:spcBef>
                <a:spcPts val="0"/>
              </a:spcBef>
              <a:spcAft>
                <a:spcPts val="0"/>
              </a:spcAft>
              <a:buSzPts val="2400"/>
              <a:buFont typeface="Nunito"/>
              <a:buChar char="●"/>
            </a:pPr>
            <a:r>
              <a:rPr b="0" lang="en" sz="2400">
                <a:latin typeface="Nunito"/>
                <a:ea typeface="Nunito"/>
                <a:cs typeface="Nunito"/>
                <a:sym typeface="Nunito"/>
              </a:rPr>
              <a:t>Indications:</a:t>
            </a:r>
            <a:endParaRPr b="0" sz="2400">
              <a:latin typeface="Nunito"/>
              <a:ea typeface="Nunito"/>
              <a:cs typeface="Nunito"/>
              <a:sym typeface="Nunito"/>
            </a:endParaRPr>
          </a:p>
          <a:p>
            <a:pPr indent="-317500" lvl="0" marL="457200" rtl="0" algn="l">
              <a:spcBef>
                <a:spcPts val="0"/>
              </a:spcBef>
              <a:spcAft>
                <a:spcPts val="0"/>
              </a:spcAft>
              <a:buSzPts val="1400"/>
              <a:buChar char="●"/>
            </a:pPr>
            <a:r>
              <a:rPr lang="en" sz="1400">
                <a:latin typeface="Nunito"/>
                <a:ea typeface="Nunito"/>
                <a:cs typeface="Nunito"/>
                <a:sym typeface="Nunito"/>
              </a:rPr>
              <a:t>Allergic rhinitis--</a:t>
            </a:r>
            <a:r>
              <a:rPr b="0" lang="en" sz="1400">
                <a:latin typeface="Nunito"/>
                <a:ea typeface="Nunito"/>
                <a:cs typeface="Nunito"/>
                <a:sym typeface="Nunito"/>
              </a:rPr>
              <a:t>seasonal perennial</a:t>
            </a:r>
            <a:endParaRPr b="0" sz="1400">
              <a:latin typeface="Nunito"/>
              <a:ea typeface="Nunito"/>
              <a:cs typeface="Nunito"/>
              <a:sym typeface="Nunito"/>
            </a:endParaRPr>
          </a:p>
          <a:p>
            <a:pPr indent="-317500" lvl="0" marL="457200" rtl="0" algn="l">
              <a:spcBef>
                <a:spcPts val="0"/>
              </a:spcBef>
              <a:spcAft>
                <a:spcPts val="0"/>
              </a:spcAft>
              <a:buSzPts val="1400"/>
              <a:buFont typeface="Nunito"/>
              <a:buChar char="●"/>
            </a:pPr>
            <a:r>
              <a:rPr lang="en" sz="1400">
                <a:latin typeface="Nunito"/>
                <a:ea typeface="Nunito"/>
                <a:cs typeface="Nunito"/>
                <a:sym typeface="Nunito"/>
              </a:rPr>
              <a:t>Nasal </a:t>
            </a:r>
            <a:r>
              <a:rPr lang="en" sz="1400">
                <a:latin typeface="Nunito"/>
                <a:ea typeface="Nunito"/>
                <a:cs typeface="Nunito"/>
                <a:sym typeface="Nunito"/>
              </a:rPr>
              <a:t>congestion</a:t>
            </a:r>
            <a:r>
              <a:rPr lang="en" sz="1400">
                <a:latin typeface="Nunito"/>
                <a:ea typeface="Nunito"/>
                <a:cs typeface="Nunito"/>
                <a:sym typeface="Nunito"/>
              </a:rPr>
              <a:t> associated with seasonal rhinitis;</a:t>
            </a:r>
            <a:endParaRPr sz="1400">
              <a:latin typeface="Nunito"/>
              <a:ea typeface="Nunito"/>
              <a:cs typeface="Nunito"/>
              <a:sym typeface="Nunito"/>
            </a:endParaRPr>
          </a:p>
          <a:p>
            <a:pPr indent="-317500" lvl="0" marL="457200" rtl="0" algn="l">
              <a:spcBef>
                <a:spcPts val="0"/>
              </a:spcBef>
              <a:spcAft>
                <a:spcPts val="0"/>
              </a:spcAft>
              <a:buSzPts val="1400"/>
              <a:buFont typeface="Nunito"/>
              <a:buChar char="●"/>
            </a:pPr>
            <a:r>
              <a:rPr lang="en" sz="1400">
                <a:latin typeface="Nunito"/>
                <a:ea typeface="Nunito"/>
                <a:cs typeface="Nunito"/>
                <a:sym typeface="Nunito"/>
              </a:rPr>
              <a:t>Nasal polyps;</a:t>
            </a:r>
            <a:endParaRPr sz="1400">
              <a:latin typeface="Nunito"/>
              <a:ea typeface="Nunito"/>
              <a:cs typeface="Nunito"/>
              <a:sym typeface="Nunito"/>
            </a:endParaRPr>
          </a:p>
          <a:p>
            <a:pPr indent="-317500" lvl="0" marL="457200" rtl="0" algn="l">
              <a:spcBef>
                <a:spcPts val="0"/>
              </a:spcBef>
              <a:spcAft>
                <a:spcPts val="0"/>
              </a:spcAft>
              <a:buSzPts val="1400"/>
              <a:buChar char="●"/>
            </a:pPr>
            <a:r>
              <a:rPr lang="en" sz="1400">
                <a:latin typeface="Nunito"/>
                <a:ea typeface="Nunito"/>
                <a:cs typeface="Nunito"/>
                <a:sym typeface="Nunito"/>
              </a:rPr>
              <a:t>Seasonal allergic rhinitis--</a:t>
            </a:r>
            <a:r>
              <a:rPr b="0" lang="en" sz="1400">
                <a:latin typeface="Nunito"/>
                <a:ea typeface="Nunito"/>
                <a:cs typeface="Nunito"/>
                <a:sym typeface="Nunito"/>
              </a:rPr>
              <a:t>prophylaxis </a:t>
            </a:r>
            <a:endParaRPr b="0" sz="1400">
              <a:latin typeface="Nunito"/>
              <a:ea typeface="Nunito"/>
              <a:cs typeface="Nunito"/>
              <a:sym typeface="Nunito"/>
            </a:endParaRPr>
          </a:p>
          <a:p>
            <a:pPr indent="0" lvl="0" marL="0" rtl="0" algn="l">
              <a:spcBef>
                <a:spcPts val="0"/>
              </a:spcBef>
              <a:spcAft>
                <a:spcPts val="0"/>
              </a:spcAft>
              <a:buNone/>
            </a:pPr>
            <a:r>
              <a:t/>
            </a:r>
            <a:endParaRPr b="0" sz="1400">
              <a:latin typeface="Nunito"/>
              <a:ea typeface="Nunito"/>
              <a:cs typeface="Nunito"/>
              <a:sym typeface="Nunito"/>
            </a:endParaRPr>
          </a:p>
          <a:p>
            <a:pPr indent="0" lvl="0" marL="0" rtl="0" algn="l">
              <a:spcBef>
                <a:spcPts val="0"/>
              </a:spcBef>
              <a:spcAft>
                <a:spcPts val="0"/>
              </a:spcAft>
              <a:buNone/>
            </a:pPr>
            <a:r>
              <a:rPr lang="en" sz="3000">
                <a:latin typeface="Nunito"/>
                <a:ea typeface="Nunito"/>
                <a:cs typeface="Nunito"/>
                <a:sym typeface="Nunito"/>
              </a:rPr>
              <a:t>MOA of mometasone</a:t>
            </a:r>
            <a:endParaRPr sz="3000">
              <a:latin typeface="Nunito"/>
              <a:ea typeface="Nunito"/>
              <a:cs typeface="Nunito"/>
              <a:sym typeface="Nunito"/>
            </a:endParaRPr>
          </a:p>
          <a:p>
            <a:pPr indent="-317500" lvl="0" marL="457200" rtl="0" algn="l">
              <a:spcBef>
                <a:spcPts val="0"/>
              </a:spcBef>
              <a:spcAft>
                <a:spcPts val="0"/>
              </a:spcAft>
              <a:buSzPts val="1400"/>
              <a:buFont typeface="Nunito"/>
              <a:buChar char="●"/>
            </a:pPr>
            <a:r>
              <a:rPr b="0" lang="en" sz="1400">
                <a:latin typeface="Nunito"/>
                <a:ea typeface="Nunito"/>
                <a:cs typeface="Nunito"/>
                <a:sym typeface="Nunito"/>
              </a:rPr>
              <a:t>Depress the formation, released, and activity of endogenous chemical mediators</a:t>
            </a:r>
            <a:r>
              <a:rPr b="0" lang="en" sz="1400">
                <a:latin typeface="Nunito"/>
                <a:ea typeface="Nunito"/>
                <a:cs typeface="Nunito"/>
                <a:sym typeface="Nunito"/>
              </a:rPr>
              <a:t>.</a:t>
            </a:r>
            <a:endParaRPr b="0" sz="1400">
              <a:latin typeface="Nunito"/>
              <a:ea typeface="Nunito"/>
              <a:cs typeface="Nunito"/>
              <a:sym typeface="Nunito"/>
            </a:endParaRPr>
          </a:p>
          <a:p>
            <a:pPr indent="0" lvl="0" marL="457200" rtl="0" algn="l">
              <a:spcBef>
                <a:spcPts val="0"/>
              </a:spcBef>
              <a:spcAft>
                <a:spcPts val="0"/>
              </a:spcAft>
              <a:buNone/>
            </a:pPr>
            <a:r>
              <a:t/>
            </a:r>
            <a:endParaRPr b="0" sz="1400">
              <a:latin typeface="Nunito"/>
              <a:ea typeface="Nunito"/>
              <a:cs typeface="Nunito"/>
              <a:sym typeface="Nunito"/>
            </a:endParaRPr>
          </a:p>
          <a:p>
            <a:pPr indent="0" lvl="0" marL="0" rtl="0" algn="l">
              <a:spcBef>
                <a:spcPts val="0"/>
              </a:spcBef>
              <a:spcAft>
                <a:spcPts val="0"/>
              </a:spcAft>
              <a:buNone/>
            </a:pPr>
            <a:r>
              <a:rPr lang="en" sz="3000">
                <a:latin typeface="Nunito"/>
                <a:ea typeface="Nunito"/>
                <a:cs typeface="Nunito"/>
                <a:sym typeface="Nunito"/>
              </a:rPr>
              <a:t>Contraindications: </a:t>
            </a:r>
            <a:endParaRPr sz="3000">
              <a:latin typeface="Nunito"/>
              <a:ea typeface="Nunito"/>
              <a:cs typeface="Nunito"/>
              <a:sym typeface="Nunito"/>
            </a:endParaRPr>
          </a:p>
          <a:p>
            <a:pPr indent="-317500" lvl="0" marL="457200" rtl="0" algn="l">
              <a:spcBef>
                <a:spcPts val="0"/>
              </a:spcBef>
              <a:spcAft>
                <a:spcPts val="0"/>
              </a:spcAft>
              <a:buSzPts val="1400"/>
              <a:buFont typeface="Nunito"/>
              <a:buChar char="●"/>
            </a:pPr>
            <a:r>
              <a:rPr b="0" lang="en" sz="1400">
                <a:latin typeface="Nunito"/>
                <a:ea typeface="Nunito"/>
                <a:cs typeface="Nunito"/>
                <a:sym typeface="Nunito"/>
              </a:rPr>
              <a:t>There is no significant contraindications. No systemic effects on adrenal suppression; No changes in epithelial thickness; </a:t>
            </a:r>
            <a:endParaRPr b="0" sz="1400">
              <a:latin typeface="Nunito"/>
              <a:ea typeface="Nunito"/>
              <a:cs typeface="Nunito"/>
              <a:sym typeface="Nunito"/>
            </a:endParaRPr>
          </a:p>
          <a:p>
            <a:pPr indent="0" lvl="0" marL="0" rtl="0" algn="l">
              <a:spcBef>
                <a:spcPts val="0"/>
              </a:spcBef>
              <a:spcAft>
                <a:spcPts val="0"/>
              </a:spcAft>
              <a:buNone/>
            </a:pPr>
            <a:r>
              <a:t/>
            </a:r>
            <a:endParaRPr b="0" sz="1400">
              <a:latin typeface="Nunito"/>
              <a:ea typeface="Nunito"/>
              <a:cs typeface="Nunito"/>
              <a:sym typeface="Nunito"/>
            </a:endParaRPr>
          </a:p>
          <a:p>
            <a:pPr indent="0" lvl="0" marL="0" rtl="0" algn="l">
              <a:spcBef>
                <a:spcPts val="0"/>
              </a:spcBef>
              <a:spcAft>
                <a:spcPts val="0"/>
              </a:spcAft>
              <a:buNone/>
            </a:pPr>
            <a:r>
              <a:t/>
            </a:r>
            <a:endParaRPr sz="3000">
              <a:latin typeface="Nunito"/>
              <a:ea typeface="Nunito"/>
              <a:cs typeface="Nunito"/>
              <a:sym typeface="Nunito"/>
            </a:endParaRPr>
          </a:p>
          <a:p>
            <a:pPr indent="0" lvl="0" marL="0" rtl="0" algn="l">
              <a:spcBef>
                <a:spcPts val="0"/>
              </a:spcBef>
              <a:spcAft>
                <a:spcPts val="0"/>
              </a:spcAft>
              <a:buNone/>
            </a:pPr>
            <a:r>
              <a:t/>
            </a:r>
            <a:endParaRPr sz="3000">
              <a:latin typeface="Nunito"/>
              <a:ea typeface="Nunito"/>
              <a:cs typeface="Nunito"/>
              <a:sym typeface="Nunito"/>
            </a:endParaRPr>
          </a:p>
          <a:p>
            <a:pPr indent="0" lvl="0" marL="0" rtl="0" algn="l">
              <a:spcBef>
                <a:spcPts val="0"/>
              </a:spcBef>
              <a:spcAft>
                <a:spcPts val="0"/>
              </a:spcAft>
              <a:buNone/>
            </a:pPr>
            <a:r>
              <a:t/>
            </a:r>
            <a:endParaRPr sz="3000">
              <a:latin typeface="Nunito"/>
              <a:ea typeface="Nunito"/>
              <a:cs typeface="Nunito"/>
              <a:sym typeface="Nunito"/>
            </a:endParaRPr>
          </a:p>
          <a:p>
            <a:pPr indent="0" lvl="0" marL="0" rtl="0" algn="l">
              <a:spcBef>
                <a:spcPts val="0"/>
              </a:spcBef>
              <a:spcAft>
                <a:spcPts val="0"/>
              </a:spcAft>
              <a:buNone/>
            </a:pPr>
            <a:r>
              <a:t/>
            </a:r>
            <a:endParaRPr sz="3000">
              <a:latin typeface="Nunito"/>
              <a:ea typeface="Nunito"/>
              <a:cs typeface="Nunito"/>
              <a:sym typeface="Nunito"/>
            </a:endParaRPr>
          </a:p>
          <a:p>
            <a:pPr indent="0" lvl="0" marL="0" rtl="0" algn="l">
              <a:spcBef>
                <a:spcPts val="0"/>
              </a:spcBef>
              <a:spcAft>
                <a:spcPts val="0"/>
              </a:spcAft>
              <a:buNone/>
            </a:pPr>
            <a:r>
              <a:t/>
            </a:r>
            <a:endParaRPr sz="3000">
              <a:latin typeface="Nunito"/>
              <a:ea typeface="Nunito"/>
              <a:cs typeface="Nunito"/>
              <a:sym typeface="Nunito"/>
            </a:endParaRPr>
          </a:p>
          <a:p>
            <a:pPr indent="0" lvl="0" marL="0" rtl="0" algn="l">
              <a:spcBef>
                <a:spcPts val="0"/>
              </a:spcBef>
              <a:spcAft>
                <a:spcPts val="0"/>
              </a:spcAft>
              <a:buNone/>
            </a:pPr>
            <a:r>
              <a:t/>
            </a:r>
            <a:endParaRPr sz="3000">
              <a:latin typeface="Nunito"/>
              <a:ea typeface="Nunito"/>
              <a:cs typeface="Nunito"/>
              <a:sym typeface="Nunito"/>
            </a:endParaRPr>
          </a:p>
        </p:txBody>
      </p:sp>
      <p:sp>
        <p:nvSpPr>
          <p:cNvPr id="404" name="Google Shape;404;p31"/>
          <p:cNvSpPr txBox="1"/>
          <p:nvPr>
            <p:ph idx="1" type="subTitle"/>
          </p:nvPr>
        </p:nvSpPr>
        <p:spPr>
          <a:xfrm>
            <a:off x="83225" y="4724200"/>
            <a:ext cx="4255500" cy="41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000000"/>
                </a:solidFill>
              </a:rPr>
              <a:t>Presented by Wen Wen Dong </a:t>
            </a:r>
            <a:endParaRPr sz="140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Google Shape;283;p14"/>
          <p:cNvSpPr txBox="1"/>
          <p:nvPr>
            <p:ph type="ctrTitle"/>
          </p:nvPr>
        </p:nvSpPr>
        <p:spPr>
          <a:xfrm>
            <a:off x="747675" y="195800"/>
            <a:ext cx="7373700" cy="1106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Nunito"/>
                <a:ea typeface="Nunito"/>
                <a:cs typeface="Nunito"/>
                <a:sym typeface="Nunito"/>
              </a:rPr>
              <a:t>What are corticosteroids?</a:t>
            </a:r>
            <a:endParaRPr>
              <a:latin typeface="Nunito"/>
              <a:ea typeface="Nunito"/>
              <a:cs typeface="Nunito"/>
              <a:sym typeface="Nunito"/>
            </a:endParaRPr>
          </a:p>
        </p:txBody>
      </p:sp>
      <p:sp>
        <p:nvSpPr>
          <p:cNvPr id="284" name="Google Shape;284;p14"/>
          <p:cNvSpPr txBox="1"/>
          <p:nvPr>
            <p:ph idx="1" type="subTitle"/>
          </p:nvPr>
        </p:nvSpPr>
        <p:spPr>
          <a:xfrm>
            <a:off x="476975" y="1193425"/>
            <a:ext cx="8314800" cy="309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Corticosteroids are a class of steroid hormones broken down into two classes:</a:t>
            </a:r>
            <a:endParaRPr sz="2400"/>
          </a:p>
          <a:p>
            <a:pPr indent="0" lvl="0" marL="0" rtl="0" algn="l">
              <a:spcBef>
                <a:spcPts val="0"/>
              </a:spcBef>
              <a:spcAft>
                <a:spcPts val="0"/>
              </a:spcAft>
              <a:buNone/>
            </a:pPr>
            <a:r>
              <a:rPr b="1" lang="en" sz="2400" u="sng"/>
              <a:t>Glucocorticoids</a:t>
            </a:r>
            <a:r>
              <a:rPr lang="en" sz="2400"/>
              <a:t> - reduce inflammation such as itching, redness, swelling and allergic reactions; aid in stress response; immunosuppression treatment</a:t>
            </a:r>
            <a:endParaRPr sz="2400"/>
          </a:p>
          <a:p>
            <a:pPr indent="0" lvl="0" marL="0" rtl="0" algn="l">
              <a:spcBef>
                <a:spcPts val="0"/>
              </a:spcBef>
              <a:spcAft>
                <a:spcPts val="0"/>
              </a:spcAft>
              <a:buNone/>
            </a:pPr>
            <a:r>
              <a:rPr b="1" lang="en" sz="2400" u="sng"/>
              <a:t>Mineralocorticoids</a:t>
            </a:r>
            <a:r>
              <a:rPr lang="en" sz="2400"/>
              <a:t> - control electrolyte and water balance of the body</a:t>
            </a:r>
            <a:endParaRPr sz="2400"/>
          </a:p>
        </p:txBody>
      </p:sp>
      <p:sp>
        <p:nvSpPr>
          <p:cNvPr id="285" name="Google Shape;285;p14"/>
          <p:cNvSpPr txBox="1"/>
          <p:nvPr/>
        </p:nvSpPr>
        <p:spPr>
          <a:xfrm>
            <a:off x="476975" y="4395825"/>
            <a:ext cx="7332300" cy="32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Nunito"/>
                <a:ea typeface="Nunito"/>
                <a:cs typeface="Nunito"/>
                <a:sym typeface="Nunito"/>
              </a:rPr>
              <a:t>Presented by Sally Leveque</a:t>
            </a:r>
            <a:endParaRPr>
              <a:latin typeface="Nunito"/>
              <a:ea typeface="Nunito"/>
              <a:cs typeface="Nunito"/>
              <a:sym typeface="Nuni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8" name="Shape 408"/>
        <p:cNvGrpSpPr/>
        <p:nvPr/>
      </p:nvGrpSpPr>
      <p:grpSpPr>
        <a:xfrm>
          <a:off x="0" y="0"/>
          <a:ext cx="0" cy="0"/>
          <a:chOff x="0" y="0"/>
          <a:chExt cx="0" cy="0"/>
        </a:xfrm>
      </p:grpSpPr>
      <p:sp>
        <p:nvSpPr>
          <p:cNvPr id="409" name="Google Shape;409;p32"/>
          <p:cNvSpPr txBox="1"/>
          <p:nvPr>
            <p:ph type="ctrTitle"/>
          </p:nvPr>
        </p:nvSpPr>
        <p:spPr>
          <a:xfrm>
            <a:off x="232800" y="194925"/>
            <a:ext cx="8122800" cy="1329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0" lang="en" sz="3000">
                <a:latin typeface="Arial"/>
                <a:ea typeface="Arial"/>
                <a:cs typeface="Arial"/>
                <a:sym typeface="Arial"/>
              </a:rPr>
              <a:t>Adverse reactions of </a:t>
            </a:r>
            <a:r>
              <a:rPr b="0" lang="en" sz="3000">
                <a:latin typeface="Arial"/>
                <a:ea typeface="Arial"/>
                <a:cs typeface="Arial"/>
                <a:sym typeface="Arial"/>
              </a:rPr>
              <a:t>Methylprednisolone (Medrol)</a:t>
            </a:r>
            <a:endParaRPr sz="3000"/>
          </a:p>
        </p:txBody>
      </p:sp>
      <p:sp>
        <p:nvSpPr>
          <p:cNvPr id="410" name="Google Shape;410;p32"/>
          <p:cNvSpPr txBox="1"/>
          <p:nvPr>
            <p:ph idx="1" type="subTitle"/>
          </p:nvPr>
        </p:nvSpPr>
        <p:spPr>
          <a:xfrm>
            <a:off x="232800" y="1523925"/>
            <a:ext cx="8517000" cy="328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Effects on dental treatment: </a:t>
            </a:r>
            <a:r>
              <a:rPr lang="en"/>
              <a:t>ulcerative esophagitis</a:t>
            </a: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ADVERSE REACTIONS: </a:t>
            </a:r>
            <a:endParaRPr/>
          </a:p>
          <a:p>
            <a:pPr indent="0" lvl="0" marL="0" rtl="0" algn="l">
              <a:spcBef>
                <a:spcPts val="0"/>
              </a:spcBef>
              <a:spcAft>
                <a:spcPts val="0"/>
              </a:spcAft>
              <a:buNone/>
            </a:pPr>
            <a:r>
              <a:rPr lang="en"/>
              <a:t>C</a:t>
            </a:r>
            <a:r>
              <a:rPr lang="en"/>
              <a:t>ongestive heart failure in susceptible patients, osteoporosis, impaired wound healing, facial erythema, acne, depression, increased sweating, headache, convulsions, glaucoma, trouble sleeping, swollen face lips, or tongue, increased thirst, increased urination, muscle weakness, suppression of growth in children, increased susceptibility to infections.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Drug Interactions:</a:t>
            </a:r>
            <a:endParaRPr b="1" sz="1950">
              <a:solidFill>
                <a:srgbClr val="231F20"/>
              </a:solidFill>
              <a:latin typeface="Arial"/>
              <a:ea typeface="Arial"/>
              <a:cs typeface="Arial"/>
              <a:sym typeface="Arial"/>
            </a:endParaRPr>
          </a:p>
          <a:p>
            <a:pPr indent="0" lvl="0" marL="0" rtl="0" algn="l">
              <a:spcBef>
                <a:spcPts val="0"/>
              </a:spcBef>
              <a:spcAft>
                <a:spcPts val="0"/>
              </a:spcAft>
              <a:buNone/>
            </a:pPr>
            <a:r>
              <a:rPr lang="en"/>
              <a:t>Methylprednisolone (Medrol) should not be used together with Aspirin, Warfarin, or Heparin. It significantly increases chances of side effects and may cause dangerous bleeding.</a:t>
            </a:r>
            <a:r>
              <a:rPr baseline="30000" lang="en"/>
              <a:t>9</a:t>
            </a:r>
            <a:endParaRPr baseline="30000"/>
          </a:p>
          <a:p>
            <a:pPr indent="0" lvl="0" marL="0" rtl="0" algn="l">
              <a:spcBef>
                <a:spcPts val="0"/>
              </a:spcBef>
              <a:spcAft>
                <a:spcPts val="0"/>
              </a:spcAft>
              <a:buNone/>
            </a:pPr>
            <a:r>
              <a:t/>
            </a:r>
            <a:endParaRPr/>
          </a:p>
        </p:txBody>
      </p:sp>
      <p:sp>
        <p:nvSpPr>
          <p:cNvPr id="411" name="Google Shape;411;p32"/>
          <p:cNvSpPr txBox="1"/>
          <p:nvPr>
            <p:ph idx="1" type="subTitle"/>
          </p:nvPr>
        </p:nvSpPr>
        <p:spPr>
          <a:xfrm>
            <a:off x="223625" y="4654350"/>
            <a:ext cx="2417100" cy="322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000000"/>
                </a:solidFill>
              </a:rPr>
              <a:t>Presented by Lidia Burliuk</a:t>
            </a:r>
            <a:endParaRPr sz="1400">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5" name="Shape 415"/>
        <p:cNvGrpSpPr/>
        <p:nvPr/>
      </p:nvGrpSpPr>
      <p:grpSpPr>
        <a:xfrm>
          <a:off x="0" y="0"/>
          <a:ext cx="0" cy="0"/>
          <a:chOff x="0" y="0"/>
          <a:chExt cx="0" cy="0"/>
        </a:xfrm>
      </p:grpSpPr>
      <p:sp>
        <p:nvSpPr>
          <p:cNvPr id="416" name="Google Shape;416;p33"/>
          <p:cNvSpPr txBox="1"/>
          <p:nvPr>
            <p:ph type="ctrTitle"/>
          </p:nvPr>
        </p:nvSpPr>
        <p:spPr>
          <a:xfrm>
            <a:off x="232800" y="194925"/>
            <a:ext cx="8122800" cy="1329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0" lang="en" sz="3000">
                <a:latin typeface="Arial"/>
                <a:ea typeface="Arial"/>
                <a:cs typeface="Arial"/>
                <a:sym typeface="Arial"/>
              </a:rPr>
              <a:t>Adverse reactio</a:t>
            </a:r>
            <a:r>
              <a:rPr b="0" lang="en" sz="3000">
                <a:latin typeface="Arial"/>
                <a:ea typeface="Arial"/>
                <a:cs typeface="Arial"/>
                <a:sym typeface="Arial"/>
              </a:rPr>
              <a:t>ns of Prednisone (Deltasone)</a:t>
            </a:r>
            <a:endParaRPr b="0" sz="3000">
              <a:latin typeface="Arial"/>
              <a:ea typeface="Arial"/>
              <a:cs typeface="Arial"/>
              <a:sym typeface="Arial"/>
            </a:endParaRPr>
          </a:p>
          <a:p>
            <a:pPr indent="0" lvl="0" marL="0" rtl="0" algn="ctr">
              <a:spcBef>
                <a:spcPts val="0"/>
              </a:spcBef>
              <a:spcAft>
                <a:spcPts val="0"/>
              </a:spcAft>
              <a:buNone/>
            </a:pPr>
            <a:r>
              <a:t/>
            </a:r>
            <a:endParaRPr b="0" sz="3000">
              <a:latin typeface="Arial"/>
              <a:ea typeface="Arial"/>
              <a:cs typeface="Arial"/>
              <a:sym typeface="Arial"/>
            </a:endParaRPr>
          </a:p>
        </p:txBody>
      </p:sp>
      <p:sp>
        <p:nvSpPr>
          <p:cNvPr id="417" name="Google Shape;417;p33"/>
          <p:cNvSpPr txBox="1"/>
          <p:nvPr>
            <p:ph idx="1" type="subTitle"/>
          </p:nvPr>
        </p:nvSpPr>
        <p:spPr>
          <a:xfrm>
            <a:off x="313500" y="954751"/>
            <a:ext cx="8517000" cy="369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Effect on dental treatment: no significant </a:t>
            </a:r>
            <a:r>
              <a:rPr lang="en"/>
              <a:t>effects</a:t>
            </a:r>
            <a:r>
              <a:rPr lang="en"/>
              <a:t> or complications reported.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ADVERSE REACTIONS: </a:t>
            </a:r>
            <a:endParaRPr/>
          </a:p>
          <a:p>
            <a:pPr indent="0" lvl="0" marL="0" rtl="0" algn="l">
              <a:spcBef>
                <a:spcPts val="0"/>
              </a:spcBef>
              <a:spcAft>
                <a:spcPts val="0"/>
              </a:spcAft>
              <a:buNone/>
            </a:pPr>
            <a:r>
              <a:rPr lang="en"/>
              <a:t>C</a:t>
            </a:r>
            <a:r>
              <a:rPr lang="en"/>
              <a:t>ongestive heart failure in susceptible patients, severe allergic reactions (anaphylaxis), impaired wound healing, ulcerative esophagitis, peptic ulcer,  changes in vision, </a:t>
            </a:r>
            <a:r>
              <a:rPr lang="en"/>
              <a:t>c</a:t>
            </a:r>
            <a:r>
              <a:rPr lang="en"/>
              <a:t>onfusion, excitement, restlessness, headache, nausea, vomiting, thinning skin, facial erythema, acne, trouble sleeping, weight gain, increased thirst, increased urination, increased susceptibility to infections.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Drug Interactions:</a:t>
            </a:r>
            <a:endParaRPr b="1" sz="1950">
              <a:solidFill>
                <a:srgbClr val="231F20"/>
              </a:solidFill>
              <a:latin typeface="Arial"/>
              <a:ea typeface="Arial"/>
              <a:cs typeface="Arial"/>
              <a:sym typeface="Arial"/>
            </a:endParaRPr>
          </a:p>
          <a:p>
            <a:pPr indent="0" lvl="0" marL="0" rtl="0" algn="l">
              <a:spcBef>
                <a:spcPts val="0"/>
              </a:spcBef>
              <a:spcAft>
                <a:spcPts val="0"/>
              </a:spcAft>
              <a:buNone/>
            </a:pPr>
            <a:r>
              <a:rPr lang="en"/>
              <a:t>Prednisone (Deltasone) should not be used together with diabetes medications: sulfonylureas, biguanides, thiazolidinediones, and metiglinides. It may result in an increase in blood glucose levels. Also taking NSAIDs with prednisone may increase risk of stomach issues such as ulcers and bleeding.</a:t>
            </a:r>
            <a:r>
              <a:rPr baseline="30000" lang="en"/>
              <a:t>9</a:t>
            </a:r>
            <a:endParaRPr/>
          </a:p>
          <a:p>
            <a:pPr indent="0" lvl="0" marL="0" rtl="0" algn="l">
              <a:spcBef>
                <a:spcPts val="0"/>
              </a:spcBef>
              <a:spcAft>
                <a:spcPts val="0"/>
              </a:spcAft>
              <a:buNone/>
            </a:pPr>
            <a:r>
              <a:t/>
            </a:r>
            <a:endParaRPr/>
          </a:p>
        </p:txBody>
      </p:sp>
      <p:sp>
        <p:nvSpPr>
          <p:cNvPr id="418" name="Google Shape;418;p33"/>
          <p:cNvSpPr txBox="1"/>
          <p:nvPr>
            <p:ph idx="1" type="subTitle"/>
          </p:nvPr>
        </p:nvSpPr>
        <p:spPr>
          <a:xfrm>
            <a:off x="223625" y="4654350"/>
            <a:ext cx="2417100" cy="322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000000"/>
                </a:solidFill>
              </a:rPr>
              <a:t>Presented by Lidia Burliuk</a:t>
            </a:r>
            <a:endParaRPr sz="1400">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2" name="Shape 422"/>
        <p:cNvGrpSpPr/>
        <p:nvPr/>
      </p:nvGrpSpPr>
      <p:grpSpPr>
        <a:xfrm>
          <a:off x="0" y="0"/>
          <a:ext cx="0" cy="0"/>
          <a:chOff x="0" y="0"/>
          <a:chExt cx="0" cy="0"/>
        </a:xfrm>
      </p:grpSpPr>
      <p:sp>
        <p:nvSpPr>
          <p:cNvPr id="423" name="Google Shape;423;p34"/>
          <p:cNvSpPr txBox="1"/>
          <p:nvPr>
            <p:ph type="ctrTitle"/>
          </p:nvPr>
        </p:nvSpPr>
        <p:spPr>
          <a:xfrm>
            <a:off x="232800" y="194925"/>
            <a:ext cx="8122800" cy="1329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0" lang="en" sz="3000">
                <a:latin typeface="Arial"/>
                <a:ea typeface="Arial"/>
                <a:cs typeface="Arial"/>
                <a:sym typeface="Arial"/>
              </a:rPr>
              <a:t>Adverse reactions</a:t>
            </a:r>
            <a:r>
              <a:rPr lang="en" sz="3000">
                <a:latin typeface="Arial"/>
                <a:ea typeface="Arial"/>
                <a:cs typeface="Arial"/>
                <a:sym typeface="Arial"/>
              </a:rPr>
              <a:t> </a:t>
            </a:r>
            <a:r>
              <a:rPr b="0" lang="en" sz="3000">
                <a:latin typeface="Arial"/>
                <a:ea typeface="Arial"/>
                <a:cs typeface="Arial"/>
                <a:sym typeface="Arial"/>
              </a:rPr>
              <a:t>of topical Triamcinolone (Dermazone) </a:t>
            </a:r>
            <a:endParaRPr b="0" sz="3000">
              <a:latin typeface="Arial"/>
              <a:ea typeface="Arial"/>
              <a:cs typeface="Arial"/>
              <a:sym typeface="Arial"/>
            </a:endParaRPr>
          </a:p>
          <a:p>
            <a:pPr indent="0" lvl="0" marL="0" rtl="0" algn="ctr">
              <a:spcBef>
                <a:spcPts val="0"/>
              </a:spcBef>
              <a:spcAft>
                <a:spcPts val="0"/>
              </a:spcAft>
              <a:buNone/>
            </a:pPr>
            <a:r>
              <a:t/>
            </a:r>
            <a:endParaRPr b="0" sz="3000">
              <a:latin typeface="Arial"/>
              <a:ea typeface="Arial"/>
              <a:cs typeface="Arial"/>
              <a:sym typeface="Arial"/>
            </a:endParaRPr>
          </a:p>
        </p:txBody>
      </p:sp>
      <p:sp>
        <p:nvSpPr>
          <p:cNvPr id="424" name="Google Shape;424;p34"/>
          <p:cNvSpPr txBox="1"/>
          <p:nvPr>
            <p:ph idx="1" type="subTitle"/>
          </p:nvPr>
        </p:nvSpPr>
        <p:spPr>
          <a:xfrm>
            <a:off x="223625" y="1523925"/>
            <a:ext cx="8517000" cy="328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Effects on dental treatment: ulcerative esophagitis, perioral dermatitis, atrophy of oral mucosa, burning, and irritation.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ADVERSE REACTIONS: </a:t>
            </a:r>
            <a:endParaRPr/>
          </a:p>
          <a:p>
            <a:pPr indent="0" lvl="0" marL="0" rtl="0" algn="l">
              <a:spcBef>
                <a:spcPts val="0"/>
              </a:spcBef>
              <a:spcAft>
                <a:spcPts val="0"/>
              </a:spcAft>
              <a:buNone/>
            </a:pPr>
            <a:r>
              <a:rPr lang="en"/>
              <a:t>B</a:t>
            </a:r>
            <a:r>
              <a:rPr lang="en"/>
              <a:t>urning, itching, irritation, dryness, folliculitis, hypertrichosis, acneiform eruptions, hypopigmentation, perioral dermatitis, allergic contact dermatitis, maceration of the skin, secondary infection, skin atrophy, striae, miliaria.</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a:t>
            </a:r>
            <a:r>
              <a:rPr lang="en"/>
              <a:t>ontraindications:</a:t>
            </a:r>
            <a:endParaRPr/>
          </a:p>
          <a:p>
            <a:pPr indent="0" lvl="0" marL="0" rtl="0" algn="l">
              <a:spcBef>
                <a:spcPts val="0"/>
              </a:spcBef>
              <a:spcAft>
                <a:spcPts val="0"/>
              </a:spcAft>
              <a:buNone/>
            </a:pPr>
            <a:r>
              <a:rPr lang="en"/>
              <a:t>Triamcinolone (Dermazone) cream is contraindicated in those patients with a history of hypersensitivity to any of the components of the preparation. Should not be used on unhealed or open wounds.</a:t>
            </a:r>
            <a:r>
              <a:rPr baseline="30000" lang="en"/>
              <a:t>9</a:t>
            </a:r>
            <a:endParaRPr/>
          </a:p>
          <a:p>
            <a:pPr indent="0" lvl="0" marL="0" rtl="0" algn="l">
              <a:spcBef>
                <a:spcPts val="0"/>
              </a:spcBef>
              <a:spcAft>
                <a:spcPts val="0"/>
              </a:spcAft>
              <a:buNone/>
            </a:pPr>
            <a:r>
              <a:t/>
            </a:r>
            <a:endParaRPr/>
          </a:p>
        </p:txBody>
      </p:sp>
      <p:sp>
        <p:nvSpPr>
          <p:cNvPr id="425" name="Google Shape;425;p34"/>
          <p:cNvSpPr txBox="1"/>
          <p:nvPr>
            <p:ph idx="1" type="subTitle"/>
          </p:nvPr>
        </p:nvSpPr>
        <p:spPr>
          <a:xfrm>
            <a:off x="223625" y="4654350"/>
            <a:ext cx="2417100" cy="322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000000"/>
                </a:solidFill>
              </a:rPr>
              <a:t>Presented by Lidia Burliuk</a:t>
            </a:r>
            <a:endParaRPr sz="1400">
              <a:solidFill>
                <a:srgbClr val="0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9" name="Shape 429"/>
        <p:cNvGrpSpPr/>
        <p:nvPr/>
      </p:nvGrpSpPr>
      <p:grpSpPr>
        <a:xfrm>
          <a:off x="0" y="0"/>
          <a:ext cx="0" cy="0"/>
          <a:chOff x="0" y="0"/>
          <a:chExt cx="0" cy="0"/>
        </a:xfrm>
      </p:grpSpPr>
      <p:sp>
        <p:nvSpPr>
          <p:cNvPr id="430" name="Google Shape;430;p35"/>
          <p:cNvSpPr txBox="1"/>
          <p:nvPr>
            <p:ph type="ctrTitle"/>
          </p:nvPr>
        </p:nvSpPr>
        <p:spPr>
          <a:xfrm>
            <a:off x="232800" y="194925"/>
            <a:ext cx="8122800" cy="1329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0" lang="en" sz="3000">
                <a:latin typeface="Arial"/>
                <a:ea typeface="Arial"/>
                <a:cs typeface="Arial"/>
                <a:sym typeface="Arial"/>
              </a:rPr>
              <a:t>Adverse reactions of nasal </a:t>
            </a:r>
            <a:r>
              <a:rPr b="0" lang="en" sz="3000">
                <a:latin typeface="Arial"/>
                <a:ea typeface="Arial"/>
                <a:cs typeface="Arial"/>
                <a:sym typeface="Arial"/>
              </a:rPr>
              <a:t>Mometasone (Nasonex)</a:t>
            </a:r>
            <a:endParaRPr b="0" sz="3000">
              <a:latin typeface="Arial"/>
              <a:ea typeface="Arial"/>
              <a:cs typeface="Arial"/>
              <a:sym typeface="Arial"/>
            </a:endParaRPr>
          </a:p>
          <a:p>
            <a:pPr indent="0" lvl="0" marL="0" rtl="0" algn="ctr">
              <a:spcBef>
                <a:spcPts val="0"/>
              </a:spcBef>
              <a:spcAft>
                <a:spcPts val="0"/>
              </a:spcAft>
              <a:buNone/>
            </a:pPr>
            <a:r>
              <a:t/>
            </a:r>
            <a:endParaRPr b="0" sz="3000">
              <a:latin typeface="Arial"/>
              <a:ea typeface="Arial"/>
              <a:cs typeface="Arial"/>
              <a:sym typeface="Arial"/>
            </a:endParaRPr>
          </a:p>
        </p:txBody>
      </p:sp>
      <p:sp>
        <p:nvSpPr>
          <p:cNvPr id="431" name="Google Shape;431;p35"/>
          <p:cNvSpPr txBox="1"/>
          <p:nvPr>
            <p:ph idx="1" type="subTitle"/>
          </p:nvPr>
        </p:nvSpPr>
        <p:spPr>
          <a:xfrm>
            <a:off x="313509" y="1374507"/>
            <a:ext cx="8517000" cy="328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Effects on bleeding: shown to cause localized epistaxis (nosebleed) with </a:t>
            </a:r>
            <a:r>
              <a:rPr lang="en"/>
              <a:t>prolonged</a:t>
            </a:r>
            <a:r>
              <a:rPr lang="en"/>
              <a:t> use. </a:t>
            </a:r>
            <a:r>
              <a:rPr lang="en"/>
              <a:t>Effect on dental treatment: no significant effects or complications reported.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ADVERSE REACTIONS: </a:t>
            </a:r>
            <a:endParaRPr/>
          </a:p>
          <a:p>
            <a:pPr indent="0" lvl="0" marL="0" rtl="0" algn="l">
              <a:spcBef>
                <a:spcPts val="0"/>
              </a:spcBef>
              <a:spcAft>
                <a:spcPts val="0"/>
              </a:spcAft>
              <a:buNone/>
            </a:pPr>
            <a:r>
              <a:rPr lang="en"/>
              <a:t>Headache, pharyngitis, epistaxis, diarrhea, vomiting, sore throat, nose bleeds, cough, vision problems, conjunctivitis, otitis media, asthme, wheezing, sinusitis, increased susceptibility to infections, oral candidiasis.</a:t>
            </a:r>
            <a:endParaRPr sz="1350">
              <a:solidFill>
                <a:srgbClr val="231F20"/>
              </a:solidFill>
              <a:latin typeface="Arial"/>
              <a:ea typeface="Arial"/>
              <a:cs typeface="Arial"/>
              <a:sym typeface="Arial"/>
            </a:endParaRPr>
          </a:p>
          <a:p>
            <a:pPr indent="0" lvl="0" marL="0" rtl="0" algn="l">
              <a:spcBef>
                <a:spcPts val="0"/>
              </a:spcBef>
              <a:spcAft>
                <a:spcPts val="0"/>
              </a:spcAft>
              <a:buNone/>
            </a:pPr>
            <a:r>
              <a:rPr lang="en"/>
              <a:t> </a:t>
            </a:r>
            <a:endParaRPr/>
          </a:p>
          <a:p>
            <a:pPr indent="0" lvl="0" marL="0" rtl="0" algn="l">
              <a:spcBef>
                <a:spcPts val="0"/>
              </a:spcBef>
              <a:spcAft>
                <a:spcPts val="0"/>
              </a:spcAft>
              <a:buNone/>
            </a:pPr>
            <a:r>
              <a:rPr lang="en"/>
              <a:t>Drug Interactions:</a:t>
            </a:r>
            <a:endParaRPr b="1" sz="1950">
              <a:solidFill>
                <a:srgbClr val="231F20"/>
              </a:solidFill>
              <a:latin typeface="Arial"/>
              <a:ea typeface="Arial"/>
              <a:cs typeface="Arial"/>
              <a:sym typeface="Arial"/>
            </a:endParaRPr>
          </a:p>
          <a:p>
            <a:pPr indent="0" lvl="0" marL="0" rtl="0" algn="l">
              <a:spcBef>
                <a:spcPts val="0"/>
              </a:spcBef>
              <a:spcAft>
                <a:spcPts val="0"/>
              </a:spcAft>
              <a:buNone/>
            </a:pPr>
            <a:r>
              <a:rPr lang="en"/>
              <a:t>Mometasone (Nasonex; Elocon) should not be used together with an antibiotic (clarithromycin), antifungal medications (ketoconazole, itraconazole), an antidepressant (nefazodone), or antiviral medications to treat HIV/AIDS. It significantly increases chances of side effects.</a:t>
            </a:r>
            <a:r>
              <a:rPr baseline="30000" lang="en"/>
              <a:t>9</a:t>
            </a:r>
            <a:endParaRPr/>
          </a:p>
          <a:p>
            <a:pPr indent="0" lvl="0" marL="0" rtl="0" algn="l">
              <a:spcBef>
                <a:spcPts val="0"/>
              </a:spcBef>
              <a:spcAft>
                <a:spcPts val="0"/>
              </a:spcAft>
              <a:buNone/>
            </a:pPr>
            <a:r>
              <a:t/>
            </a:r>
            <a:endParaRPr/>
          </a:p>
        </p:txBody>
      </p:sp>
      <p:sp>
        <p:nvSpPr>
          <p:cNvPr id="432" name="Google Shape;432;p35"/>
          <p:cNvSpPr txBox="1"/>
          <p:nvPr>
            <p:ph idx="1" type="subTitle"/>
          </p:nvPr>
        </p:nvSpPr>
        <p:spPr>
          <a:xfrm>
            <a:off x="232801" y="4659190"/>
            <a:ext cx="2938200" cy="73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000000"/>
                </a:solidFill>
              </a:rPr>
              <a:t>Presented by Lidia Burliuk</a:t>
            </a:r>
            <a:endParaRPr sz="1400">
              <a:solidFill>
                <a:srgbClr val="0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6" name="Shape 436"/>
        <p:cNvGrpSpPr/>
        <p:nvPr/>
      </p:nvGrpSpPr>
      <p:grpSpPr>
        <a:xfrm>
          <a:off x="0" y="0"/>
          <a:ext cx="0" cy="0"/>
          <a:chOff x="0" y="0"/>
          <a:chExt cx="0" cy="0"/>
        </a:xfrm>
      </p:grpSpPr>
      <p:sp>
        <p:nvSpPr>
          <p:cNvPr id="437" name="Google Shape;437;p36"/>
          <p:cNvSpPr txBox="1"/>
          <p:nvPr>
            <p:ph type="ctrTitle"/>
          </p:nvPr>
        </p:nvSpPr>
        <p:spPr>
          <a:xfrm>
            <a:off x="232800" y="347325"/>
            <a:ext cx="8122800" cy="87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0" lang="en" sz="3000">
                <a:latin typeface="Arial"/>
                <a:ea typeface="Arial"/>
                <a:cs typeface="Arial"/>
                <a:sym typeface="Arial"/>
              </a:rPr>
              <a:t>Oral candidiasis (</a:t>
            </a:r>
            <a:r>
              <a:rPr b="0" lang="en" sz="3000">
                <a:latin typeface="Arial"/>
                <a:ea typeface="Arial"/>
                <a:cs typeface="Arial"/>
                <a:sym typeface="Arial"/>
              </a:rPr>
              <a:t>oral thrush)</a:t>
            </a:r>
            <a:endParaRPr b="0" sz="3000">
              <a:latin typeface="Arial"/>
              <a:ea typeface="Arial"/>
              <a:cs typeface="Arial"/>
              <a:sym typeface="Arial"/>
            </a:endParaRPr>
          </a:p>
          <a:p>
            <a:pPr indent="0" lvl="0" marL="0" rtl="0" algn="ctr">
              <a:spcBef>
                <a:spcPts val="0"/>
              </a:spcBef>
              <a:spcAft>
                <a:spcPts val="0"/>
              </a:spcAft>
              <a:buNone/>
            </a:pPr>
            <a:r>
              <a:t/>
            </a:r>
            <a:endParaRPr b="0" sz="3000">
              <a:latin typeface="Arial"/>
              <a:ea typeface="Arial"/>
              <a:cs typeface="Arial"/>
              <a:sym typeface="Arial"/>
            </a:endParaRPr>
          </a:p>
        </p:txBody>
      </p:sp>
      <p:sp>
        <p:nvSpPr>
          <p:cNvPr id="438" name="Google Shape;438;p36"/>
          <p:cNvSpPr txBox="1"/>
          <p:nvPr>
            <p:ph idx="1" type="subTitle"/>
          </p:nvPr>
        </p:nvSpPr>
        <p:spPr>
          <a:xfrm>
            <a:off x="232800" y="929550"/>
            <a:ext cx="5844900" cy="328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Oral candidiasis is a common opportunistic infection caused by an overgrowth of Candida species in the oral cavity. It has been associated with long term Inhaled corticosteroids use in patients with the bronchial asthma.</a:t>
            </a:r>
            <a:r>
              <a:rPr baseline="30000" lang="en"/>
              <a:t>8</a:t>
            </a:r>
            <a:endParaRPr baseline="30000"/>
          </a:p>
          <a:p>
            <a:pPr indent="0" lvl="0" marL="0" rtl="0" algn="l">
              <a:spcBef>
                <a:spcPts val="0"/>
              </a:spcBef>
              <a:spcAft>
                <a:spcPts val="0"/>
              </a:spcAft>
              <a:buNone/>
            </a:pPr>
            <a:r>
              <a:t/>
            </a:r>
            <a:endParaRPr/>
          </a:p>
          <a:p>
            <a:pPr indent="0" lvl="0" marL="0" rtl="0" algn="l">
              <a:spcBef>
                <a:spcPts val="0"/>
              </a:spcBef>
              <a:spcAft>
                <a:spcPts val="0"/>
              </a:spcAft>
              <a:buNone/>
            </a:pPr>
            <a:r>
              <a:rPr lang="en"/>
              <a:t>Oral candidiasis is usually treated with antifungal medications (fluconazole, clotrimazole, miconazole, or nystatin)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DH consideration for steroid inhaler users: </a:t>
            </a:r>
            <a:endParaRPr/>
          </a:p>
          <a:p>
            <a:pPr indent="0" lvl="0" marL="0" rtl="0" algn="l">
              <a:spcBef>
                <a:spcPts val="0"/>
              </a:spcBef>
              <a:spcAft>
                <a:spcPts val="0"/>
              </a:spcAft>
              <a:buNone/>
            </a:pPr>
            <a:r>
              <a:rPr lang="en"/>
              <a:t>We should explain to our patients why it's important to brush and rinse oral cavity after each inhalation. We may also refer patient to the pharmacist to review the proper aerosol inhalation technique and consider the need for inhaler chamber (spacer) and alternative metered-dose inhaler device, if needed.</a:t>
            </a:r>
            <a:endParaRPr/>
          </a:p>
          <a:p>
            <a:pPr indent="0" lvl="0" marL="0" rtl="0" algn="l">
              <a:spcBef>
                <a:spcPts val="0"/>
              </a:spcBef>
              <a:spcAft>
                <a:spcPts val="0"/>
              </a:spcAft>
              <a:buNone/>
            </a:pPr>
            <a:r>
              <a:t/>
            </a:r>
            <a:endParaRPr/>
          </a:p>
        </p:txBody>
      </p:sp>
      <p:sp>
        <p:nvSpPr>
          <p:cNvPr id="439" name="Google Shape;439;p36"/>
          <p:cNvSpPr txBox="1"/>
          <p:nvPr>
            <p:ph idx="1" type="subTitle"/>
          </p:nvPr>
        </p:nvSpPr>
        <p:spPr>
          <a:xfrm>
            <a:off x="223625" y="4654350"/>
            <a:ext cx="2417100" cy="322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000000"/>
                </a:solidFill>
              </a:rPr>
              <a:t>Presented by Lidia Burliuk</a:t>
            </a:r>
            <a:endParaRPr sz="1400">
              <a:solidFill>
                <a:srgbClr val="000000"/>
              </a:solidFill>
            </a:endParaRPr>
          </a:p>
        </p:txBody>
      </p:sp>
      <p:pic>
        <p:nvPicPr>
          <p:cNvPr id="440" name="Google Shape;440;p36"/>
          <p:cNvPicPr preferRelativeResize="0"/>
          <p:nvPr/>
        </p:nvPicPr>
        <p:blipFill>
          <a:blip r:embed="rId3">
            <a:alphaModFix/>
          </a:blip>
          <a:stretch>
            <a:fillRect/>
          </a:stretch>
        </p:blipFill>
        <p:spPr>
          <a:xfrm>
            <a:off x="6077700" y="1042875"/>
            <a:ext cx="2913950" cy="2913950"/>
          </a:xfrm>
          <a:prstGeom prst="rect">
            <a:avLst/>
          </a:prstGeom>
          <a:noFill/>
          <a:ln>
            <a:noFill/>
          </a:ln>
        </p:spPr>
      </p:pic>
      <p:sp>
        <p:nvSpPr>
          <p:cNvPr id="441" name="Google Shape;441;p36">
            <a:hlinkClick r:id="rId4"/>
          </p:cNvPr>
          <p:cNvSpPr txBox="1"/>
          <p:nvPr/>
        </p:nvSpPr>
        <p:spPr>
          <a:xfrm>
            <a:off x="6132650" y="3956825"/>
            <a:ext cx="2859000" cy="19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u="sng">
                <a:solidFill>
                  <a:schemeClr val="hlink"/>
                </a:solidFill>
                <a:hlinkClick r:id="rId5"/>
              </a:rPr>
              <a:t>https://www.interdent.com/gentle-dental/resources/oral-thrush/</a:t>
            </a:r>
            <a:endParaRPr>
              <a:latin typeface="Nunito"/>
              <a:ea typeface="Nunito"/>
              <a:cs typeface="Nunito"/>
              <a:sym typeface="Nuni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5" name="Shape 445"/>
        <p:cNvGrpSpPr/>
        <p:nvPr/>
      </p:nvGrpSpPr>
      <p:grpSpPr>
        <a:xfrm>
          <a:off x="0" y="0"/>
          <a:ext cx="0" cy="0"/>
          <a:chOff x="0" y="0"/>
          <a:chExt cx="0" cy="0"/>
        </a:xfrm>
      </p:grpSpPr>
      <p:sp>
        <p:nvSpPr>
          <p:cNvPr id="446" name="Google Shape;446;p37"/>
          <p:cNvSpPr txBox="1"/>
          <p:nvPr>
            <p:ph type="ctrTitle"/>
          </p:nvPr>
        </p:nvSpPr>
        <p:spPr>
          <a:xfrm>
            <a:off x="2444250" y="33023"/>
            <a:ext cx="4255500" cy="498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Nunito"/>
                <a:ea typeface="Nunito"/>
                <a:cs typeface="Nunito"/>
                <a:sym typeface="Nunito"/>
              </a:rPr>
              <a:t>References</a:t>
            </a:r>
            <a:endParaRPr>
              <a:latin typeface="Nunito"/>
              <a:ea typeface="Nunito"/>
              <a:cs typeface="Nunito"/>
              <a:sym typeface="Nunito"/>
            </a:endParaRPr>
          </a:p>
        </p:txBody>
      </p:sp>
      <p:sp>
        <p:nvSpPr>
          <p:cNvPr id="447" name="Google Shape;447;p37"/>
          <p:cNvSpPr txBox="1"/>
          <p:nvPr>
            <p:ph idx="1" type="subTitle"/>
          </p:nvPr>
        </p:nvSpPr>
        <p:spPr>
          <a:xfrm>
            <a:off x="441525" y="333550"/>
            <a:ext cx="8610000" cy="46488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AutoNum type="arabicPeriod"/>
            </a:pPr>
            <a:r>
              <a:rPr lang="en"/>
              <a:t>Sanghavi, Jatan and Amita Aditya. “Applications of corticosteroids in dentistry.” </a:t>
            </a:r>
            <a:r>
              <a:rPr i="1" lang="en"/>
              <a:t>Journal of Dental and Applied Sciences</a:t>
            </a:r>
            <a:r>
              <a:rPr lang="en"/>
              <a:t> 4.1 (2015): 19.</a:t>
            </a:r>
            <a:endParaRPr/>
          </a:p>
          <a:p>
            <a:pPr indent="-330200" lvl="0" marL="457200" rtl="0" algn="l">
              <a:spcBef>
                <a:spcPts val="0"/>
              </a:spcBef>
              <a:spcAft>
                <a:spcPts val="0"/>
              </a:spcAft>
              <a:buSzPts val="1600"/>
              <a:buAutoNum type="arabicPeriod"/>
            </a:pPr>
            <a:r>
              <a:rPr lang="en"/>
              <a:t>Kallali, Basavaraj, Kamlesh Singh, and Vidhi Thaker. “Corticosteroids in dentistry.” </a:t>
            </a:r>
            <a:r>
              <a:rPr i="1" lang="en"/>
              <a:t>Journal of Indian Academy of Oral Medicine and Radiology</a:t>
            </a:r>
            <a:r>
              <a:rPr lang="en"/>
              <a:t> 23.2 (2011): 128.</a:t>
            </a:r>
            <a:endParaRPr/>
          </a:p>
          <a:p>
            <a:pPr indent="-330200" lvl="0" marL="457200" rtl="0" algn="l">
              <a:spcBef>
                <a:spcPts val="0"/>
              </a:spcBef>
              <a:spcAft>
                <a:spcPts val="0"/>
              </a:spcAft>
              <a:buSzPts val="1600"/>
              <a:buAutoNum type="arabicPeriod"/>
            </a:pPr>
            <a:r>
              <a:rPr lang="en"/>
              <a:t>Brent Wisse, David Zieve. “Acute adrenal crisis.” U.S National of Medicine,7 May 2017. </a:t>
            </a:r>
            <a:endParaRPr/>
          </a:p>
          <a:p>
            <a:pPr indent="-330200" lvl="0" marL="457200" rtl="0" algn="l">
              <a:spcBef>
                <a:spcPts val="0"/>
              </a:spcBef>
              <a:spcAft>
                <a:spcPts val="0"/>
              </a:spcAft>
              <a:buSzPts val="1600"/>
              <a:buAutoNum type="arabicPeriod"/>
            </a:pPr>
            <a:r>
              <a:rPr lang="en"/>
              <a:t>Leonie H.A. Broersen, Alberto M. Pereira, Jens Otto L. Jorgensen and Olaf M. Dekkers. “Adrenal </a:t>
            </a:r>
            <a:r>
              <a:rPr lang="en"/>
              <a:t>Insufficiency in Corticosteroids Use: Systematic Review and Meta-Analysis.” The Journal of Clinical Endocrinology &amp; Metabolism, vol.100, isu.6, pg.2171-2180, 1 June 2015. </a:t>
            </a:r>
            <a:endParaRPr/>
          </a:p>
          <a:p>
            <a:pPr indent="-330200" lvl="0" marL="457200" rtl="0" algn="l">
              <a:spcBef>
                <a:spcPts val="0"/>
              </a:spcBef>
              <a:spcAft>
                <a:spcPts val="0"/>
              </a:spcAft>
              <a:buSzPts val="1600"/>
              <a:buAutoNum type="arabicPeriod"/>
            </a:pPr>
            <a:r>
              <a:rPr lang="en"/>
              <a:t>Ocejo, Antonio, and Ricardo Correa. “Methylprednisolone.” </a:t>
            </a:r>
            <a:r>
              <a:rPr i="1" lang="en"/>
              <a:t>StatPearls Publishing</a:t>
            </a:r>
            <a:r>
              <a:rPr lang="en"/>
              <a:t>, no.1,2019.</a:t>
            </a:r>
            <a:endParaRPr/>
          </a:p>
          <a:p>
            <a:pPr indent="-330200" lvl="0" marL="457200" rtl="0" algn="l">
              <a:spcBef>
                <a:spcPts val="0"/>
              </a:spcBef>
              <a:spcAft>
                <a:spcPts val="0"/>
              </a:spcAft>
              <a:buSzPts val="1600"/>
              <a:buAutoNum type="arabicPeriod"/>
            </a:pPr>
            <a:r>
              <a:rPr lang="en"/>
              <a:t>Passali, Desiderio, et al. “Mometasone Furoate Nasal Spray: A systematic Review.” </a:t>
            </a:r>
            <a:r>
              <a:rPr i="1" lang="en"/>
              <a:t>Multidisciplinary Respiratory Medicine</a:t>
            </a:r>
            <a:r>
              <a:rPr lang="en"/>
              <a:t>, vol.11, no.1, 2016.</a:t>
            </a:r>
            <a:endParaRPr/>
          </a:p>
          <a:p>
            <a:pPr indent="-330200" lvl="0" marL="457200" rtl="0" algn="l">
              <a:spcBef>
                <a:spcPts val="0"/>
              </a:spcBef>
              <a:spcAft>
                <a:spcPts val="0"/>
              </a:spcAft>
              <a:buSzPts val="1600"/>
              <a:buAutoNum type="arabicPeriod"/>
            </a:pPr>
            <a:r>
              <a:rPr lang="en"/>
              <a:t>Dekhuijzena, </a:t>
            </a:r>
            <a:r>
              <a:rPr lang="en"/>
              <a:t>Richard, </a:t>
            </a:r>
            <a:r>
              <a:rPr lang="en"/>
              <a:t>Batsioubc, </a:t>
            </a:r>
            <a:r>
              <a:rPr lang="en"/>
              <a:t>Maria, </a:t>
            </a:r>
            <a:r>
              <a:rPr lang="en"/>
              <a:t>Bjermerd, Bosnic-Anticeviche, </a:t>
            </a:r>
            <a:r>
              <a:rPr lang="en"/>
              <a:t>Sinthia, </a:t>
            </a:r>
            <a:r>
              <a:rPr lang="en"/>
              <a:t>Chrystyncf, </a:t>
            </a:r>
            <a:r>
              <a:rPr lang="en"/>
              <a:t>Henry, </a:t>
            </a:r>
            <a:r>
              <a:rPr lang="en"/>
              <a:t>Papig, </a:t>
            </a:r>
            <a:r>
              <a:rPr lang="en"/>
              <a:t>Alberto, </a:t>
            </a:r>
            <a:r>
              <a:rPr lang="en"/>
              <a:t>Rodríguez-Roisinh, </a:t>
            </a:r>
            <a:r>
              <a:rPr lang="en"/>
              <a:t>Roberto, </a:t>
            </a:r>
            <a:r>
              <a:rPr lang="en"/>
              <a:t>Fletcheri, </a:t>
            </a:r>
            <a:r>
              <a:rPr lang="en"/>
              <a:t>Monica, </a:t>
            </a:r>
            <a:r>
              <a:rPr lang="en"/>
              <a:t>Woodc, </a:t>
            </a:r>
            <a:r>
              <a:rPr lang="en"/>
              <a:t>Lucy, </a:t>
            </a:r>
            <a:r>
              <a:rPr lang="en"/>
              <a:t>CifrabcJoan, </a:t>
            </a:r>
            <a:r>
              <a:rPr lang="en"/>
              <a:t>Alessandra,</a:t>
            </a:r>
            <a:r>
              <a:rPr lang="en"/>
              <a:t> B.Sorianoj and Price, David B. “Incidence of oral thrush in patients with COPD prescribed inhaled corticosteroids: Effect of drug, dose, and device.” Journal of Respiratory Medicine 120 (2016): 54-63.</a:t>
            </a:r>
            <a:endParaRPr/>
          </a:p>
          <a:p>
            <a:pPr indent="-330200" lvl="0" marL="457200" rtl="0" algn="l">
              <a:spcBef>
                <a:spcPts val="0"/>
              </a:spcBef>
              <a:spcAft>
                <a:spcPts val="0"/>
              </a:spcAft>
              <a:buSzPts val="1600"/>
              <a:buAutoNum type="arabicPeriod"/>
            </a:pPr>
            <a:r>
              <a:rPr lang="en"/>
              <a:t>https://www.drugs.com/</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9" name="Shape 289"/>
        <p:cNvGrpSpPr/>
        <p:nvPr/>
      </p:nvGrpSpPr>
      <p:grpSpPr>
        <a:xfrm>
          <a:off x="0" y="0"/>
          <a:ext cx="0" cy="0"/>
          <a:chOff x="0" y="0"/>
          <a:chExt cx="0" cy="0"/>
        </a:xfrm>
      </p:grpSpPr>
      <p:sp>
        <p:nvSpPr>
          <p:cNvPr id="290" name="Google Shape;290;p15"/>
          <p:cNvSpPr txBox="1"/>
          <p:nvPr>
            <p:ph type="ctrTitle"/>
          </p:nvPr>
        </p:nvSpPr>
        <p:spPr>
          <a:xfrm>
            <a:off x="459750" y="257800"/>
            <a:ext cx="8224500" cy="1302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latin typeface="Nunito"/>
                <a:ea typeface="Nunito"/>
                <a:cs typeface="Nunito"/>
                <a:sym typeface="Nunito"/>
              </a:rPr>
              <a:t>Why important for the dental professional?</a:t>
            </a:r>
            <a:endParaRPr sz="3000">
              <a:latin typeface="Nunito"/>
              <a:ea typeface="Nunito"/>
              <a:cs typeface="Nunito"/>
              <a:sym typeface="Nunito"/>
            </a:endParaRPr>
          </a:p>
        </p:txBody>
      </p:sp>
      <p:sp>
        <p:nvSpPr>
          <p:cNvPr id="291" name="Google Shape;291;p15"/>
          <p:cNvSpPr txBox="1"/>
          <p:nvPr>
            <p:ph idx="1" type="subTitle"/>
          </p:nvPr>
        </p:nvSpPr>
        <p:spPr>
          <a:xfrm>
            <a:off x="631700" y="1302000"/>
            <a:ext cx="7332300" cy="28101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Treatment of various oral lesions and ulcers</a:t>
            </a:r>
            <a:endParaRPr sz="2400"/>
          </a:p>
          <a:p>
            <a:pPr indent="-381000" lvl="0" marL="457200" rtl="0" algn="l">
              <a:spcBef>
                <a:spcPts val="0"/>
              </a:spcBef>
              <a:spcAft>
                <a:spcPts val="0"/>
              </a:spcAft>
              <a:buSzPts val="2400"/>
              <a:buChar char="-"/>
            </a:pPr>
            <a:r>
              <a:rPr lang="en" sz="2400"/>
              <a:t>Has applications to endodontics and restorative dentistry such as the use as a cavity liner and pulp capping agent</a:t>
            </a:r>
            <a:endParaRPr sz="2400"/>
          </a:p>
          <a:p>
            <a:pPr indent="-381000" lvl="0" marL="457200" rtl="0" algn="l">
              <a:spcBef>
                <a:spcPts val="0"/>
              </a:spcBef>
              <a:spcAft>
                <a:spcPts val="0"/>
              </a:spcAft>
              <a:buSzPts val="2400"/>
              <a:buChar char="-"/>
            </a:pPr>
            <a:r>
              <a:rPr lang="en" sz="2400"/>
              <a:t>Perioperative use to reduce post-surgical edema</a:t>
            </a:r>
            <a:r>
              <a:rPr baseline="30000" lang="en" sz="2400"/>
              <a:t>1</a:t>
            </a:r>
            <a:endParaRPr baseline="30000" sz="2400"/>
          </a:p>
          <a:p>
            <a:pPr indent="-381000" lvl="0" marL="457200" rtl="0" algn="l">
              <a:spcBef>
                <a:spcPts val="0"/>
              </a:spcBef>
              <a:spcAft>
                <a:spcPts val="0"/>
              </a:spcAft>
              <a:buSzPts val="2400"/>
              <a:buChar char="-"/>
            </a:pPr>
            <a:r>
              <a:rPr lang="en" sz="2400"/>
              <a:t>Children who use a corticosteroid inhaler are at a greater risk for caries</a:t>
            </a:r>
            <a:endParaRPr sz="2400"/>
          </a:p>
          <a:p>
            <a:pPr indent="0" lvl="0" marL="0" rtl="0" algn="l">
              <a:spcBef>
                <a:spcPts val="0"/>
              </a:spcBef>
              <a:spcAft>
                <a:spcPts val="0"/>
              </a:spcAft>
              <a:buNone/>
            </a:pPr>
            <a:r>
              <a:t/>
            </a:r>
            <a:endParaRPr sz="1800"/>
          </a:p>
        </p:txBody>
      </p:sp>
      <p:sp>
        <p:nvSpPr>
          <p:cNvPr id="292" name="Google Shape;292;p15"/>
          <p:cNvSpPr txBox="1"/>
          <p:nvPr/>
        </p:nvSpPr>
        <p:spPr>
          <a:xfrm>
            <a:off x="459750" y="4304675"/>
            <a:ext cx="7332300" cy="30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Nunito"/>
                <a:ea typeface="Nunito"/>
                <a:cs typeface="Nunito"/>
                <a:sym typeface="Nunito"/>
              </a:rPr>
              <a:t>Presented by Sally Leveque</a:t>
            </a:r>
            <a:endParaRPr>
              <a:latin typeface="Nunito"/>
              <a:ea typeface="Nunito"/>
              <a:cs typeface="Nunito"/>
              <a:sym typeface="Nuni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6" name="Shape 296"/>
        <p:cNvGrpSpPr/>
        <p:nvPr/>
      </p:nvGrpSpPr>
      <p:grpSpPr>
        <a:xfrm>
          <a:off x="0" y="0"/>
          <a:ext cx="0" cy="0"/>
          <a:chOff x="0" y="0"/>
          <a:chExt cx="0" cy="0"/>
        </a:xfrm>
      </p:grpSpPr>
      <p:sp>
        <p:nvSpPr>
          <p:cNvPr id="297" name="Google Shape;297;p16"/>
          <p:cNvSpPr txBox="1"/>
          <p:nvPr>
            <p:ph type="ctrTitle"/>
          </p:nvPr>
        </p:nvSpPr>
        <p:spPr>
          <a:xfrm>
            <a:off x="440400" y="110600"/>
            <a:ext cx="8263200" cy="1405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Nunito"/>
                <a:ea typeface="Nunito"/>
                <a:cs typeface="Nunito"/>
                <a:sym typeface="Nunito"/>
              </a:rPr>
              <a:t>Oral/Facial </a:t>
            </a:r>
            <a:r>
              <a:rPr lang="en">
                <a:latin typeface="Nunito"/>
                <a:ea typeface="Nunito"/>
                <a:cs typeface="Nunito"/>
                <a:sym typeface="Nunito"/>
              </a:rPr>
              <a:t>conditions corticosteroids are intended to treat</a:t>
            </a:r>
            <a:endParaRPr>
              <a:latin typeface="Nunito"/>
              <a:ea typeface="Nunito"/>
              <a:cs typeface="Nunito"/>
              <a:sym typeface="Nunito"/>
            </a:endParaRPr>
          </a:p>
        </p:txBody>
      </p:sp>
      <p:sp>
        <p:nvSpPr>
          <p:cNvPr id="298" name="Google Shape;298;p16"/>
          <p:cNvSpPr txBox="1"/>
          <p:nvPr>
            <p:ph idx="1" type="subTitle"/>
          </p:nvPr>
        </p:nvSpPr>
        <p:spPr>
          <a:xfrm>
            <a:off x="640200" y="1373975"/>
            <a:ext cx="7863600" cy="2596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Pemphigus vulgaris					-   Oral lichen planus</a:t>
            </a:r>
            <a:endParaRPr sz="1800"/>
          </a:p>
          <a:p>
            <a:pPr indent="0" lvl="0" marL="457200" rtl="0" algn="l">
              <a:spcBef>
                <a:spcPts val="0"/>
              </a:spcBef>
              <a:spcAft>
                <a:spcPts val="0"/>
              </a:spcAft>
              <a:buNone/>
            </a:pPr>
            <a:r>
              <a:t/>
            </a:r>
            <a:endParaRPr/>
          </a:p>
        </p:txBody>
      </p:sp>
      <p:sp>
        <p:nvSpPr>
          <p:cNvPr id="299" name="Google Shape;299;p16"/>
          <p:cNvSpPr txBox="1"/>
          <p:nvPr/>
        </p:nvSpPr>
        <p:spPr>
          <a:xfrm>
            <a:off x="618775" y="4421650"/>
            <a:ext cx="4266900" cy="48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Nunito"/>
                <a:ea typeface="Nunito"/>
                <a:cs typeface="Nunito"/>
                <a:sym typeface="Nunito"/>
              </a:rPr>
              <a:t>Presented by Sally Leveque</a:t>
            </a:r>
            <a:endParaRPr>
              <a:latin typeface="Nunito"/>
              <a:ea typeface="Nunito"/>
              <a:cs typeface="Nunito"/>
              <a:sym typeface="Nunito"/>
            </a:endParaRPr>
          </a:p>
        </p:txBody>
      </p:sp>
      <p:pic>
        <p:nvPicPr>
          <p:cNvPr id="300" name="Google Shape;300;p16"/>
          <p:cNvPicPr preferRelativeResize="0"/>
          <p:nvPr/>
        </p:nvPicPr>
        <p:blipFill rotWithShape="1">
          <a:blip r:embed="rId3">
            <a:alphaModFix/>
          </a:blip>
          <a:srcRect b="12357" l="0" r="-14116" t="0"/>
          <a:stretch/>
        </p:blipFill>
        <p:spPr>
          <a:xfrm>
            <a:off x="1086650" y="1811775"/>
            <a:ext cx="2136100" cy="1501775"/>
          </a:xfrm>
          <a:prstGeom prst="rect">
            <a:avLst/>
          </a:prstGeom>
          <a:noFill/>
          <a:ln>
            <a:noFill/>
          </a:ln>
        </p:spPr>
      </p:pic>
      <p:sp>
        <p:nvSpPr>
          <p:cNvPr id="301" name="Google Shape;301;p16"/>
          <p:cNvSpPr txBox="1"/>
          <p:nvPr/>
        </p:nvSpPr>
        <p:spPr>
          <a:xfrm>
            <a:off x="756300" y="3368988"/>
            <a:ext cx="3815700" cy="99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Nunito"/>
                <a:ea typeface="Nunito"/>
                <a:cs typeface="Nunito"/>
                <a:sym typeface="Nunito"/>
              </a:rPr>
              <a:t>Photo credit: SemanticScholar.org </a:t>
            </a:r>
            <a:endParaRPr sz="1100">
              <a:latin typeface="Nunito"/>
              <a:ea typeface="Nunito"/>
              <a:cs typeface="Nunito"/>
              <a:sym typeface="Nunito"/>
            </a:endParaRPr>
          </a:p>
          <a:p>
            <a:pPr indent="0" lvl="0" marL="0" rtl="0" algn="l">
              <a:spcBef>
                <a:spcPts val="0"/>
              </a:spcBef>
              <a:spcAft>
                <a:spcPts val="0"/>
              </a:spcAft>
              <a:buNone/>
            </a:pPr>
            <a:r>
              <a:rPr lang="en" sz="1100" u="sng">
                <a:solidFill>
                  <a:schemeClr val="hlink"/>
                </a:solidFill>
                <a:latin typeface="Nunito"/>
                <a:ea typeface="Nunito"/>
                <a:cs typeface="Nunito"/>
                <a:sym typeface="Nunito"/>
                <a:hlinkClick r:id="rId4"/>
              </a:rPr>
              <a:t>https://www.semanticscholar.org/paper/Pemphigus-vulgaris-and-paraneoplastic-pemphigus.-Edgin-Pratt/4b6c82df976110dea3c72826a85bc7d2b0d55301/figure/2</a:t>
            </a:r>
            <a:endParaRPr sz="1100">
              <a:latin typeface="Nunito"/>
              <a:ea typeface="Nunito"/>
              <a:cs typeface="Nunito"/>
              <a:sym typeface="Nunito"/>
            </a:endParaRPr>
          </a:p>
        </p:txBody>
      </p:sp>
      <p:pic>
        <p:nvPicPr>
          <p:cNvPr id="302" name="Google Shape;302;p16"/>
          <p:cNvPicPr preferRelativeResize="0"/>
          <p:nvPr/>
        </p:nvPicPr>
        <p:blipFill rotWithShape="1">
          <a:blip r:embed="rId5">
            <a:alphaModFix/>
          </a:blip>
          <a:srcRect b="0" l="49052" r="0" t="0"/>
          <a:stretch/>
        </p:blipFill>
        <p:spPr>
          <a:xfrm>
            <a:off x="5169300" y="1765800"/>
            <a:ext cx="2681325" cy="1611900"/>
          </a:xfrm>
          <a:prstGeom prst="rect">
            <a:avLst/>
          </a:prstGeom>
          <a:noFill/>
          <a:ln>
            <a:noFill/>
          </a:ln>
        </p:spPr>
      </p:pic>
      <p:sp>
        <p:nvSpPr>
          <p:cNvPr id="303" name="Google Shape;303;p16"/>
          <p:cNvSpPr txBox="1"/>
          <p:nvPr/>
        </p:nvSpPr>
        <p:spPr>
          <a:xfrm>
            <a:off x="4885675" y="3377700"/>
            <a:ext cx="3618000" cy="85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Nunito"/>
                <a:ea typeface="Nunito"/>
                <a:cs typeface="Nunito"/>
                <a:sym typeface="Nunito"/>
              </a:rPr>
              <a:t>Photo credit: SemanticScholar.org</a:t>
            </a:r>
            <a:endParaRPr sz="1100">
              <a:latin typeface="Nunito"/>
              <a:ea typeface="Nunito"/>
              <a:cs typeface="Nunito"/>
              <a:sym typeface="Nunito"/>
            </a:endParaRPr>
          </a:p>
          <a:p>
            <a:pPr indent="0" lvl="0" marL="0" rtl="0" algn="l">
              <a:spcBef>
                <a:spcPts val="0"/>
              </a:spcBef>
              <a:spcAft>
                <a:spcPts val="0"/>
              </a:spcAft>
              <a:buNone/>
            </a:pPr>
            <a:r>
              <a:rPr lang="en" sz="1100" u="sng">
                <a:solidFill>
                  <a:schemeClr val="hlink"/>
                </a:solidFill>
                <a:latin typeface="Nunito"/>
                <a:ea typeface="Nunito"/>
                <a:cs typeface="Nunito"/>
                <a:sym typeface="Nunito"/>
                <a:hlinkClick r:id="rId6"/>
              </a:rPr>
              <a:t>https://www.semanticscholar.org/paper/Oral-Lichen-Planus-Studies-of-factors-involved-in-Danielsson/3ac16191d584bef86b93eee5c13aca9d3eeb2710/figure/0</a:t>
            </a:r>
            <a:endParaRPr sz="1100">
              <a:latin typeface="Nunito"/>
              <a:ea typeface="Nunito"/>
              <a:cs typeface="Nunito"/>
              <a:sym typeface="Nunito"/>
            </a:endParaRPr>
          </a:p>
          <a:p>
            <a:pPr indent="0" lvl="0" marL="0" rtl="0" algn="l">
              <a:spcBef>
                <a:spcPts val="0"/>
              </a:spcBef>
              <a:spcAft>
                <a:spcPts val="0"/>
              </a:spcAft>
              <a:buNone/>
            </a:pPr>
            <a:r>
              <a:t/>
            </a:r>
            <a:endParaRPr sz="1100">
              <a:latin typeface="Nunito"/>
              <a:ea typeface="Nunito"/>
              <a:cs typeface="Nunito"/>
              <a:sym typeface="Nuni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7" name="Shape 307"/>
        <p:cNvGrpSpPr/>
        <p:nvPr/>
      </p:nvGrpSpPr>
      <p:grpSpPr>
        <a:xfrm>
          <a:off x="0" y="0"/>
          <a:ext cx="0" cy="0"/>
          <a:chOff x="0" y="0"/>
          <a:chExt cx="0" cy="0"/>
        </a:xfrm>
      </p:grpSpPr>
      <p:sp>
        <p:nvSpPr>
          <p:cNvPr id="308" name="Google Shape;308;p17"/>
          <p:cNvSpPr txBox="1"/>
          <p:nvPr>
            <p:ph type="ctrTitle"/>
          </p:nvPr>
        </p:nvSpPr>
        <p:spPr>
          <a:xfrm>
            <a:off x="322275" y="260250"/>
            <a:ext cx="8340300" cy="1312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Nunito"/>
                <a:ea typeface="Nunito"/>
                <a:cs typeface="Nunito"/>
                <a:sym typeface="Nunito"/>
              </a:rPr>
              <a:t>Oral/Facial conditions corticosteroids are intended to treat (cont’d)</a:t>
            </a:r>
            <a:endParaRPr>
              <a:latin typeface="Nunito"/>
              <a:ea typeface="Nunito"/>
              <a:cs typeface="Nunito"/>
              <a:sym typeface="Nunito"/>
            </a:endParaRPr>
          </a:p>
          <a:p>
            <a:pPr indent="0" lvl="0" marL="0" rtl="0" algn="l">
              <a:spcBef>
                <a:spcPts val="0"/>
              </a:spcBef>
              <a:spcAft>
                <a:spcPts val="0"/>
              </a:spcAft>
              <a:buNone/>
            </a:pPr>
            <a:r>
              <a:t/>
            </a:r>
            <a:endParaRPr/>
          </a:p>
        </p:txBody>
      </p:sp>
      <p:sp>
        <p:nvSpPr>
          <p:cNvPr id="309" name="Google Shape;309;p17"/>
          <p:cNvSpPr txBox="1"/>
          <p:nvPr>
            <p:ph idx="1" type="subTitle"/>
          </p:nvPr>
        </p:nvSpPr>
        <p:spPr>
          <a:xfrm>
            <a:off x="489825" y="1227925"/>
            <a:ext cx="8005200" cy="2998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Oral erythema multiforme				-   Aphthous ulcers</a:t>
            </a:r>
            <a:endParaRPr sz="1800"/>
          </a:p>
        </p:txBody>
      </p:sp>
      <p:pic>
        <p:nvPicPr>
          <p:cNvPr id="310" name="Google Shape;310;p17"/>
          <p:cNvPicPr preferRelativeResize="0"/>
          <p:nvPr/>
        </p:nvPicPr>
        <p:blipFill rotWithShape="1">
          <a:blip r:embed="rId3">
            <a:alphaModFix/>
          </a:blip>
          <a:srcRect b="8275" l="6895" r="7765" t="5695"/>
          <a:stretch/>
        </p:blipFill>
        <p:spPr>
          <a:xfrm>
            <a:off x="786375" y="1657225"/>
            <a:ext cx="3235625" cy="2139900"/>
          </a:xfrm>
          <a:prstGeom prst="rect">
            <a:avLst/>
          </a:prstGeom>
          <a:noFill/>
          <a:ln>
            <a:noFill/>
          </a:ln>
        </p:spPr>
      </p:pic>
      <p:sp>
        <p:nvSpPr>
          <p:cNvPr id="311" name="Google Shape;311;p17"/>
          <p:cNvSpPr txBox="1"/>
          <p:nvPr/>
        </p:nvSpPr>
        <p:spPr>
          <a:xfrm>
            <a:off x="704700" y="3797125"/>
            <a:ext cx="3867300" cy="85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Nunito"/>
                <a:ea typeface="Nunito"/>
                <a:cs typeface="Nunito"/>
                <a:sym typeface="Nunito"/>
              </a:rPr>
              <a:t>Photo credit: SemanticScholar.org</a:t>
            </a:r>
            <a:endParaRPr sz="1100">
              <a:latin typeface="Nunito"/>
              <a:ea typeface="Nunito"/>
              <a:cs typeface="Nunito"/>
              <a:sym typeface="Nunito"/>
            </a:endParaRPr>
          </a:p>
          <a:p>
            <a:pPr indent="0" lvl="0" marL="0" rtl="0" algn="l">
              <a:spcBef>
                <a:spcPts val="0"/>
              </a:spcBef>
              <a:spcAft>
                <a:spcPts val="0"/>
              </a:spcAft>
              <a:buNone/>
            </a:pPr>
            <a:r>
              <a:rPr lang="en" sz="1100" u="sng">
                <a:solidFill>
                  <a:schemeClr val="hlink"/>
                </a:solidFill>
                <a:latin typeface="Nunito"/>
                <a:ea typeface="Nunito"/>
                <a:cs typeface="Nunito"/>
                <a:sym typeface="Nunito"/>
                <a:hlinkClick r:id="rId4"/>
              </a:rPr>
              <a:t>https://www.semanticscholar.org/paper/Drug-induced-Oral-Erythema-Multiforme%3A-A-Diagnostic-Taqi/6ec3c14ac12f98a1edba2def2d9c9efe7b14127f/figure/0</a:t>
            </a:r>
            <a:endParaRPr sz="1100">
              <a:latin typeface="Nunito"/>
              <a:ea typeface="Nunito"/>
              <a:cs typeface="Nunito"/>
              <a:sym typeface="Nunito"/>
            </a:endParaRPr>
          </a:p>
          <a:p>
            <a:pPr indent="0" lvl="0" marL="0" rtl="0" algn="l">
              <a:spcBef>
                <a:spcPts val="0"/>
              </a:spcBef>
              <a:spcAft>
                <a:spcPts val="0"/>
              </a:spcAft>
              <a:buNone/>
            </a:pPr>
            <a:r>
              <a:t/>
            </a:r>
            <a:endParaRPr sz="1100">
              <a:latin typeface="Nunito"/>
              <a:ea typeface="Nunito"/>
              <a:cs typeface="Nunito"/>
              <a:sym typeface="Nunito"/>
            </a:endParaRPr>
          </a:p>
        </p:txBody>
      </p:sp>
      <p:pic>
        <p:nvPicPr>
          <p:cNvPr id="312" name="Google Shape;312;p17"/>
          <p:cNvPicPr preferRelativeResize="0"/>
          <p:nvPr/>
        </p:nvPicPr>
        <p:blipFill>
          <a:blip r:embed="rId5">
            <a:alphaModFix/>
          </a:blip>
          <a:stretch>
            <a:fillRect/>
          </a:stretch>
        </p:blipFill>
        <p:spPr>
          <a:xfrm>
            <a:off x="5031400" y="1752150"/>
            <a:ext cx="2937417" cy="1762450"/>
          </a:xfrm>
          <a:prstGeom prst="rect">
            <a:avLst/>
          </a:prstGeom>
          <a:noFill/>
          <a:ln>
            <a:noFill/>
          </a:ln>
        </p:spPr>
      </p:pic>
      <p:sp>
        <p:nvSpPr>
          <p:cNvPr id="313" name="Google Shape;313;p17"/>
          <p:cNvSpPr txBox="1"/>
          <p:nvPr/>
        </p:nvSpPr>
        <p:spPr>
          <a:xfrm>
            <a:off x="4898475" y="3514600"/>
            <a:ext cx="3764100" cy="85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Nunito"/>
                <a:ea typeface="Nunito"/>
                <a:cs typeface="Nunito"/>
                <a:sym typeface="Nunito"/>
              </a:rPr>
              <a:t>Photo credit: Modern Dentistry AU</a:t>
            </a:r>
            <a:endParaRPr sz="1100">
              <a:latin typeface="Nunito"/>
              <a:ea typeface="Nunito"/>
              <a:cs typeface="Nunito"/>
              <a:sym typeface="Nunito"/>
            </a:endParaRPr>
          </a:p>
          <a:p>
            <a:pPr indent="0" lvl="0" marL="0" rtl="0" algn="l">
              <a:spcBef>
                <a:spcPts val="0"/>
              </a:spcBef>
              <a:spcAft>
                <a:spcPts val="0"/>
              </a:spcAft>
              <a:buNone/>
            </a:pPr>
            <a:r>
              <a:rPr lang="en" sz="1100" u="sng">
                <a:solidFill>
                  <a:schemeClr val="hlink"/>
                </a:solidFill>
                <a:latin typeface="Nunito"/>
                <a:ea typeface="Nunito"/>
                <a:cs typeface="Nunito"/>
                <a:sym typeface="Nunito"/>
                <a:hlinkClick r:id="rId6"/>
              </a:rPr>
              <a:t>http://www.moderndentistry.com.au/mouth_ulcers.php</a:t>
            </a:r>
            <a:endParaRPr sz="1100">
              <a:latin typeface="Nunito"/>
              <a:ea typeface="Nunito"/>
              <a:cs typeface="Nunito"/>
              <a:sym typeface="Nunito"/>
            </a:endParaRPr>
          </a:p>
        </p:txBody>
      </p:sp>
      <p:sp>
        <p:nvSpPr>
          <p:cNvPr id="314" name="Google Shape;314;p17"/>
          <p:cNvSpPr txBox="1"/>
          <p:nvPr/>
        </p:nvSpPr>
        <p:spPr>
          <a:xfrm>
            <a:off x="786375" y="4652425"/>
            <a:ext cx="3928200" cy="31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Nunito"/>
                <a:ea typeface="Nunito"/>
                <a:cs typeface="Nunito"/>
                <a:sym typeface="Nunito"/>
              </a:rPr>
              <a:t>Presented by Sally Leveque</a:t>
            </a:r>
            <a:endParaRPr>
              <a:latin typeface="Nunito"/>
              <a:ea typeface="Nunito"/>
              <a:cs typeface="Nunito"/>
              <a:sym typeface="Nuni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8" name="Shape 318"/>
        <p:cNvGrpSpPr/>
        <p:nvPr/>
      </p:nvGrpSpPr>
      <p:grpSpPr>
        <a:xfrm>
          <a:off x="0" y="0"/>
          <a:ext cx="0" cy="0"/>
          <a:chOff x="0" y="0"/>
          <a:chExt cx="0" cy="0"/>
        </a:xfrm>
      </p:grpSpPr>
      <p:sp>
        <p:nvSpPr>
          <p:cNvPr id="319" name="Google Shape;319;p18"/>
          <p:cNvSpPr txBox="1"/>
          <p:nvPr>
            <p:ph type="ctrTitle"/>
          </p:nvPr>
        </p:nvSpPr>
        <p:spPr>
          <a:xfrm>
            <a:off x="515650" y="234500"/>
            <a:ext cx="8018100" cy="1364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Nunito"/>
                <a:ea typeface="Nunito"/>
                <a:cs typeface="Nunito"/>
                <a:sym typeface="Nunito"/>
              </a:rPr>
              <a:t>Oral/Facial conditions corticosteroids are intended to treat (cont’d)</a:t>
            </a:r>
            <a:endParaRPr>
              <a:latin typeface="Nunito"/>
              <a:ea typeface="Nunito"/>
              <a:cs typeface="Nunito"/>
              <a:sym typeface="Nunito"/>
            </a:endParaRPr>
          </a:p>
        </p:txBody>
      </p:sp>
      <p:sp>
        <p:nvSpPr>
          <p:cNvPr id="320" name="Google Shape;320;p18"/>
          <p:cNvSpPr txBox="1"/>
          <p:nvPr>
            <p:ph idx="1" type="subTitle"/>
          </p:nvPr>
        </p:nvSpPr>
        <p:spPr>
          <a:xfrm>
            <a:off x="709025" y="1598600"/>
            <a:ext cx="6264900" cy="2526600"/>
          </a:xfrm>
          <a:prstGeom prst="rect">
            <a:avLst/>
          </a:prstGeom>
        </p:spPr>
        <p:txBody>
          <a:bodyPr anchorCtr="0" anchor="t" bIns="91425" lIns="91425" spcFirstLastPara="1" rIns="91425" wrap="square" tIns="91425">
            <a:noAutofit/>
          </a:bodyPr>
          <a:lstStyle/>
          <a:p>
            <a:pPr indent="-419100" lvl="0" marL="457200" rtl="0" algn="l">
              <a:spcBef>
                <a:spcPts val="0"/>
              </a:spcBef>
              <a:spcAft>
                <a:spcPts val="0"/>
              </a:spcAft>
              <a:buSzPts val="3000"/>
              <a:buChar char="-"/>
            </a:pPr>
            <a:r>
              <a:rPr lang="en" sz="3000"/>
              <a:t>Stomatitis			</a:t>
            </a:r>
            <a:endParaRPr sz="3000"/>
          </a:p>
          <a:p>
            <a:pPr indent="0" lvl="0" marL="0" rtl="0" algn="l">
              <a:spcBef>
                <a:spcPts val="0"/>
              </a:spcBef>
              <a:spcAft>
                <a:spcPts val="0"/>
              </a:spcAft>
              <a:buNone/>
            </a:pPr>
            <a:r>
              <a:rPr lang="en" sz="3000"/>
              <a:t> -  Mucous membrane pemphigoid</a:t>
            </a:r>
            <a:endParaRPr sz="3000"/>
          </a:p>
          <a:p>
            <a:pPr indent="-419100" lvl="0" marL="457200" rtl="0" algn="l">
              <a:spcBef>
                <a:spcPts val="0"/>
              </a:spcBef>
              <a:spcAft>
                <a:spcPts val="0"/>
              </a:spcAft>
              <a:buSzPts val="3000"/>
              <a:buChar char="-"/>
            </a:pPr>
            <a:r>
              <a:rPr lang="en" sz="3000"/>
              <a:t>Bell’s palsy				</a:t>
            </a:r>
            <a:endParaRPr sz="3000"/>
          </a:p>
          <a:p>
            <a:pPr indent="-419100" lvl="0" marL="457200" rtl="0" algn="l">
              <a:spcBef>
                <a:spcPts val="0"/>
              </a:spcBef>
              <a:spcAft>
                <a:spcPts val="0"/>
              </a:spcAft>
              <a:buSzPts val="3000"/>
              <a:buChar char="-"/>
            </a:pPr>
            <a:r>
              <a:rPr lang="en" sz="3000"/>
              <a:t>Ramsay Hunt syndrome</a:t>
            </a:r>
            <a:endParaRPr sz="3000"/>
          </a:p>
          <a:p>
            <a:pPr indent="-419100" lvl="0" marL="457200" rtl="0" algn="l">
              <a:spcBef>
                <a:spcPts val="0"/>
              </a:spcBef>
              <a:spcAft>
                <a:spcPts val="0"/>
              </a:spcAft>
              <a:buSzPts val="3000"/>
              <a:buChar char="-"/>
            </a:pPr>
            <a:r>
              <a:rPr lang="en" sz="3000"/>
              <a:t>TMJ disorders	</a:t>
            </a:r>
            <a:endParaRPr sz="3000"/>
          </a:p>
          <a:p>
            <a:pPr indent="0" lvl="0" marL="0" rtl="0" algn="l">
              <a:spcBef>
                <a:spcPts val="0"/>
              </a:spcBef>
              <a:spcAft>
                <a:spcPts val="0"/>
              </a:spcAft>
              <a:buNone/>
            </a:pPr>
            <a:r>
              <a:t/>
            </a:r>
            <a:endParaRPr/>
          </a:p>
        </p:txBody>
      </p:sp>
      <p:sp>
        <p:nvSpPr>
          <p:cNvPr id="321" name="Google Shape;321;p18"/>
          <p:cNvSpPr txBox="1"/>
          <p:nvPr/>
        </p:nvSpPr>
        <p:spPr>
          <a:xfrm>
            <a:off x="709025" y="4473150"/>
            <a:ext cx="2810100" cy="44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Nunito"/>
                <a:ea typeface="Nunito"/>
                <a:cs typeface="Nunito"/>
                <a:sym typeface="Nunito"/>
              </a:rPr>
              <a:t>Presented by Sally Leveque</a:t>
            </a:r>
            <a:endParaRPr>
              <a:latin typeface="Nunito"/>
              <a:ea typeface="Nunito"/>
              <a:cs typeface="Nunito"/>
              <a:sym typeface="Nuni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5" name="Shape 325"/>
        <p:cNvGrpSpPr/>
        <p:nvPr/>
      </p:nvGrpSpPr>
      <p:grpSpPr>
        <a:xfrm>
          <a:off x="0" y="0"/>
          <a:ext cx="0" cy="0"/>
          <a:chOff x="0" y="0"/>
          <a:chExt cx="0" cy="0"/>
        </a:xfrm>
      </p:grpSpPr>
      <p:sp>
        <p:nvSpPr>
          <p:cNvPr id="326" name="Google Shape;326;p19"/>
          <p:cNvSpPr txBox="1"/>
          <p:nvPr>
            <p:ph type="ctrTitle"/>
          </p:nvPr>
        </p:nvSpPr>
        <p:spPr>
          <a:xfrm>
            <a:off x="580100" y="182925"/>
            <a:ext cx="7966500" cy="1015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latin typeface="Nunito"/>
                <a:ea typeface="Nunito"/>
                <a:cs typeface="Nunito"/>
                <a:sym typeface="Nunito"/>
              </a:rPr>
              <a:t>Other diseases and conditions corticosteroids are intended to treat</a:t>
            </a:r>
            <a:endParaRPr sz="3000">
              <a:latin typeface="Nunito"/>
              <a:ea typeface="Nunito"/>
              <a:cs typeface="Nunito"/>
              <a:sym typeface="Nunito"/>
            </a:endParaRPr>
          </a:p>
        </p:txBody>
      </p:sp>
      <p:sp>
        <p:nvSpPr>
          <p:cNvPr id="327" name="Google Shape;327;p19"/>
          <p:cNvSpPr txBox="1"/>
          <p:nvPr>
            <p:ph idx="1" type="subTitle"/>
          </p:nvPr>
        </p:nvSpPr>
        <p:spPr>
          <a:xfrm>
            <a:off x="1318625" y="1418475"/>
            <a:ext cx="6896700" cy="214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Adrenal crisis                          -	Multiple sclerosis</a:t>
            </a:r>
            <a:endParaRPr sz="1800"/>
          </a:p>
          <a:p>
            <a:pPr indent="-342900" lvl="0" marL="457200" rtl="0" algn="l">
              <a:spcBef>
                <a:spcPts val="0"/>
              </a:spcBef>
              <a:spcAft>
                <a:spcPts val="0"/>
              </a:spcAft>
              <a:buSzPts val="1800"/>
              <a:buChar char="-"/>
            </a:pPr>
            <a:r>
              <a:rPr lang="en" sz="1800"/>
              <a:t>Addison’s disease                   - 	Leukemia</a:t>
            </a:r>
            <a:endParaRPr sz="1800"/>
          </a:p>
          <a:p>
            <a:pPr indent="-342900" lvl="0" marL="457200" rtl="0" algn="l">
              <a:spcBef>
                <a:spcPts val="0"/>
              </a:spcBef>
              <a:spcAft>
                <a:spcPts val="0"/>
              </a:spcAft>
              <a:buSzPts val="1800"/>
              <a:buChar char="-"/>
            </a:pPr>
            <a:r>
              <a:rPr lang="en" sz="1800"/>
              <a:t>COPD                                       -	Lupus              </a:t>
            </a:r>
            <a:endParaRPr sz="1800"/>
          </a:p>
          <a:p>
            <a:pPr indent="-342900" lvl="0" marL="457200" rtl="0" algn="l">
              <a:spcBef>
                <a:spcPts val="0"/>
              </a:spcBef>
              <a:spcAft>
                <a:spcPts val="0"/>
              </a:spcAft>
              <a:buSzPts val="1800"/>
              <a:buChar char="-"/>
            </a:pPr>
            <a:r>
              <a:rPr lang="en" sz="1800"/>
              <a:t>Contact dermatitis		    -	Arthritis</a:t>
            </a:r>
            <a:endParaRPr sz="1800"/>
          </a:p>
          <a:p>
            <a:pPr indent="-342900" lvl="0" marL="457200" rtl="0" algn="l">
              <a:spcBef>
                <a:spcPts val="0"/>
              </a:spcBef>
              <a:spcAft>
                <a:spcPts val="0"/>
              </a:spcAft>
              <a:buSzPts val="1800"/>
              <a:buChar char="-"/>
            </a:pPr>
            <a:r>
              <a:rPr lang="en" sz="1800"/>
              <a:t>Asthma                			    -	Leukemia</a:t>
            </a:r>
            <a:endParaRPr sz="1800"/>
          </a:p>
          <a:p>
            <a:pPr indent="-342900" lvl="0" marL="457200" rtl="0" algn="l">
              <a:spcBef>
                <a:spcPts val="0"/>
              </a:spcBef>
              <a:spcAft>
                <a:spcPts val="0"/>
              </a:spcAft>
              <a:buSzPts val="1800"/>
              <a:buChar char="-"/>
            </a:pPr>
            <a:r>
              <a:rPr lang="en" sz="1800"/>
              <a:t>Crohn’s disease			    -	</a:t>
            </a:r>
            <a:r>
              <a:rPr lang="en" sz="1800"/>
              <a:t>Organ transplantation</a:t>
            </a:r>
            <a:endParaRPr sz="1800"/>
          </a:p>
          <a:p>
            <a:pPr indent="-342900" lvl="0" marL="457200" rtl="0" algn="l">
              <a:spcBef>
                <a:spcPts val="0"/>
              </a:spcBef>
              <a:spcAft>
                <a:spcPts val="0"/>
              </a:spcAft>
              <a:buSzPts val="1800"/>
              <a:buChar char="-"/>
            </a:pPr>
            <a:r>
              <a:rPr lang="en" sz="1800"/>
              <a:t>Allergies								</a:t>
            </a:r>
            <a:endParaRPr sz="1800"/>
          </a:p>
          <a:p>
            <a:pPr indent="0" lvl="0" marL="457200" rtl="0" algn="l">
              <a:spcBef>
                <a:spcPts val="0"/>
              </a:spcBef>
              <a:spcAft>
                <a:spcPts val="0"/>
              </a:spcAft>
              <a:buNone/>
            </a:pPr>
            <a:r>
              <a:t/>
            </a:r>
            <a:endParaRPr sz="1800"/>
          </a:p>
          <a:p>
            <a:pPr indent="0" lvl="0" marL="457200" rtl="0" algn="l">
              <a:spcBef>
                <a:spcPts val="0"/>
              </a:spcBef>
              <a:spcAft>
                <a:spcPts val="0"/>
              </a:spcAft>
              <a:buNone/>
            </a:pPr>
            <a:r>
              <a:t/>
            </a:r>
            <a:endParaRPr sz="1800"/>
          </a:p>
        </p:txBody>
      </p:sp>
      <p:sp>
        <p:nvSpPr>
          <p:cNvPr id="328" name="Google Shape;328;p19"/>
          <p:cNvSpPr txBox="1"/>
          <p:nvPr/>
        </p:nvSpPr>
        <p:spPr>
          <a:xfrm>
            <a:off x="703600" y="4370050"/>
            <a:ext cx="7332300" cy="46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Nunito"/>
                <a:ea typeface="Nunito"/>
                <a:cs typeface="Nunito"/>
                <a:sym typeface="Nunito"/>
              </a:rPr>
              <a:t>Presented by Sally Leveque</a:t>
            </a:r>
            <a:endParaRPr>
              <a:latin typeface="Nunito"/>
              <a:ea typeface="Nunito"/>
              <a:cs typeface="Nunito"/>
              <a:sym typeface="Nunito"/>
            </a:endParaRPr>
          </a:p>
        </p:txBody>
      </p:sp>
      <p:sp>
        <p:nvSpPr>
          <p:cNvPr id="329" name="Google Shape;329;p19"/>
          <p:cNvSpPr txBox="1"/>
          <p:nvPr/>
        </p:nvSpPr>
        <p:spPr>
          <a:xfrm>
            <a:off x="755175" y="3558675"/>
            <a:ext cx="8152500" cy="85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Nunito"/>
                <a:ea typeface="Nunito"/>
                <a:cs typeface="Nunito"/>
                <a:sym typeface="Nunito"/>
              </a:rPr>
              <a:t>“Corticosteroids have </a:t>
            </a:r>
            <a:r>
              <a:rPr lang="en" sz="1800">
                <a:solidFill>
                  <a:srgbClr val="FFFFFF"/>
                </a:solidFill>
                <a:latin typeface="Nunito"/>
                <a:ea typeface="Nunito"/>
                <a:cs typeface="Nunito"/>
                <a:sym typeface="Nunito"/>
              </a:rPr>
              <a:t>revolutionized the management of several disabling conditions and saved many lives.</a:t>
            </a:r>
            <a:r>
              <a:rPr baseline="30000" lang="en" sz="1800">
                <a:solidFill>
                  <a:srgbClr val="FFFFFF"/>
                </a:solidFill>
                <a:latin typeface="Nunito"/>
                <a:ea typeface="Nunito"/>
                <a:cs typeface="Nunito"/>
                <a:sym typeface="Nunito"/>
              </a:rPr>
              <a:t>2</a:t>
            </a:r>
            <a:r>
              <a:rPr lang="en" sz="1800">
                <a:solidFill>
                  <a:srgbClr val="FFFFFF"/>
                </a:solidFill>
                <a:latin typeface="Nunito"/>
                <a:ea typeface="Nunito"/>
                <a:cs typeface="Nunito"/>
                <a:sym typeface="Nunito"/>
              </a:rPr>
              <a:t>”</a:t>
            </a:r>
            <a:r>
              <a:rPr lang="en" sz="1800">
                <a:solidFill>
                  <a:srgbClr val="FFFFFF"/>
                </a:solidFill>
                <a:latin typeface="Nunito"/>
                <a:ea typeface="Nunito"/>
                <a:cs typeface="Nunito"/>
                <a:sym typeface="Nunito"/>
              </a:rPr>
              <a:t> </a:t>
            </a:r>
            <a:endParaRPr sz="1800">
              <a:solidFill>
                <a:srgbClr val="FFFFFF"/>
              </a:solidFill>
              <a:latin typeface="Nunito"/>
              <a:ea typeface="Nunito"/>
              <a:cs typeface="Nunito"/>
              <a:sym typeface="Nuni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3" name="Shape 333"/>
        <p:cNvGrpSpPr/>
        <p:nvPr/>
      </p:nvGrpSpPr>
      <p:grpSpPr>
        <a:xfrm>
          <a:off x="0" y="0"/>
          <a:ext cx="0" cy="0"/>
          <a:chOff x="0" y="0"/>
          <a:chExt cx="0" cy="0"/>
        </a:xfrm>
      </p:grpSpPr>
      <p:sp>
        <p:nvSpPr>
          <p:cNvPr id="334" name="Google Shape;334;p20"/>
          <p:cNvSpPr txBox="1"/>
          <p:nvPr>
            <p:ph type="ctrTitle"/>
          </p:nvPr>
        </p:nvSpPr>
        <p:spPr>
          <a:xfrm>
            <a:off x="1535775" y="109713"/>
            <a:ext cx="4255500" cy="1872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Nunito"/>
                <a:ea typeface="Nunito"/>
                <a:cs typeface="Nunito"/>
                <a:sym typeface="Nunito"/>
              </a:rPr>
              <a:t>How does corticosteroid work in our body?</a:t>
            </a:r>
            <a:r>
              <a:rPr lang="en"/>
              <a:t> </a:t>
            </a:r>
            <a:endParaRPr/>
          </a:p>
        </p:txBody>
      </p:sp>
      <p:sp>
        <p:nvSpPr>
          <p:cNvPr id="335" name="Google Shape;335;p20"/>
          <p:cNvSpPr txBox="1"/>
          <p:nvPr>
            <p:ph idx="1" type="subTitle"/>
          </p:nvPr>
        </p:nvSpPr>
        <p:spPr>
          <a:xfrm>
            <a:off x="824000" y="2068150"/>
            <a:ext cx="7959000" cy="28872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AutoNum type="arabicPeriod"/>
            </a:pPr>
            <a:r>
              <a:rPr lang="en" sz="2400"/>
              <a:t>Decreasing inflammation which body fight with foreign substances such as  bacteria and virus.</a:t>
            </a:r>
            <a:endParaRPr sz="2400"/>
          </a:p>
          <a:p>
            <a:pPr indent="0" lvl="0" marL="0" rtl="0" algn="l">
              <a:spcBef>
                <a:spcPts val="0"/>
              </a:spcBef>
              <a:spcAft>
                <a:spcPts val="0"/>
              </a:spcAft>
              <a:buNone/>
            </a:pPr>
            <a:r>
              <a:t/>
            </a:r>
            <a:endParaRPr sz="2400"/>
          </a:p>
          <a:p>
            <a:pPr indent="-381000" lvl="0" marL="457200" rtl="0" algn="l">
              <a:spcBef>
                <a:spcPts val="0"/>
              </a:spcBef>
              <a:spcAft>
                <a:spcPts val="0"/>
              </a:spcAft>
              <a:buSzPts val="2400"/>
              <a:buAutoNum type="arabicPeriod"/>
            </a:pPr>
            <a:r>
              <a:rPr lang="en" sz="2400"/>
              <a:t>Reducing activity of immune system which body tissue self-damage such as </a:t>
            </a:r>
            <a:r>
              <a:rPr lang="en" sz="2400"/>
              <a:t>transplantation</a:t>
            </a:r>
            <a:r>
              <a:rPr lang="en" sz="2400"/>
              <a:t>,  corticosteroid can stop self-attack or keep tissue damaged as low as possible.  </a:t>
            </a:r>
            <a:endParaRPr sz="2400"/>
          </a:p>
          <a:p>
            <a:pPr indent="0" lvl="0" marL="457200" rtl="0" algn="l">
              <a:spcBef>
                <a:spcPts val="0"/>
              </a:spcBef>
              <a:spcAft>
                <a:spcPts val="0"/>
              </a:spcAft>
              <a:buNone/>
            </a:pPr>
            <a:r>
              <a:t/>
            </a:r>
            <a:endParaRPr sz="1400"/>
          </a:p>
          <a:p>
            <a:pPr indent="0" lvl="0" marL="0" rtl="0" algn="l">
              <a:spcBef>
                <a:spcPts val="0"/>
              </a:spcBef>
              <a:spcAft>
                <a:spcPts val="0"/>
              </a:spcAft>
              <a:buNone/>
            </a:pPr>
            <a:r>
              <a:rPr lang="en" sz="1400">
                <a:solidFill>
                  <a:srgbClr val="000000"/>
                </a:solidFill>
              </a:rPr>
              <a:t>Presented by Yu Jing Mei</a:t>
            </a:r>
            <a:endParaRPr sz="140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9" name="Shape 339"/>
        <p:cNvGrpSpPr/>
        <p:nvPr/>
      </p:nvGrpSpPr>
      <p:grpSpPr>
        <a:xfrm>
          <a:off x="0" y="0"/>
          <a:ext cx="0" cy="0"/>
          <a:chOff x="0" y="0"/>
          <a:chExt cx="0" cy="0"/>
        </a:xfrm>
      </p:grpSpPr>
      <p:sp>
        <p:nvSpPr>
          <p:cNvPr id="340" name="Google Shape;340;p21"/>
          <p:cNvSpPr txBox="1"/>
          <p:nvPr>
            <p:ph type="ctrTitle"/>
          </p:nvPr>
        </p:nvSpPr>
        <p:spPr>
          <a:xfrm>
            <a:off x="2140125" y="190288"/>
            <a:ext cx="4255500" cy="1872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Nunito"/>
                <a:ea typeface="Nunito"/>
                <a:cs typeface="Nunito"/>
                <a:sym typeface="Nunito"/>
              </a:rPr>
              <a:t>How does corticosteroid work in our body?</a:t>
            </a:r>
            <a:r>
              <a:rPr lang="en"/>
              <a:t> </a:t>
            </a:r>
            <a:endParaRPr/>
          </a:p>
          <a:p>
            <a:pPr indent="0" lvl="0" marL="0" rtl="0" algn="l">
              <a:spcBef>
                <a:spcPts val="0"/>
              </a:spcBef>
              <a:spcAft>
                <a:spcPts val="0"/>
              </a:spcAft>
              <a:buNone/>
            </a:pPr>
            <a:r>
              <a:t/>
            </a:r>
            <a:endParaRPr/>
          </a:p>
        </p:txBody>
      </p:sp>
      <p:sp>
        <p:nvSpPr>
          <p:cNvPr id="341" name="Google Shape;341;p21"/>
          <p:cNvSpPr txBox="1"/>
          <p:nvPr>
            <p:ph idx="1" type="subTitle"/>
          </p:nvPr>
        </p:nvSpPr>
        <p:spPr>
          <a:xfrm>
            <a:off x="134300" y="1726750"/>
            <a:ext cx="4122900" cy="21756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AutoNum type="arabicPeriod"/>
            </a:pPr>
            <a:r>
              <a:rPr lang="en" sz="2400"/>
              <a:t>Local steroid treatment:</a:t>
            </a:r>
            <a:endParaRPr sz="2400"/>
          </a:p>
          <a:p>
            <a:pPr indent="0" lvl="0" marL="457200" rtl="0" algn="l">
              <a:spcBef>
                <a:spcPts val="0"/>
              </a:spcBef>
              <a:spcAft>
                <a:spcPts val="0"/>
              </a:spcAft>
              <a:buNone/>
            </a:pPr>
            <a:r>
              <a:rPr lang="en" sz="2400"/>
              <a:t>joint injection</a:t>
            </a:r>
            <a:endParaRPr sz="2400"/>
          </a:p>
          <a:p>
            <a:pPr indent="0" lvl="0" marL="457200" rtl="0" algn="l">
              <a:spcBef>
                <a:spcPts val="0"/>
              </a:spcBef>
              <a:spcAft>
                <a:spcPts val="0"/>
              </a:spcAft>
              <a:buNone/>
            </a:pPr>
            <a:r>
              <a:rPr lang="en" sz="2400"/>
              <a:t>eye drops, </a:t>
            </a:r>
            <a:endParaRPr sz="2400"/>
          </a:p>
          <a:p>
            <a:pPr indent="0" lvl="0" marL="457200" rtl="0" algn="l">
              <a:spcBef>
                <a:spcPts val="0"/>
              </a:spcBef>
              <a:spcAft>
                <a:spcPts val="0"/>
              </a:spcAft>
              <a:buNone/>
            </a:pPr>
            <a:r>
              <a:rPr lang="en" sz="2400"/>
              <a:t>ear drops, </a:t>
            </a:r>
            <a:endParaRPr sz="2400"/>
          </a:p>
          <a:p>
            <a:pPr indent="0" lvl="0" marL="457200" rtl="0" algn="l">
              <a:spcBef>
                <a:spcPts val="0"/>
              </a:spcBef>
              <a:spcAft>
                <a:spcPts val="0"/>
              </a:spcAft>
              <a:buNone/>
            </a:pPr>
            <a:r>
              <a:rPr lang="en" sz="2400"/>
              <a:t>skin creams. </a:t>
            </a:r>
            <a:endParaRPr sz="2400"/>
          </a:p>
          <a:p>
            <a:pPr indent="0" lvl="0" marL="457200" rtl="0" algn="l">
              <a:spcBef>
                <a:spcPts val="0"/>
              </a:spcBef>
              <a:spcAft>
                <a:spcPts val="0"/>
              </a:spcAft>
              <a:buNone/>
            </a:pPr>
            <a:r>
              <a:t/>
            </a:r>
            <a:endParaRPr/>
          </a:p>
        </p:txBody>
      </p:sp>
      <p:sp>
        <p:nvSpPr>
          <p:cNvPr id="342" name="Google Shape;342;p21"/>
          <p:cNvSpPr txBox="1"/>
          <p:nvPr/>
        </p:nvSpPr>
        <p:spPr>
          <a:xfrm>
            <a:off x="4512325" y="1793900"/>
            <a:ext cx="4430100" cy="241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FFFF"/>
                </a:solidFill>
                <a:latin typeface="Nunito"/>
                <a:ea typeface="Nunito"/>
                <a:cs typeface="Nunito"/>
                <a:sym typeface="Nunito"/>
              </a:rPr>
              <a:t>2. Systemic steroid treatment:</a:t>
            </a:r>
            <a:endParaRPr sz="2400">
              <a:solidFill>
                <a:srgbClr val="FFFFFF"/>
              </a:solidFill>
              <a:latin typeface="Nunito"/>
              <a:ea typeface="Nunito"/>
              <a:cs typeface="Nunito"/>
              <a:sym typeface="Nunito"/>
            </a:endParaRPr>
          </a:p>
          <a:p>
            <a:pPr indent="0" lvl="0" marL="0" rtl="0" algn="l">
              <a:spcBef>
                <a:spcPts val="0"/>
              </a:spcBef>
              <a:spcAft>
                <a:spcPts val="0"/>
              </a:spcAft>
              <a:buNone/>
            </a:pPr>
            <a:r>
              <a:rPr lang="en" sz="2400">
                <a:solidFill>
                  <a:srgbClr val="FFFFFF"/>
                </a:solidFill>
                <a:latin typeface="Nunito"/>
                <a:ea typeface="Nunito"/>
                <a:cs typeface="Nunito"/>
                <a:sym typeface="Nunito"/>
              </a:rPr>
              <a:t>It circulates through bloodstream to body sites</a:t>
            </a:r>
            <a:endParaRPr sz="2400">
              <a:solidFill>
                <a:srgbClr val="FFFFFF"/>
              </a:solidFill>
              <a:latin typeface="Nunito"/>
              <a:ea typeface="Nunito"/>
              <a:cs typeface="Nunito"/>
              <a:sym typeface="Nunito"/>
            </a:endParaRPr>
          </a:p>
          <a:p>
            <a:pPr indent="0" lvl="0" marL="0" rtl="0" algn="l">
              <a:spcBef>
                <a:spcPts val="0"/>
              </a:spcBef>
              <a:spcAft>
                <a:spcPts val="0"/>
              </a:spcAft>
              <a:buNone/>
            </a:pPr>
            <a:r>
              <a:rPr lang="en" sz="2400">
                <a:solidFill>
                  <a:srgbClr val="FFFFFF"/>
                </a:solidFill>
                <a:latin typeface="Nunito"/>
                <a:ea typeface="Nunito"/>
                <a:cs typeface="Nunito"/>
                <a:sym typeface="Nunito"/>
              </a:rPr>
              <a:t>    Examples: Oral medicines or</a:t>
            </a:r>
            <a:endParaRPr sz="2400">
              <a:solidFill>
                <a:srgbClr val="FFFFFF"/>
              </a:solidFill>
              <a:latin typeface="Nunito"/>
              <a:ea typeface="Nunito"/>
              <a:cs typeface="Nunito"/>
              <a:sym typeface="Nunito"/>
            </a:endParaRPr>
          </a:p>
          <a:p>
            <a:pPr indent="0" lvl="0" marL="0" rtl="0" algn="l">
              <a:spcBef>
                <a:spcPts val="0"/>
              </a:spcBef>
              <a:spcAft>
                <a:spcPts val="0"/>
              </a:spcAft>
              <a:buNone/>
            </a:pPr>
            <a:r>
              <a:rPr lang="en" sz="2400">
                <a:solidFill>
                  <a:srgbClr val="FFFFFF"/>
                </a:solidFill>
                <a:latin typeface="Nunito"/>
                <a:ea typeface="Nunito"/>
                <a:cs typeface="Nunito"/>
                <a:sym typeface="Nunito"/>
              </a:rPr>
              <a:t>Medicines that are delivered                into vein(IV) or muscle(IM) </a:t>
            </a:r>
            <a:endParaRPr sz="2400">
              <a:solidFill>
                <a:srgbClr val="FFFFFF"/>
              </a:solidFill>
              <a:latin typeface="Nunito"/>
              <a:ea typeface="Nunito"/>
              <a:cs typeface="Nunito"/>
              <a:sym typeface="Nunito"/>
            </a:endParaRPr>
          </a:p>
          <a:p>
            <a:pPr indent="0" lvl="0" marL="0" rtl="0" algn="l">
              <a:spcBef>
                <a:spcPts val="0"/>
              </a:spcBef>
              <a:spcAft>
                <a:spcPts val="0"/>
              </a:spcAft>
              <a:buNone/>
            </a:pPr>
            <a:r>
              <a:rPr lang="en" sz="2400">
                <a:solidFill>
                  <a:srgbClr val="FFFFFF"/>
                </a:solidFill>
                <a:latin typeface="Nunito"/>
                <a:ea typeface="Nunito"/>
                <a:cs typeface="Nunito"/>
                <a:sym typeface="Nunito"/>
              </a:rPr>
              <a:t>    </a:t>
            </a:r>
            <a:endParaRPr sz="2400">
              <a:solidFill>
                <a:srgbClr val="FFFFFF"/>
              </a:solidFill>
              <a:latin typeface="Nunito"/>
              <a:ea typeface="Nunito"/>
              <a:cs typeface="Nunito"/>
              <a:sym typeface="Nunito"/>
            </a:endParaRPr>
          </a:p>
          <a:p>
            <a:pPr indent="0" lvl="0" marL="0" rtl="0" algn="l">
              <a:spcBef>
                <a:spcPts val="0"/>
              </a:spcBef>
              <a:spcAft>
                <a:spcPts val="0"/>
              </a:spcAft>
              <a:buNone/>
            </a:pPr>
            <a:r>
              <a:t/>
            </a:r>
            <a:endParaRPr sz="2400">
              <a:solidFill>
                <a:srgbClr val="FFFFFF"/>
              </a:solidFill>
              <a:latin typeface="Nunito"/>
              <a:ea typeface="Nunito"/>
              <a:cs typeface="Nunito"/>
              <a:sym typeface="Nunito"/>
            </a:endParaRPr>
          </a:p>
        </p:txBody>
      </p:sp>
      <p:sp>
        <p:nvSpPr>
          <p:cNvPr id="343" name="Google Shape;343;p21"/>
          <p:cNvSpPr txBox="1"/>
          <p:nvPr/>
        </p:nvSpPr>
        <p:spPr>
          <a:xfrm>
            <a:off x="201450" y="4144050"/>
            <a:ext cx="8741100" cy="87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Nunito"/>
                <a:ea typeface="Nunito"/>
                <a:cs typeface="Nunito"/>
                <a:sym typeface="Nunito"/>
              </a:rPr>
              <a:t>Note: local steroid treatment is preferred to </a:t>
            </a:r>
            <a:r>
              <a:rPr lang="en" sz="1800">
                <a:solidFill>
                  <a:srgbClr val="FFFFFF"/>
                </a:solidFill>
                <a:latin typeface="Nunito"/>
                <a:ea typeface="Nunito"/>
                <a:cs typeface="Nunito"/>
                <a:sym typeface="Nunito"/>
              </a:rPr>
              <a:t>prescribe</a:t>
            </a:r>
            <a:r>
              <a:rPr lang="en" sz="1800">
                <a:solidFill>
                  <a:srgbClr val="FFFFFF"/>
                </a:solidFill>
                <a:latin typeface="Nunito"/>
                <a:ea typeface="Nunito"/>
                <a:cs typeface="Nunito"/>
                <a:sym typeface="Nunito"/>
              </a:rPr>
              <a:t> instead of systemic steroid treatment to reduce risks of side effects when possible.</a:t>
            </a:r>
            <a:endParaRPr sz="1800">
              <a:solidFill>
                <a:srgbClr val="FFFFFF"/>
              </a:solidFill>
              <a:latin typeface="Nunito"/>
              <a:ea typeface="Nunito"/>
              <a:cs typeface="Nunito"/>
              <a:sym typeface="Nunito"/>
            </a:endParaRPr>
          </a:p>
          <a:p>
            <a:pPr indent="0" lvl="0" marL="0" rtl="0" algn="l">
              <a:spcBef>
                <a:spcPts val="0"/>
              </a:spcBef>
              <a:spcAft>
                <a:spcPts val="0"/>
              </a:spcAft>
              <a:buNone/>
            </a:pPr>
            <a:r>
              <a:rPr lang="en">
                <a:latin typeface="Nunito"/>
                <a:ea typeface="Nunito"/>
                <a:cs typeface="Nunito"/>
                <a:sym typeface="Nunito"/>
              </a:rPr>
              <a:t>Presented by Yu Jing Mei</a:t>
            </a:r>
            <a:r>
              <a:rPr lang="en" sz="1800">
                <a:latin typeface="Nunito"/>
                <a:ea typeface="Nunito"/>
                <a:cs typeface="Nunito"/>
                <a:sym typeface="Nunito"/>
              </a:rPr>
              <a:t> </a:t>
            </a:r>
            <a:endParaRPr sz="1800">
              <a:latin typeface="Nunito"/>
              <a:ea typeface="Nunito"/>
              <a:cs typeface="Nunito"/>
              <a:sym typeface="Nuni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