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5143500" cx="9144000"/>
  <p:notesSz cx="6858000" cy="9144000"/>
  <p:embeddedFontLst>
    <p:embeddedFont>
      <p:font typeface="Proxima Nova"/>
      <p:regular r:id="rId31"/>
      <p:bold r:id="rId32"/>
      <p:italic r:id="rId33"/>
      <p:boldItalic r:id="rId34"/>
    </p:embeddedFont>
    <p:embeddedFont>
      <p:font typeface="Alfa Slab One"/>
      <p:regular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roximaNova-regular.fntdata"/><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ProximaNova-italic.fntdata"/><Relationship Id="rId10" Type="http://schemas.openxmlformats.org/officeDocument/2006/relationships/slide" Target="slides/slide5.xml"/><Relationship Id="rId32" Type="http://schemas.openxmlformats.org/officeDocument/2006/relationships/font" Target="fonts/ProximaNova-bold.fntdata"/><Relationship Id="rId13" Type="http://schemas.openxmlformats.org/officeDocument/2006/relationships/slide" Target="slides/slide8.xml"/><Relationship Id="rId35" Type="http://schemas.openxmlformats.org/officeDocument/2006/relationships/font" Target="fonts/AlfaSlabOne-regular.fntdata"/><Relationship Id="rId12" Type="http://schemas.openxmlformats.org/officeDocument/2006/relationships/slide" Target="slides/slide7.xml"/><Relationship Id="rId34" Type="http://schemas.openxmlformats.org/officeDocument/2006/relationships/font" Target="fonts/ProximaNova-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6c42a433a1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6c42a433a1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6c42a433a1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6c42a433a1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6c42a433a1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6c42a433a1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6c48fc709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6c48fc709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g6c48fc709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6c48fc709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6c48fc7095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6c48fc7095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6c67f623d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6c67f623d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75f83baf7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75f83baf7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75f83baf70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75f83baf70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g75f83baf70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75f83baf70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g6c42a433a1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6c42a433a1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75f83baf70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75f83baf70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g75f83baf70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75f83baf70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g75f83baf70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75f83baf70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g75f83baf70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75f83baf70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g75f83baf70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75f83baf70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g75f83baf70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75f83baf70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g6c42a433a1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6c42a433a1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g6c42a433a1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6c42a433a1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6c42a433a1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6c42a433a1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6c42a433a1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6c42a433a1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6c42a433a1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6c42a433a1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6c42a433a1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6c42a433a1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6c42a433a1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6c42a433a1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game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 name="Shape 55"/>
        <p:cNvGrpSpPr/>
        <p:nvPr/>
      </p:nvGrpSpPr>
      <p:grpSpPr>
        <a:xfrm>
          <a:off x="0" y="0"/>
          <a:ext cx="0" cy="0"/>
          <a:chOff x="0" y="0"/>
          <a:chExt cx="0" cy="0"/>
        </a:xfrm>
      </p:grpSpPr>
      <p:sp>
        <p:nvSpPr>
          <p:cNvPr id="56" name="Google Shape;56;p13"/>
          <p:cNvSpPr txBox="1"/>
          <p:nvPr/>
        </p:nvSpPr>
        <p:spPr>
          <a:xfrm>
            <a:off x="0" y="116013"/>
            <a:ext cx="9144000" cy="23877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None/>
            </a:pPr>
            <a:r>
              <a:rPr lang="en" sz="4000">
                <a:solidFill>
                  <a:srgbClr val="000000"/>
                </a:solidFill>
                <a:latin typeface="Calibri"/>
                <a:ea typeface="Calibri"/>
                <a:cs typeface="Calibri"/>
                <a:sym typeface="Calibri"/>
              </a:rPr>
              <a:t>New York City College of Technology</a:t>
            </a:r>
            <a:br>
              <a:rPr lang="en" sz="4000">
                <a:solidFill>
                  <a:srgbClr val="000000"/>
                </a:solidFill>
                <a:latin typeface="Calibri"/>
                <a:ea typeface="Calibri"/>
                <a:cs typeface="Calibri"/>
                <a:sym typeface="Calibri"/>
              </a:rPr>
            </a:br>
            <a:r>
              <a:rPr lang="en" sz="4000">
                <a:solidFill>
                  <a:srgbClr val="000000"/>
                </a:solidFill>
                <a:latin typeface="Calibri"/>
                <a:ea typeface="Calibri"/>
                <a:cs typeface="Calibri"/>
                <a:sym typeface="Calibri"/>
              </a:rPr>
              <a:t>Department of Dental Hygiene</a:t>
            </a:r>
            <a:br>
              <a:rPr lang="en" sz="4000">
                <a:solidFill>
                  <a:srgbClr val="000000"/>
                </a:solidFill>
                <a:latin typeface="Calibri"/>
                <a:ea typeface="Calibri"/>
                <a:cs typeface="Calibri"/>
                <a:sym typeface="Calibri"/>
              </a:rPr>
            </a:br>
            <a:r>
              <a:rPr lang="en" sz="4000">
                <a:solidFill>
                  <a:srgbClr val="000000"/>
                </a:solidFill>
                <a:latin typeface="Calibri"/>
                <a:ea typeface="Calibri"/>
                <a:cs typeface="Calibri"/>
                <a:sym typeface="Calibri"/>
              </a:rPr>
              <a:t>DEN 2300 Case Presentation</a:t>
            </a:r>
            <a:endParaRPr sz="6000">
              <a:solidFill>
                <a:srgbClr val="000000"/>
              </a:solidFill>
              <a:latin typeface="Calibri"/>
              <a:ea typeface="Calibri"/>
              <a:cs typeface="Calibri"/>
              <a:sym typeface="Calibri"/>
            </a:endParaRPr>
          </a:p>
        </p:txBody>
      </p:sp>
      <p:sp>
        <p:nvSpPr>
          <p:cNvPr id="57" name="Google Shape;57;p13"/>
          <p:cNvSpPr txBox="1"/>
          <p:nvPr/>
        </p:nvSpPr>
        <p:spPr>
          <a:xfrm>
            <a:off x="1095725" y="3106725"/>
            <a:ext cx="7332300" cy="138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t>Presented by: Sally Leveque</a:t>
            </a:r>
            <a:endParaRPr sz="2400"/>
          </a:p>
          <a:p>
            <a:pPr indent="0" lvl="0" marL="0" rtl="0" algn="l">
              <a:spcBef>
                <a:spcPts val="0"/>
              </a:spcBef>
              <a:spcAft>
                <a:spcPts val="0"/>
              </a:spcAft>
              <a:buNone/>
            </a:pPr>
            <a:r>
              <a:rPr lang="en" sz="2400"/>
              <a:t>December 14, 2019</a:t>
            </a:r>
            <a:endParaRPr sz="2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t>Radiographic Findings</a:t>
            </a:r>
            <a:endParaRPr u="sng"/>
          </a:p>
        </p:txBody>
      </p:sp>
      <p:sp>
        <p:nvSpPr>
          <p:cNvPr id="110" name="Google Shape;110;p22"/>
          <p:cNvSpPr txBox="1"/>
          <p:nvPr>
            <p:ph idx="1" type="body"/>
          </p:nvPr>
        </p:nvSpPr>
        <p:spPr>
          <a:xfrm>
            <a:off x="311700" y="1590750"/>
            <a:ext cx="8520600" cy="1722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Periapical pathology on #30</a:t>
            </a:r>
            <a:endParaRPr/>
          </a:p>
          <a:p>
            <a:pPr indent="-342900" lvl="0" marL="457200" rtl="0" algn="l">
              <a:spcBef>
                <a:spcPts val="0"/>
              </a:spcBef>
              <a:spcAft>
                <a:spcPts val="0"/>
              </a:spcAft>
              <a:buSzPts val="1800"/>
              <a:buChar char="●"/>
            </a:pPr>
            <a:r>
              <a:rPr lang="en"/>
              <a:t>Possible fracture and caries on #3D and #5D</a:t>
            </a:r>
            <a:endParaRPr/>
          </a:p>
          <a:p>
            <a:pPr indent="-342900" lvl="0" marL="457200" rtl="0" algn="l">
              <a:spcBef>
                <a:spcPts val="0"/>
              </a:spcBef>
              <a:spcAft>
                <a:spcPts val="0"/>
              </a:spcAft>
              <a:buSzPts val="1800"/>
              <a:buChar char="●"/>
            </a:pPr>
            <a:r>
              <a:rPr lang="en"/>
              <a:t>Calculus noted on mandibular anteriors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t>Summary of Clinical Findings</a:t>
            </a:r>
            <a:endParaRPr u="sng"/>
          </a:p>
        </p:txBody>
      </p:sp>
      <p:sp>
        <p:nvSpPr>
          <p:cNvPr id="116" name="Google Shape;116;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Extraoral findings: Keloids scar on the back of head (patient stated this was from a surgery 20 years ago). The patient also has asymptomatic bilateral TMJ clicking.</a:t>
            </a:r>
            <a:endParaRPr/>
          </a:p>
          <a:p>
            <a:pPr indent="-342900" lvl="0" marL="457200" rtl="0" algn="l">
              <a:spcBef>
                <a:spcPts val="0"/>
              </a:spcBef>
              <a:spcAft>
                <a:spcPts val="0"/>
              </a:spcAft>
              <a:buSzPts val="1800"/>
              <a:buChar char="●"/>
            </a:pPr>
            <a:r>
              <a:rPr lang="en"/>
              <a:t>Intraoral findings: Bilateral linea alba and the posterior ⅔ of the tongue was coated white.</a:t>
            </a:r>
            <a:endParaRPr/>
          </a:p>
          <a:p>
            <a:pPr indent="-342900" lvl="0" marL="457200" rtl="0" algn="l">
              <a:spcBef>
                <a:spcPts val="0"/>
              </a:spcBef>
              <a:spcAft>
                <a:spcPts val="0"/>
              </a:spcAft>
              <a:buSzPts val="1800"/>
              <a:buChar char="●"/>
            </a:pPr>
            <a:r>
              <a:rPr lang="en"/>
              <a:t>Occlusion: Angles classification I, overjet 5mm, overbite 60%.</a:t>
            </a:r>
            <a:endParaRPr/>
          </a:p>
          <a:p>
            <a:pPr indent="-342900" lvl="0" marL="457200" rtl="0" algn="l">
              <a:spcBef>
                <a:spcPts val="0"/>
              </a:spcBef>
              <a:spcAft>
                <a:spcPts val="0"/>
              </a:spcAft>
              <a:buSzPts val="1800"/>
              <a:buChar char="●"/>
            </a:pPr>
            <a:r>
              <a:rPr lang="en"/>
              <a:t>Deposits: The patient has generalized moderate supra and subgingival calculus.</a:t>
            </a:r>
            <a:endParaRPr/>
          </a:p>
          <a:p>
            <a:pPr indent="-342900" lvl="0" marL="457200" rtl="0" algn="l">
              <a:spcBef>
                <a:spcPts val="0"/>
              </a:spcBef>
              <a:spcAft>
                <a:spcPts val="0"/>
              </a:spcAft>
              <a:buSzPts val="1800"/>
              <a:buChar char="●"/>
            </a:pPr>
            <a:r>
              <a:rPr lang="en"/>
              <a:t>Staining: The patient has localized moderate stain on maxillary anterior lingual areas.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24"/>
          <p:cNvSpPr txBox="1"/>
          <p:nvPr>
            <p:ph type="title"/>
          </p:nvPr>
        </p:nvSpPr>
        <p:spPr>
          <a:xfrm>
            <a:off x="311700" y="712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t>Dental Charting</a:t>
            </a:r>
            <a:endParaRPr u="sng"/>
          </a:p>
        </p:txBody>
      </p:sp>
      <p:sp>
        <p:nvSpPr>
          <p:cNvPr id="122" name="Google Shape;122;p24"/>
          <p:cNvSpPr txBox="1"/>
          <p:nvPr>
            <p:ph idx="1" type="body"/>
          </p:nvPr>
        </p:nvSpPr>
        <p:spPr>
          <a:xfrm>
            <a:off x="234375" y="3557925"/>
            <a:ext cx="8520600" cy="138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Class I and II amalgam restorations on #1,30</a:t>
            </a:r>
            <a:endParaRPr sz="1400"/>
          </a:p>
          <a:p>
            <a:pPr indent="-317500" lvl="0" marL="457200" rtl="0" algn="l">
              <a:spcBef>
                <a:spcPts val="0"/>
              </a:spcBef>
              <a:spcAft>
                <a:spcPts val="0"/>
              </a:spcAft>
              <a:buSzPts val="1400"/>
              <a:buChar char="●"/>
            </a:pPr>
            <a:r>
              <a:rPr lang="en" sz="1400"/>
              <a:t>Class I and II composite restoration on #3,5,12,13,15,17,30</a:t>
            </a:r>
            <a:endParaRPr sz="1400"/>
          </a:p>
          <a:p>
            <a:pPr indent="-317500" lvl="0" marL="457200" rtl="0" algn="l">
              <a:spcBef>
                <a:spcPts val="0"/>
              </a:spcBef>
              <a:spcAft>
                <a:spcPts val="0"/>
              </a:spcAft>
              <a:buSzPts val="1400"/>
              <a:buChar char="●"/>
            </a:pPr>
            <a:r>
              <a:rPr lang="en" sz="1400"/>
              <a:t>PFM on #14,20,31</a:t>
            </a:r>
            <a:endParaRPr sz="1400"/>
          </a:p>
          <a:p>
            <a:pPr indent="-317500" lvl="0" marL="457200" rtl="0" algn="l">
              <a:spcBef>
                <a:spcPts val="0"/>
              </a:spcBef>
              <a:spcAft>
                <a:spcPts val="0"/>
              </a:spcAft>
              <a:buSzPts val="1400"/>
              <a:buChar char="●"/>
            </a:pPr>
            <a:r>
              <a:rPr lang="en" sz="1400"/>
              <a:t>Implant supported 3 unit fixed bridge #18,19 with an extra pontic</a:t>
            </a:r>
            <a:endParaRPr sz="1400"/>
          </a:p>
          <a:p>
            <a:pPr indent="-317500" lvl="0" marL="457200" rtl="0" algn="l">
              <a:spcBef>
                <a:spcPts val="0"/>
              </a:spcBef>
              <a:spcAft>
                <a:spcPts val="0"/>
              </a:spcAft>
              <a:buSzPts val="1400"/>
              <a:buChar char="●"/>
            </a:pPr>
            <a:r>
              <a:rPr lang="en" sz="1400"/>
              <a:t>Possible caries detected on #3,5</a:t>
            </a:r>
            <a:endParaRPr sz="1400"/>
          </a:p>
        </p:txBody>
      </p:sp>
      <p:pic>
        <p:nvPicPr>
          <p:cNvPr id="123" name="Google Shape;123;p24"/>
          <p:cNvPicPr preferRelativeResize="0"/>
          <p:nvPr/>
        </p:nvPicPr>
        <p:blipFill rotWithShape="1">
          <a:blip r:embed="rId3">
            <a:alphaModFix/>
          </a:blip>
          <a:srcRect b="31076" l="2699" r="1248" t="14537"/>
          <a:stretch/>
        </p:blipFill>
        <p:spPr>
          <a:xfrm>
            <a:off x="1278363" y="643900"/>
            <a:ext cx="6587274" cy="279735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25"/>
          <p:cNvSpPr txBox="1"/>
          <p:nvPr>
            <p:ph type="title"/>
          </p:nvPr>
        </p:nvSpPr>
        <p:spPr>
          <a:xfrm>
            <a:off x="311700" y="25165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t>Caries Risk Assessment</a:t>
            </a:r>
            <a:endParaRPr u="sng"/>
          </a:p>
        </p:txBody>
      </p:sp>
      <p:sp>
        <p:nvSpPr>
          <p:cNvPr id="129" name="Google Shape;129;p25"/>
          <p:cNvSpPr txBox="1"/>
          <p:nvPr>
            <p:ph idx="1" type="body"/>
          </p:nvPr>
        </p:nvSpPr>
        <p:spPr>
          <a:xfrm>
            <a:off x="4911450" y="1220025"/>
            <a:ext cx="38415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Clinical evidence shows caries on cervical and distal of #3 and distal of #5.</a:t>
            </a:r>
            <a:endParaRPr/>
          </a:p>
          <a:p>
            <a:pPr indent="-342900" lvl="0" marL="457200" rtl="0" algn="l">
              <a:spcBef>
                <a:spcPts val="0"/>
              </a:spcBef>
              <a:spcAft>
                <a:spcPts val="0"/>
              </a:spcAft>
              <a:buSzPts val="1800"/>
              <a:buChar char="●"/>
            </a:pPr>
            <a:r>
              <a:rPr lang="en"/>
              <a:t>Radiographic evidence caries noted on distal of #3,5.</a:t>
            </a:r>
            <a:endParaRPr/>
          </a:p>
        </p:txBody>
      </p:sp>
      <p:pic>
        <p:nvPicPr>
          <p:cNvPr id="130" name="Google Shape;130;p25"/>
          <p:cNvPicPr preferRelativeResize="0"/>
          <p:nvPr/>
        </p:nvPicPr>
        <p:blipFill>
          <a:blip r:embed="rId3">
            <a:alphaModFix/>
          </a:blip>
          <a:stretch>
            <a:fillRect/>
          </a:stretch>
        </p:blipFill>
        <p:spPr>
          <a:xfrm>
            <a:off x="1157900" y="1017725"/>
            <a:ext cx="3130661" cy="38209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t>Gingival Description and Periodontal Status</a:t>
            </a:r>
            <a:endParaRPr u="sng"/>
          </a:p>
        </p:txBody>
      </p:sp>
      <p:sp>
        <p:nvSpPr>
          <p:cNvPr id="136" name="Google Shape;136;p26"/>
          <p:cNvSpPr txBox="1"/>
          <p:nvPr>
            <p:ph idx="1" type="body"/>
          </p:nvPr>
        </p:nvSpPr>
        <p:spPr>
          <a:xfrm>
            <a:off x="311700" y="15907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Gingival description: The gingiva shows generalized inflammation. It is pink in color with pigmentation and spongy texture. The margins on anterior regions are rolled and slightly bulbous on posterior regions. There was minimal BOP on and anterior regions and moderate on posterior regions.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t>Periodontal Charting</a:t>
            </a:r>
            <a:endParaRPr u="sng"/>
          </a:p>
        </p:txBody>
      </p:sp>
      <p:pic>
        <p:nvPicPr>
          <p:cNvPr id="142" name="Google Shape;142;p27"/>
          <p:cNvPicPr preferRelativeResize="0"/>
          <p:nvPr/>
        </p:nvPicPr>
        <p:blipFill rotWithShape="1">
          <a:blip r:embed="rId3">
            <a:alphaModFix/>
          </a:blip>
          <a:srcRect b="0" l="1494" r="2063" t="10474"/>
          <a:stretch/>
        </p:blipFill>
        <p:spPr>
          <a:xfrm>
            <a:off x="311700" y="1126588"/>
            <a:ext cx="5762248" cy="3742975"/>
          </a:xfrm>
          <a:prstGeom prst="rect">
            <a:avLst/>
          </a:prstGeom>
          <a:noFill/>
          <a:ln>
            <a:noFill/>
          </a:ln>
        </p:spPr>
      </p:pic>
      <p:sp>
        <p:nvSpPr>
          <p:cNvPr id="143" name="Google Shape;143;p27"/>
          <p:cNvSpPr txBox="1"/>
          <p:nvPr/>
        </p:nvSpPr>
        <p:spPr>
          <a:xfrm>
            <a:off x="6265025" y="1257675"/>
            <a:ext cx="2513700" cy="335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Areas of 5 and 6mm PD were noted around the area where patient is currently having  root canal treatment.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t>Dental Hygiene Diagnosis</a:t>
            </a:r>
            <a:endParaRPr u="sng"/>
          </a:p>
        </p:txBody>
      </p:sp>
      <p:sp>
        <p:nvSpPr>
          <p:cNvPr id="149" name="Google Shape;149;p2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u="sng"/>
              <a:t>Periodontal diagnosis</a:t>
            </a:r>
            <a:r>
              <a:rPr lang="en"/>
              <a:t>: Medium type I localized type II due to localized 4-5mm PD, moderate BOP and radiographic evidence of bone loss on posterior regions.</a:t>
            </a:r>
            <a:endParaRPr/>
          </a:p>
          <a:p>
            <a:pPr indent="-342900" lvl="0" marL="457200" rtl="0" algn="l">
              <a:spcBef>
                <a:spcPts val="0"/>
              </a:spcBef>
              <a:spcAft>
                <a:spcPts val="0"/>
              </a:spcAft>
              <a:buSzPts val="1800"/>
              <a:buChar char="●"/>
            </a:pPr>
            <a:r>
              <a:rPr lang="en" u="sng"/>
              <a:t>Risk for caries</a:t>
            </a:r>
            <a:r>
              <a:rPr lang="en"/>
              <a:t>: The patient is at a moderate risk for caries due to radiographic evidence of 2 active caries, poor oral hygiene and irregular prophylaxis.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t>Dental Hygiene Care Plan</a:t>
            </a:r>
            <a:endParaRPr u="sng"/>
          </a:p>
        </p:txBody>
      </p:sp>
      <p:sp>
        <p:nvSpPr>
          <p:cNvPr id="155" name="Google Shape;155;p2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The original treatment plan designed would complete treatment in 2 visits.</a:t>
            </a:r>
            <a:endParaRPr/>
          </a:p>
          <a:p>
            <a:pPr indent="-342900" lvl="0" marL="457200" rtl="0" algn="l">
              <a:spcBef>
                <a:spcPts val="0"/>
              </a:spcBef>
              <a:spcAft>
                <a:spcPts val="0"/>
              </a:spcAft>
              <a:buSzPts val="1800"/>
              <a:buChar char="●"/>
            </a:pPr>
            <a:r>
              <a:rPr lang="en"/>
              <a:t>OHI for the current visit consisted of teaching the patient how to use superfloss.</a:t>
            </a:r>
            <a:endParaRPr/>
          </a:p>
          <a:p>
            <a:pPr indent="-342900" lvl="0" marL="457200" rtl="0" algn="l">
              <a:spcBef>
                <a:spcPts val="0"/>
              </a:spcBef>
              <a:spcAft>
                <a:spcPts val="0"/>
              </a:spcAft>
              <a:buSzPts val="1800"/>
              <a:buChar char="●"/>
            </a:pPr>
            <a:r>
              <a:rPr lang="en"/>
              <a:t>Debridement consisted of completing quadrants 2 and 3.</a:t>
            </a:r>
            <a:endParaRPr/>
          </a:p>
          <a:p>
            <a:pPr indent="-342900" lvl="0" marL="457200" rtl="0" algn="l">
              <a:spcBef>
                <a:spcPts val="0"/>
              </a:spcBef>
              <a:spcAft>
                <a:spcPts val="0"/>
              </a:spcAft>
              <a:buSzPts val="1800"/>
              <a:buChar char="●"/>
            </a:pPr>
            <a:r>
              <a:rPr lang="en"/>
              <a:t>Due to scheduling, the second visit would be 2 weeks later.</a:t>
            </a:r>
            <a:endParaRPr/>
          </a:p>
          <a:p>
            <a:pPr indent="-342900" lvl="0" marL="457200" rtl="0" algn="l">
              <a:spcBef>
                <a:spcPts val="0"/>
              </a:spcBef>
              <a:spcAft>
                <a:spcPts val="0"/>
              </a:spcAft>
              <a:buSzPts val="1800"/>
              <a:buChar char="●"/>
            </a:pPr>
            <a:r>
              <a:rPr lang="en"/>
              <a:t>The second visit would include OHI reviewing superfloss and educating patient on the benefits of certain toothpastes and mouthrinses.</a:t>
            </a:r>
            <a:endParaRPr/>
          </a:p>
          <a:p>
            <a:pPr indent="-342900" lvl="0" marL="457200" rtl="0" algn="l">
              <a:spcBef>
                <a:spcPts val="0"/>
              </a:spcBef>
              <a:spcAft>
                <a:spcPts val="0"/>
              </a:spcAft>
              <a:buSzPts val="1800"/>
              <a:buChar char="●"/>
            </a:pPr>
            <a:r>
              <a:rPr lang="en"/>
              <a:t>Debridement would include completing quadrants 1 and 4.</a:t>
            </a:r>
            <a:endParaRPr/>
          </a:p>
          <a:p>
            <a:pPr indent="-342900" lvl="0" marL="457200" rtl="0" algn="l">
              <a:spcBef>
                <a:spcPts val="0"/>
              </a:spcBef>
              <a:spcAft>
                <a:spcPts val="0"/>
              </a:spcAft>
              <a:buSzPts val="1800"/>
              <a:buChar char="●"/>
            </a:pPr>
            <a:r>
              <a:rPr lang="en"/>
              <a:t>Engine polish with medium coarse paste and applying 5% NaF varnish.</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30"/>
          <p:cNvSpPr txBox="1"/>
          <p:nvPr>
            <p:ph type="title"/>
          </p:nvPr>
        </p:nvSpPr>
        <p:spPr>
          <a:xfrm>
            <a:off x="311700" y="2130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t>Consent for Treatment</a:t>
            </a:r>
            <a:endParaRPr u="sng"/>
          </a:p>
        </p:txBody>
      </p:sp>
      <p:pic>
        <p:nvPicPr>
          <p:cNvPr id="161" name="Google Shape;161;p30"/>
          <p:cNvPicPr preferRelativeResize="0"/>
          <p:nvPr/>
        </p:nvPicPr>
        <p:blipFill>
          <a:blip r:embed="rId3">
            <a:alphaModFix/>
          </a:blip>
          <a:stretch>
            <a:fillRect/>
          </a:stretch>
        </p:blipFill>
        <p:spPr>
          <a:xfrm>
            <a:off x="1069950" y="850800"/>
            <a:ext cx="6819323" cy="39879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t>Implementation of Treatment</a:t>
            </a:r>
            <a:endParaRPr u="sng"/>
          </a:p>
        </p:txBody>
      </p:sp>
      <p:sp>
        <p:nvSpPr>
          <p:cNvPr id="167" name="Google Shape;167;p3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u="sng"/>
              <a:t>Preventative Services</a:t>
            </a:r>
            <a:r>
              <a:rPr lang="en"/>
              <a:t>: </a:t>
            </a:r>
            <a:endParaRPr/>
          </a:p>
          <a:p>
            <a:pPr indent="-342900" lvl="0" marL="457200" rtl="0" algn="l">
              <a:spcBef>
                <a:spcPts val="0"/>
              </a:spcBef>
              <a:spcAft>
                <a:spcPts val="0"/>
              </a:spcAft>
              <a:buSzPts val="1800"/>
              <a:buChar char="-"/>
            </a:pPr>
            <a:r>
              <a:rPr lang="en"/>
              <a:t>Taught patient how to use superfloss to clean under the pontic of his fixed bridge as there was notable biofilm and debris. </a:t>
            </a:r>
            <a:endParaRPr/>
          </a:p>
          <a:p>
            <a:pPr indent="-342900" lvl="0" marL="457200" rtl="0" algn="l">
              <a:spcBef>
                <a:spcPts val="0"/>
              </a:spcBef>
              <a:spcAft>
                <a:spcPts val="0"/>
              </a:spcAft>
              <a:buSzPts val="1800"/>
              <a:buChar char="-"/>
            </a:pPr>
            <a:r>
              <a:rPr lang="en"/>
              <a:t>Taught patient how to use proxabrush since he had numerous diastemas. </a:t>
            </a:r>
            <a:endParaRPr/>
          </a:p>
          <a:p>
            <a:pPr indent="-342900" lvl="0" marL="457200" rtl="0" algn="l">
              <a:spcBef>
                <a:spcPts val="0"/>
              </a:spcBef>
              <a:spcAft>
                <a:spcPts val="0"/>
              </a:spcAft>
              <a:buSzPts val="1800"/>
              <a:buChar char="-"/>
            </a:pPr>
            <a:r>
              <a:rPr lang="en"/>
              <a:t>5% sodium fluoride varnish was applied to aid in caries prevention and patient is considered at moderate risk.</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t>Patient Profile</a:t>
            </a:r>
            <a:endParaRPr u="sng"/>
          </a:p>
        </p:txBody>
      </p:sp>
      <p:sp>
        <p:nvSpPr>
          <p:cNvPr id="63" name="Google Shape;63;p14"/>
          <p:cNvSpPr txBox="1"/>
          <p:nvPr>
            <p:ph idx="1" type="body"/>
          </p:nvPr>
        </p:nvSpPr>
        <p:spPr>
          <a:xfrm>
            <a:off x="311700" y="1152475"/>
            <a:ext cx="8520600" cy="3771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Mr. S. is a 61 year old African-American male.</a:t>
            </a:r>
            <a:endParaRPr/>
          </a:p>
          <a:p>
            <a:pPr indent="-342900" lvl="0" marL="457200" rtl="0" algn="l">
              <a:spcBef>
                <a:spcPts val="0"/>
              </a:spcBef>
              <a:spcAft>
                <a:spcPts val="0"/>
              </a:spcAft>
              <a:buSzPts val="1800"/>
              <a:buChar char="●"/>
            </a:pPr>
            <a:r>
              <a:rPr lang="en"/>
              <a:t>Middle-class, lives in the city limits with his wife. Has access to medical care and has dental insurance.</a:t>
            </a:r>
            <a:endParaRPr/>
          </a:p>
          <a:p>
            <a:pPr indent="-342900" lvl="0" marL="457200" rtl="0" algn="l">
              <a:spcBef>
                <a:spcPts val="0"/>
              </a:spcBef>
              <a:spcAft>
                <a:spcPts val="0"/>
              </a:spcAft>
              <a:buSzPts val="1800"/>
              <a:buChar char="●"/>
            </a:pPr>
            <a:r>
              <a:rPr lang="en"/>
              <a:t>His last dental visit was October 2019. He is in the middle of root canal treatment for #31. A periapical radiograph was taken at that time.</a:t>
            </a:r>
            <a:endParaRPr/>
          </a:p>
          <a:p>
            <a:pPr indent="-342900" lvl="0" marL="457200" rtl="0" algn="l">
              <a:spcBef>
                <a:spcPts val="0"/>
              </a:spcBef>
              <a:spcAft>
                <a:spcPts val="0"/>
              </a:spcAft>
              <a:buSzPts val="1800"/>
              <a:buChar char="●"/>
            </a:pPr>
            <a:r>
              <a:rPr lang="en"/>
              <a:t>Last hygiene visit was March 2018.</a:t>
            </a:r>
            <a:endParaRPr/>
          </a:p>
          <a:p>
            <a:pPr indent="-342900" lvl="0" marL="457200" rtl="0" algn="l">
              <a:spcBef>
                <a:spcPts val="0"/>
              </a:spcBef>
              <a:spcAft>
                <a:spcPts val="0"/>
              </a:spcAft>
              <a:buSzPts val="1800"/>
              <a:buChar char="●"/>
            </a:pPr>
            <a:r>
              <a:rPr lang="en"/>
              <a:t>Patient states using a soft-bristled brush twice daily with Colgate or Aim toothpaste, flosses when he remembers, does not uses mouthrinses or a tongue cleaner.</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t>Implementation of Treatment </a:t>
            </a:r>
            <a:r>
              <a:rPr lang="en"/>
              <a:t>(continued)</a:t>
            </a:r>
            <a:endParaRPr/>
          </a:p>
        </p:txBody>
      </p:sp>
      <p:sp>
        <p:nvSpPr>
          <p:cNvPr id="173" name="Google Shape;173;p32"/>
          <p:cNvSpPr txBox="1"/>
          <p:nvPr>
            <p:ph idx="1" type="body"/>
          </p:nvPr>
        </p:nvSpPr>
        <p:spPr>
          <a:xfrm>
            <a:off x="311700" y="152632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u="sng"/>
              <a:t>Debridement performed</a:t>
            </a:r>
            <a:r>
              <a:rPr lang="en"/>
              <a:t>:</a:t>
            </a:r>
            <a:endParaRPr/>
          </a:p>
          <a:p>
            <a:pPr indent="-342900" lvl="0" marL="457200" rtl="0" algn="l">
              <a:spcBef>
                <a:spcPts val="0"/>
              </a:spcBef>
              <a:spcAft>
                <a:spcPts val="0"/>
              </a:spcAft>
              <a:buSzPts val="1800"/>
              <a:buChar char="-"/>
            </a:pPr>
            <a:r>
              <a:rPr lang="en"/>
              <a:t>Ultrasonic and hand instruments used on all quadrants.</a:t>
            </a:r>
            <a:endParaRPr/>
          </a:p>
          <a:p>
            <a:pPr indent="-342900" lvl="0" marL="457200" rtl="0" algn="l">
              <a:spcBef>
                <a:spcPts val="0"/>
              </a:spcBef>
              <a:spcAft>
                <a:spcPts val="0"/>
              </a:spcAft>
              <a:buSzPts val="1800"/>
              <a:buChar char="-"/>
            </a:pPr>
            <a:r>
              <a:rPr lang="en"/>
              <a:t>It was challenging to debride the areas around the fixed bridge and the tooth that was currently undergoing root canal treatment.</a:t>
            </a:r>
            <a:endParaRPr/>
          </a:p>
          <a:p>
            <a:pPr indent="0" lvl="0" marL="0" rtl="0" algn="l">
              <a:spcBef>
                <a:spcPts val="1600"/>
              </a:spcBef>
              <a:spcAft>
                <a:spcPts val="0"/>
              </a:spcAft>
              <a:buNone/>
            </a:pPr>
            <a:r>
              <a:t/>
            </a:r>
            <a:endParaRPr/>
          </a:p>
          <a:p>
            <a:pPr indent="-342900" lvl="0" marL="457200" rtl="0" algn="l">
              <a:spcBef>
                <a:spcPts val="1600"/>
              </a:spcBef>
              <a:spcAft>
                <a:spcPts val="0"/>
              </a:spcAft>
              <a:buSzPts val="1800"/>
              <a:buChar char="●"/>
            </a:pPr>
            <a:r>
              <a:rPr lang="en"/>
              <a:t>The patient did not require any means of pain management.</a:t>
            </a:r>
            <a:endParaRPr/>
          </a:p>
          <a:p>
            <a:pPr indent="-342900" lvl="0" marL="457200" rtl="0" algn="l">
              <a:spcBef>
                <a:spcPts val="0"/>
              </a:spcBef>
              <a:spcAft>
                <a:spcPts val="0"/>
              </a:spcAft>
              <a:buSzPts val="1800"/>
              <a:buChar char="●"/>
            </a:pPr>
            <a:r>
              <a:rPr lang="en"/>
              <a:t>Using medium coarse paste to engine polish removed all extrinsic stains.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t>Evaluation of Care</a:t>
            </a:r>
            <a:endParaRPr/>
          </a:p>
        </p:txBody>
      </p:sp>
      <p:sp>
        <p:nvSpPr>
          <p:cNvPr id="179" name="Google Shape;179;p3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I believe the patient will now keep up with his oral hygiene. </a:t>
            </a:r>
            <a:endParaRPr/>
          </a:p>
          <a:p>
            <a:pPr indent="-342900" lvl="0" marL="457200" rtl="0" algn="l">
              <a:spcBef>
                <a:spcPts val="0"/>
              </a:spcBef>
              <a:spcAft>
                <a:spcPts val="0"/>
              </a:spcAft>
              <a:buSzPts val="1800"/>
              <a:buChar char="●"/>
            </a:pPr>
            <a:r>
              <a:rPr lang="en"/>
              <a:t>The patient seemed motivated about his home care especially when he was shown the food debris removed with the superfloss from under his pontic.</a:t>
            </a:r>
            <a:endParaRPr/>
          </a:p>
          <a:p>
            <a:pPr indent="-342900" lvl="0" marL="457200" rtl="0" algn="l">
              <a:spcBef>
                <a:spcPts val="0"/>
              </a:spcBef>
              <a:spcAft>
                <a:spcPts val="0"/>
              </a:spcAft>
              <a:buSzPts val="1800"/>
              <a:buChar char="●"/>
            </a:pPr>
            <a:r>
              <a:rPr lang="en"/>
              <a:t>Upon completion of treatment he was very excited and could not stop smiling because the calculus and stain which he previously saw while looking in the mirror were now gone!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t>Referrals</a:t>
            </a:r>
            <a:endParaRPr/>
          </a:p>
        </p:txBody>
      </p:sp>
      <p:sp>
        <p:nvSpPr>
          <p:cNvPr id="185" name="Google Shape;185;p3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A referral was given to the patient for the following reasons:</a:t>
            </a:r>
            <a:endParaRPr/>
          </a:p>
          <a:p>
            <a:pPr indent="-342900" lvl="0" marL="457200" rtl="0" algn="l">
              <a:spcBef>
                <a:spcPts val="0"/>
              </a:spcBef>
              <a:spcAft>
                <a:spcPts val="0"/>
              </a:spcAft>
              <a:buSzPts val="1800"/>
              <a:buChar char="-"/>
            </a:pPr>
            <a:r>
              <a:rPr lang="en"/>
              <a:t>Caries noted clinically and radiographically on #3D and 5D</a:t>
            </a:r>
            <a:endParaRPr/>
          </a:p>
          <a:p>
            <a:pPr indent="-342900" lvl="0" marL="457200" rtl="0" algn="l">
              <a:spcBef>
                <a:spcPts val="0"/>
              </a:spcBef>
              <a:spcAft>
                <a:spcPts val="0"/>
              </a:spcAft>
              <a:buSzPts val="1800"/>
              <a:buChar char="-"/>
            </a:pPr>
            <a:r>
              <a:rPr lang="en"/>
              <a:t>Periapical pathology noted radiographically on #30</a:t>
            </a:r>
            <a:endParaRPr/>
          </a:p>
          <a:p>
            <a:pPr indent="-342900" lvl="0" marL="457200" rtl="0" algn="l">
              <a:spcBef>
                <a:spcPts val="0"/>
              </a:spcBef>
              <a:spcAft>
                <a:spcPts val="0"/>
              </a:spcAft>
              <a:buSzPts val="1800"/>
              <a:buChar char="-"/>
            </a:pPr>
            <a:r>
              <a:rPr lang="en"/>
              <a:t>A small fracture of the distal marginal ridge of #13</a:t>
            </a:r>
            <a:endParaRPr/>
          </a:p>
          <a:p>
            <a:pPr indent="-342900" lvl="0" marL="457200" rtl="0" algn="l">
              <a:spcBef>
                <a:spcPts val="0"/>
              </a:spcBef>
              <a:spcAft>
                <a:spcPts val="0"/>
              </a:spcAft>
              <a:buSzPts val="1800"/>
              <a:buChar char="-"/>
            </a:pPr>
            <a:r>
              <a:rPr lang="en"/>
              <a:t>Referral given to see a cardiologist regarding blood pressure readings.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t>Continued Care Recommendations</a:t>
            </a:r>
            <a:endParaRPr u="sng"/>
          </a:p>
        </p:txBody>
      </p:sp>
      <p:sp>
        <p:nvSpPr>
          <p:cNvPr id="191" name="Google Shape;191;p3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As a medium case value patient with a moderate risk for caries, the patient was given a 4 month recare.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Google Shape;196;p36"/>
          <p:cNvSpPr txBox="1"/>
          <p:nvPr>
            <p:ph type="title"/>
          </p:nvPr>
        </p:nvSpPr>
        <p:spPr>
          <a:xfrm>
            <a:off x="311700" y="2001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t>Final Reflection</a:t>
            </a:r>
            <a:endParaRPr/>
          </a:p>
        </p:txBody>
      </p:sp>
      <p:sp>
        <p:nvSpPr>
          <p:cNvPr id="197" name="Google Shape;197;p36"/>
          <p:cNvSpPr txBox="1"/>
          <p:nvPr>
            <p:ph idx="1" type="body"/>
          </p:nvPr>
        </p:nvSpPr>
        <p:spPr>
          <a:xfrm>
            <a:off x="311700" y="772800"/>
            <a:ext cx="8520600" cy="42675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What went right? </a:t>
            </a:r>
            <a:endParaRPr/>
          </a:p>
          <a:p>
            <a:pPr indent="0" lvl="0" marL="457200" rtl="0" algn="l">
              <a:spcBef>
                <a:spcPts val="1600"/>
              </a:spcBef>
              <a:spcAft>
                <a:spcPts val="0"/>
              </a:spcAft>
              <a:buNone/>
            </a:pPr>
            <a:r>
              <a:rPr lang="en"/>
              <a:t>Time management during debridement was excellent. Debridement was completed in one visit instead of the originally planned two visits.</a:t>
            </a:r>
            <a:endParaRPr/>
          </a:p>
          <a:p>
            <a:pPr indent="-342900" lvl="0" marL="457200" rtl="0" algn="l">
              <a:spcBef>
                <a:spcPts val="1600"/>
              </a:spcBef>
              <a:spcAft>
                <a:spcPts val="0"/>
              </a:spcAft>
              <a:buSzPts val="1800"/>
              <a:buChar char="●"/>
            </a:pPr>
            <a:r>
              <a:rPr lang="en"/>
              <a:t>What went wrong?</a:t>
            </a:r>
            <a:endParaRPr/>
          </a:p>
          <a:p>
            <a:pPr indent="0" lvl="0" marL="914400" rtl="0" algn="l">
              <a:spcBef>
                <a:spcPts val="1600"/>
              </a:spcBef>
              <a:spcAft>
                <a:spcPts val="1600"/>
              </a:spcAft>
              <a:buNone/>
            </a:pPr>
            <a:r>
              <a:rPr lang="en"/>
              <a:t>For his previous appointments in 2018, due to his high blood pressure readings, the patient needed and obtained medical clearance for treatment in our clinic. However, during his recare, the blood pressure readings were higher than what he was cleared for. Thus, on his first visit, no type of invasive treatment could be done until he received a new clearance from his doctor.</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Google Shape;202;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t>Final Reflection</a:t>
            </a:r>
            <a:r>
              <a:rPr lang="en"/>
              <a:t> (continued)</a:t>
            </a:r>
            <a:endParaRPr/>
          </a:p>
        </p:txBody>
      </p:sp>
      <p:sp>
        <p:nvSpPr>
          <p:cNvPr id="203" name="Google Shape;203;p3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The patient obtained a new medical clearance prior to his subsequent visit which stated treatment can proceed if his systolic reading is less than 140. During the visit he was asked if he has been taking the medication the doctor prescribed and he replied “No. My mother is a retired nurse and she told me not to take it because high blood pressure medication will kill you.” He then showed me that he purchased an OTC herbal supplement which claims to manage high blood pressure. At this point I prayed his systolic would be under 140. I was relieved that once his blood pressure was taken, the systolic was 139!</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t>Chief Complaint(s)</a:t>
            </a:r>
            <a:endParaRPr u="sng"/>
          </a:p>
        </p:txBody>
      </p:sp>
      <p:sp>
        <p:nvSpPr>
          <p:cNvPr id="69" name="Google Shape;69;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Patient stated he knows he needs to do a better job with his oral health.</a:t>
            </a:r>
            <a:endParaRPr/>
          </a:p>
          <a:p>
            <a:pPr indent="-342900" lvl="0" marL="457200" rtl="0" algn="l">
              <a:spcBef>
                <a:spcPts val="0"/>
              </a:spcBef>
              <a:spcAft>
                <a:spcPts val="0"/>
              </a:spcAft>
              <a:buSzPts val="1800"/>
              <a:buChar char="●"/>
            </a:pPr>
            <a:r>
              <a:rPr lang="en"/>
              <a:t>Mr. S. has generalized supragingival calculus on the the facial and lingual aspect of his mandibular anteriors, along with moderate staining.</a:t>
            </a:r>
            <a:endParaRPr/>
          </a:p>
          <a:p>
            <a:pPr indent="-342900" lvl="0" marL="457200" rtl="0" algn="l">
              <a:spcBef>
                <a:spcPts val="0"/>
              </a:spcBef>
              <a:spcAft>
                <a:spcPts val="0"/>
              </a:spcAft>
              <a:buSzPts val="1800"/>
              <a:buChar char="●"/>
            </a:pPr>
            <a:r>
              <a:rPr lang="en"/>
              <a:t>He is sometimes embarrassed when he is speaking to others, he wants to feel confident again.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Google Shape;74;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t>Health History Overview</a:t>
            </a:r>
            <a:endParaRPr/>
          </a:p>
        </p:txBody>
      </p:sp>
      <p:sp>
        <p:nvSpPr>
          <p:cNvPr id="75" name="Google Shape;75;p16"/>
          <p:cNvSpPr txBox="1"/>
          <p:nvPr>
            <p:ph idx="1" type="body"/>
          </p:nvPr>
        </p:nvSpPr>
        <p:spPr>
          <a:xfrm>
            <a:off x="311700" y="1152475"/>
            <a:ext cx="8520600" cy="3759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Blood pressure readings: 1st: 154/114 pulse 83, 2nd: 145/110 pulse 77, </a:t>
            </a:r>
            <a:endParaRPr/>
          </a:p>
          <a:p>
            <a:pPr indent="0" lvl="0" marL="457200" rtl="0" algn="l">
              <a:spcBef>
                <a:spcPts val="1600"/>
              </a:spcBef>
              <a:spcAft>
                <a:spcPts val="0"/>
              </a:spcAft>
              <a:buNone/>
            </a:pPr>
            <a:r>
              <a:rPr lang="en"/>
              <a:t>3rd: 149/108 pulse 74.</a:t>
            </a:r>
            <a:endParaRPr/>
          </a:p>
          <a:p>
            <a:pPr indent="-342900" lvl="0" marL="457200" rtl="0" algn="l">
              <a:spcBef>
                <a:spcPts val="1600"/>
              </a:spcBef>
              <a:spcAft>
                <a:spcPts val="0"/>
              </a:spcAft>
              <a:buSzPts val="1800"/>
              <a:buChar char="●"/>
            </a:pPr>
            <a:r>
              <a:rPr lang="en"/>
              <a:t>ASA: II</a:t>
            </a:r>
            <a:endParaRPr/>
          </a:p>
          <a:p>
            <a:pPr indent="457200" lvl="0" marL="0" rtl="0" algn="l">
              <a:spcBef>
                <a:spcPts val="1600"/>
              </a:spcBef>
              <a:spcAft>
                <a:spcPts val="0"/>
              </a:spcAft>
              <a:buNone/>
            </a:pPr>
            <a:r>
              <a:rPr lang="en" u="sng"/>
              <a:t>Medical Conditions</a:t>
            </a:r>
            <a:endParaRPr/>
          </a:p>
          <a:p>
            <a:pPr indent="-342900" lvl="0" marL="457200" rtl="0" algn="l">
              <a:spcBef>
                <a:spcPts val="1600"/>
              </a:spcBef>
              <a:spcAft>
                <a:spcPts val="0"/>
              </a:spcAft>
              <a:buSzPts val="1800"/>
              <a:buChar char="●"/>
            </a:pPr>
            <a:r>
              <a:rPr lang="en"/>
              <a:t>The patient presents with Stage 2 hypertension.</a:t>
            </a:r>
            <a:endParaRPr/>
          </a:p>
          <a:p>
            <a:pPr indent="-342900" lvl="0" marL="457200" rtl="0" algn="l">
              <a:spcBef>
                <a:spcPts val="0"/>
              </a:spcBef>
              <a:spcAft>
                <a:spcPts val="0"/>
              </a:spcAft>
              <a:buSzPts val="1800"/>
              <a:buChar char="●"/>
            </a:pPr>
            <a:r>
              <a:rPr lang="en"/>
              <a:t>Current medications: 2 tumeric supplements once daily. The patient was prescribed Amplodipine for management of his hypertension. However, he  began taking a OTC herbal supplement instead.</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Google Shape;80;p17"/>
          <p:cNvSpPr txBox="1"/>
          <p:nvPr>
            <p:ph type="title"/>
          </p:nvPr>
        </p:nvSpPr>
        <p:spPr>
          <a:xfrm>
            <a:off x="311700" y="25167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t>Explanation of Stage 2 Hypertension</a:t>
            </a:r>
            <a:endParaRPr u="sng"/>
          </a:p>
        </p:txBody>
      </p:sp>
      <p:sp>
        <p:nvSpPr>
          <p:cNvPr id="81" name="Google Shape;81;p17"/>
          <p:cNvSpPr txBox="1"/>
          <p:nvPr>
            <p:ph idx="1" type="body"/>
          </p:nvPr>
        </p:nvSpPr>
        <p:spPr>
          <a:xfrm>
            <a:off x="311700" y="824375"/>
            <a:ext cx="8520600" cy="4094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During stage 2 hypertension the heart is working harder to pump blood. It is diagnosed when BP readings consistently range from 140/90 mm Hg or higher. If left untreated, Stage 2 hypertension can result in: coronary artery disease, an enlarged heart, heart failure, a transient ischemic attack (mini-stroke), stroke, dementia, and kidney damage just to name a few.</a:t>
            </a:r>
            <a:endParaRPr/>
          </a:p>
          <a:p>
            <a:pPr indent="-342900" lvl="0" marL="457200" rtl="0" algn="l">
              <a:spcBef>
                <a:spcPts val="0"/>
              </a:spcBef>
              <a:spcAft>
                <a:spcPts val="0"/>
              </a:spcAft>
              <a:buSzPts val="1800"/>
              <a:buChar char="●"/>
            </a:pPr>
            <a:r>
              <a:rPr lang="en"/>
              <a:t>Can result from the following: obesity, a high-salt diet, smoking, stress, old age, thyroid disorders, kidney disease and a family history of the disease.</a:t>
            </a:r>
            <a:endParaRPr/>
          </a:p>
          <a:p>
            <a:pPr indent="-342900" lvl="0" marL="457200" rtl="0" algn="l">
              <a:spcBef>
                <a:spcPts val="0"/>
              </a:spcBef>
              <a:spcAft>
                <a:spcPts val="0"/>
              </a:spcAft>
              <a:buSzPts val="1800"/>
              <a:buChar char="●"/>
            </a:pPr>
            <a:r>
              <a:rPr lang="en"/>
              <a:t>A patient may or may not present with: fatigue, dizziness, chest pain, difficulty breathing, blood in urine.</a:t>
            </a:r>
            <a:endParaRPr/>
          </a:p>
          <a:p>
            <a:pPr indent="0" lvl="0" marL="457200" rtl="0" algn="l">
              <a:spcBef>
                <a:spcPts val="1600"/>
              </a:spcBef>
              <a:spcAft>
                <a:spcPts val="0"/>
              </a:spcAft>
              <a:buNone/>
            </a:pPr>
            <a:r>
              <a:rPr lang="en" sz="1000">
                <a:solidFill>
                  <a:srgbClr val="222222"/>
                </a:solidFill>
                <a:highlight>
                  <a:srgbClr val="FFFFFF"/>
                </a:highlight>
              </a:rPr>
              <a:t>DePalma, Sondra M., et al. "Hypertension guideline update: A new guideline for a new era." </a:t>
            </a:r>
            <a:r>
              <a:rPr i="1" lang="en" sz="1000">
                <a:solidFill>
                  <a:srgbClr val="222222"/>
                </a:solidFill>
                <a:highlight>
                  <a:srgbClr val="FFFFFF"/>
                </a:highlight>
              </a:rPr>
              <a:t>Journal of the American Academy of PAs</a:t>
            </a:r>
            <a:r>
              <a:rPr lang="en" sz="1000">
                <a:solidFill>
                  <a:srgbClr val="222222"/>
                </a:solidFill>
                <a:highlight>
                  <a:srgbClr val="FFFFFF"/>
                </a:highlight>
              </a:rPr>
              <a:t> 31.6 (2018): 16-22.</a:t>
            </a:r>
            <a:endParaRPr sz="1000">
              <a:solidFill>
                <a:srgbClr val="222222"/>
              </a:solidFill>
              <a:highlight>
                <a:srgbClr val="FFFFFF"/>
              </a:highlight>
            </a:endParaRPr>
          </a:p>
          <a:p>
            <a:pPr indent="0" lvl="0" marL="457200" rtl="0" algn="l">
              <a:spcBef>
                <a:spcPts val="1600"/>
              </a:spcBef>
              <a:spcAft>
                <a:spcPts val="0"/>
              </a:spcAft>
              <a:buNone/>
            </a:pPr>
            <a:r>
              <a:rPr lang="en" sz="1000">
                <a:solidFill>
                  <a:srgbClr val="222222"/>
                </a:solidFill>
                <a:highlight>
                  <a:srgbClr val="FFFFFF"/>
                </a:highlight>
              </a:rPr>
              <a:t>Moran, Andrew E., et al. "Cost-effectiveness of hypertension therapy according to 2014 guidelines." </a:t>
            </a:r>
            <a:r>
              <a:rPr i="1" lang="en" sz="1000">
                <a:solidFill>
                  <a:srgbClr val="222222"/>
                </a:solidFill>
                <a:highlight>
                  <a:srgbClr val="FFFFFF"/>
                </a:highlight>
              </a:rPr>
              <a:t>New England Journal of Medicine</a:t>
            </a:r>
            <a:r>
              <a:rPr lang="en" sz="1000">
                <a:solidFill>
                  <a:srgbClr val="222222"/>
                </a:solidFill>
                <a:highlight>
                  <a:srgbClr val="FFFFFF"/>
                </a:highlight>
              </a:rPr>
              <a:t> 372.5 (2015): 447-455.</a:t>
            </a:r>
            <a:endParaRPr sz="1000">
              <a:solidFill>
                <a:srgbClr val="222222"/>
              </a:solidFill>
              <a:highlight>
                <a:srgbClr val="FFFFFF"/>
              </a:highlight>
            </a:endParaRPr>
          </a:p>
          <a:p>
            <a:pPr indent="0" lvl="0" marL="457200" rtl="0" algn="l">
              <a:spcBef>
                <a:spcPts val="1600"/>
              </a:spcBef>
              <a:spcAft>
                <a:spcPts val="0"/>
              </a:spcAft>
              <a:buNone/>
            </a:pPr>
            <a:r>
              <a:t/>
            </a:r>
            <a:endParaRPr sz="1000">
              <a:solidFill>
                <a:srgbClr val="222222"/>
              </a:solidFill>
              <a:highlight>
                <a:srgbClr val="FFFFFF"/>
              </a:highlight>
            </a:endParaRPr>
          </a:p>
          <a:p>
            <a:pPr indent="0" lvl="0" marL="457200" rtl="0" algn="l">
              <a:spcBef>
                <a:spcPts val="1600"/>
              </a:spcBef>
              <a:spcAft>
                <a:spcPts val="16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t>Management of Stage 2 Hypertension</a:t>
            </a:r>
            <a:endParaRPr u="sng"/>
          </a:p>
        </p:txBody>
      </p:sp>
      <p:sp>
        <p:nvSpPr>
          <p:cNvPr id="87" name="Google Shape;87;p18"/>
          <p:cNvSpPr txBox="1"/>
          <p:nvPr>
            <p:ph idx="1" type="body"/>
          </p:nvPr>
        </p:nvSpPr>
        <p:spPr>
          <a:xfrm>
            <a:off x="311700" y="1152475"/>
            <a:ext cx="8520600" cy="3817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Treatment includes: prescribed antihypertensive medication, lifestyle changes including diet and exercise</a:t>
            </a:r>
            <a:endParaRPr/>
          </a:p>
          <a:p>
            <a:pPr indent="-342900" lvl="0" marL="457200" rtl="0" algn="l">
              <a:spcBef>
                <a:spcPts val="0"/>
              </a:spcBef>
              <a:spcAft>
                <a:spcPts val="0"/>
              </a:spcAft>
              <a:buSzPts val="1800"/>
              <a:buChar char="●"/>
            </a:pPr>
            <a:r>
              <a:rPr lang="en"/>
              <a:t>Patient was prescribed </a:t>
            </a:r>
            <a:r>
              <a:rPr lang="en"/>
              <a:t>Amplodipine but is very apprehensive about taking prescription medication. He feels the side effects outweigh the benefits.</a:t>
            </a:r>
            <a:endParaRPr/>
          </a:p>
          <a:p>
            <a:pPr indent="-342900" lvl="0" marL="457200" rtl="0" algn="l">
              <a:spcBef>
                <a:spcPts val="0"/>
              </a:spcBef>
              <a:spcAft>
                <a:spcPts val="0"/>
              </a:spcAft>
              <a:buSzPts val="1800"/>
              <a:buChar char="●"/>
            </a:pPr>
            <a:r>
              <a:rPr lang="en"/>
              <a:t>Patient currently manages his condition with changes in diet and OTC dietary supplement “Blood Pressure Wellness” by Bio Nutrition.</a:t>
            </a:r>
            <a:endParaRPr/>
          </a:p>
          <a:p>
            <a:pPr indent="0" lvl="0" marL="0" rtl="0" algn="l">
              <a:spcBef>
                <a:spcPts val="1600"/>
              </a:spcBef>
              <a:spcAft>
                <a:spcPts val="0"/>
              </a:spcAft>
              <a:buNone/>
            </a:pPr>
            <a:r>
              <a:t/>
            </a:r>
            <a:endParaRPr/>
          </a:p>
          <a:p>
            <a:pPr indent="0" lvl="0" marL="457200" rtl="0" algn="l">
              <a:spcBef>
                <a:spcPts val="1600"/>
              </a:spcBef>
              <a:spcAft>
                <a:spcPts val="0"/>
              </a:spcAft>
              <a:buNone/>
            </a:pPr>
            <a:r>
              <a:rPr lang="en" sz="1000">
                <a:solidFill>
                  <a:srgbClr val="222222"/>
                </a:solidFill>
                <a:highlight>
                  <a:srgbClr val="FFFFFF"/>
                </a:highlight>
              </a:rPr>
              <a:t>Carey, Robert M., and Paul K. Whelton. "Prevention, detection, evaluation, and management of high blood pressure in adults: synopsis of the 2017 American College of Cardiology/American Heart Association hypertension guideline." </a:t>
            </a:r>
            <a:r>
              <a:rPr i="1" lang="en" sz="1000">
                <a:solidFill>
                  <a:srgbClr val="222222"/>
                </a:solidFill>
                <a:highlight>
                  <a:srgbClr val="FFFFFF"/>
                </a:highlight>
              </a:rPr>
              <a:t>Annals of internal medicine</a:t>
            </a:r>
            <a:r>
              <a:rPr lang="en" sz="1000">
                <a:solidFill>
                  <a:srgbClr val="222222"/>
                </a:solidFill>
                <a:highlight>
                  <a:srgbClr val="FFFFFF"/>
                </a:highlight>
              </a:rPr>
              <a:t> 168.5 (2018): 351-358.</a:t>
            </a:r>
            <a:endParaRPr sz="1000">
              <a:solidFill>
                <a:srgbClr val="222222"/>
              </a:solidFill>
              <a:highlight>
                <a:srgbClr val="FFFFFF"/>
              </a:highlight>
            </a:endParaRPr>
          </a:p>
          <a:p>
            <a:pPr indent="0" lvl="0" marL="457200" rtl="0" algn="l">
              <a:spcBef>
                <a:spcPts val="1600"/>
              </a:spcBef>
              <a:spcAft>
                <a:spcPts val="0"/>
              </a:spcAft>
              <a:buClr>
                <a:schemeClr val="dk1"/>
              </a:buClr>
              <a:buSzPts val="1100"/>
              <a:buFont typeface="Arial"/>
              <a:buNone/>
            </a:pPr>
            <a:r>
              <a:rPr lang="en" sz="1000">
                <a:solidFill>
                  <a:srgbClr val="222222"/>
                </a:solidFill>
                <a:highlight>
                  <a:srgbClr val="FFFFFF"/>
                </a:highlight>
              </a:rPr>
              <a:t>Moran, Andrew E., et al. "Cost-effectiveness of hypertension therapy according to 2014 guidelines." </a:t>
            </a:r>
            <a:r>
              <a:rPr i="1" lang="en" sz="1000">
                <a:solidFill>
                  <a:srgbClr val="222222"/>
                </a:solidFill>
                <a:highlight>
                  <a:srgbClr val="FFFFFF"/>
                </a:highlight>
              </a:rPr>
              <a:t>New England Journal of Medicine</a:t>
            </a:r>
            <a:r>
              <a:rPr lang="en" sz="1000">
                <a:solidFill>
                  <a:srgbClr val="222222"/>
                </a:solidFill>
                <a:highlight>
                  <a:srgbClr val="FFFFFF"/>
                </a:highlight>
              </a:rPr>
              <a:t> 372.5 (2015): 447-455.</a:t>
            </a:r>
            <a:endParaRPr sz="1000">
              <a:solidFill>
                <a:srgbClr val="222222"/>
              </a:solidFill>
              <a:highlight>
                <a:srgbClr val="FFFFFF"/>
              </a:highlight>
            </a:endParaRPr>
          </a:p>
          <a:p>
            <a:pPr indent="0" lvl="0" marL="457200" rtl="0" algn="l">
              <a:spcBef>
                <a:spcPts val="1600"/>
              </a:spcBef>
              <a:spcAft>
                <a:spcPts val="0"/>
              </a:spcAft>
              <a:buNone/>
            </a:pPr>
            <a:r>
              <a:t/>
            </a:r>
            <a:endParaRPr sz="1000">
              <a:solidFill>
                <a:srgbClr val="222222"/>
              </a:solidFill>
              <a:highlight>
                <a:srgbClr val="FFFFFF"/>
              </a:highlight>
            </a:endParaRPr>
          </a:p>
          <a:p>
            <a:pPr indent="0" lvl="0" marL="457200" rtl="0" algn="l">
              <a:spcBef>
                <a:spcPts val="1600"/>
              </a:spcBef>
              <a:spcAft>
                <a:spcPts val="0"/>
              </a:spcAft>
              <a:buNone/>
            </a:pPr>
            <a:r>
              <a:t/>
            </a:r>
            <a:endParaRPr sz="1000">
              <a:solidFill>
                <a:srgbClr val="222222"/>
              </a:solidFill>
              <a:highlight>
                <a:srgbClr val="FFFFFF"/>
              </a:highlight>
            </a:endParaRPr>
          </a:p>
          <a:p>
            <a:pPr indent="0" lvl="0" marL="457200" rtl="0" algn="l">
              <a:spcBef>
                <a:spcPts val="1600"/>
              </a:spcBef>
              <a:spcAft>
                <a:spcPts val="0"/>
              </a:spcAft>
              <a:buNone/>
            </a:pPr>
            <a:r>
              <a:t/>
            </a:r>
            <a:endParaRPr sz="1000">
              <a:solidFill>
                <a:srgbClr val="222222"/>
              </a:solidFill>
              <a:highlight>
                <a:srgbClr val="FFFFFF"/>
              </a:highlight>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t>Dental Hygiene Management</a:t>
            </a:r>
            <a:endParaRPr u="sng"/>
          </a:p>
        </p:txBody>
      </p:sp>
      <p:sp>
        <p:nvSpPr>
          <p:cNvPr id="93" name="Google Shape;93;p19"/>
          <p:cNvSpPr txBox="1"/>
          <p:nvPr>
            <p:ph idx="1" type="body"/>
          </p:nvPr>
        </p:nvSpPr>
        <p:spPr>
          <a:xfrm>
            <a:off x="311700" y="1152475"/>
            <a:ext cx="8520600" cy="383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Be mindful that side effects of many antihypertensive medications include: xerostomia, taste alterations, gingival enlargement, increased bleeding, lichenoid reactions and orthostatic hypotension.</a:t>
            </a:r>
            <a:endParaRPr/>
          </a:p>
          <a:p>
            <a:pPr indent="-342900" lvl="0" marL="457200" rtl="0" algn="l">
              <a:spcBef>
                <a:spcPts val="0"/>
              </a:spcBef>
              <a:spcAft>
                <a:spcPts val="0"/>
              </a:spcAft>
              <a:buSzPts val="1800"/>
              <a:buChar char="●"/>
            </a:pPr>
            <a:r>
              <a:rPr lang="en"/>
              <a:t>It is recommended that patients have morning appointments which are short. </a:t>
            </a:r>
            <a:endParaRPr/>
          </a:p>
          <a:p>
            <a:pPr indent="-342900" lvl="0" marL="457200" rtl="0" algn="l">
              <a:spcBef>
                <a:spcPts val="0"/>
              </a:spcBef>
              <a:spcAft>
                <a:spcPts val="0"/>
              </a:spcAft>
              <a:buSzPts val="1800"/>
              <a:buChar char="●"/>
            </a:pPr>
            <a:r>
              <a:rPr lang="en"/>
              <a:t>When changing patients positions, it must be done slowly to reduce the risk of orthostatic hypotension.</a:t>
            </a:r>
            <a:endParaRPr/>
          </a:p>
          <a:p>
            <a:pPr indent="0" lvl="0" marL="0" rtl="0" algn="l">
              <a:spcBef>
                <a:spcPts val="1600"/>
              </a:spcBef>
              <a:spcAft>
                <a:spcPts val="0"/>
              </a:spcAft>
              <a:buNone/>
            </a:pPr>
            <a:r>
              <a:rPr lang="en"/>
              <a:t>	</a:t>
            </a:r>
            <a:endParaRPr/>
          </a:p>
          <a:p>
            <a:pPr indent="0" lvl="0" marL="457200" rtl="0" algn="l">
              <a:spcBef>
                <a:spcPts val="1600"/>
              </a:spcBef>
              <a:spcAft>
                <a:spcPts val="0"/>
              </a:spcAft>
              <a:buNone/>
            </a:pPr>
            <a:r>
              <a:rPr lang="en" sz="1000">
                <a:solidFill>
                  <a:srgbClr val="333333"/>
                </a:solidFill>
                <a:highlight>
                  <a:srgbClr val="FFFFFF"/>
                </a:highlight>
              </a:rPr>
              <a:t>Popescu, Sanda Mihaela, et al. “Hypertensive Patients and Their Management in Dentistry.” </a:t>
            </a:r>
            <a:r>
              <a:rPr i="1" lang="en" sz="1000">
                <a:solidFill>
                  <a:srgbClr val="333333"/>
                </a:solidFill>
              </a:rPr>
              <a:t>ISRN Hypertension</a:t>
            </a:r>
            <a:r>
              <a:rPr lang="en" sz="1000">
                <a:solidFill>
                  <a:srgbClr val="333333"/>
                </a:solidFill>
                <a:highlight>
                  <a:srgbClr val="FFFFFF"/>
                </a:highlight>
              </a:rPr>
              <a:t>, vol. 2013, 2013, pp. 1–8., doi:10.5402/2013/410740.</a:t>
            </a:r>
            <a:endParaRPr sz="1000">
              <a:solidFill>
                <a:srgbClr val="333333"/>
              </a:solidFill>
              <a:highlight>
                <a:srgbClr val="FFFFFF"/>
              </a:highlight>
            </a:endParaRPr>
          </a:p>
          <a:p>
            <a:pPr indent="0" lvl="0" marL="457200" rtl="0" algn="l">
              <a:spcBef>
                <a:spcPts val="1600"/>
              </a:spcBef>
              <a:spcAft>
                <a:spcPts val="1600"/>
              </a:spcAft>
              <a:buNone/>
            </a:pPr>
            <a:r>
              <a:rPr lang="en" sz="1000">
                <a:solidFill>
                  <a:srgbClr val="333333"/>
                </a:solidFill>
                <a:highlight>
                  <a:srgbClr val="FFFFFF"/>
                </a:highlight>
              </a:rPr>
              <a:t>Southerland, Janet, et al. “Dental Management in the Patient with Hypertension: Challenges and Solutions.” </a:t>
            </a:r>
            <a:r>
              <a:rPr i="1" lang="en" sz="1000">
                <a:solidFill>
                  <a:srgbClr val="333333"/>
                </a:solidFill>
              </a:rPr>
              <a:t>Clinical, Cosmetic and       Investigational Dentistry</a:t>
            </a:r>
            <a:r>
              <a:rPr lang="en" sz="1000">
                <a:solidFill>
                  <a:srgbClr val="333333"/>
                </a:solidFill>
                <a:highlight>
                  <a:srgbClr val="FFFFFF"/>
                </a:highlight>
              </a:rPr>
              <a:t>, Volume 8, 2016, pp. 111–120., doi:10.2147/ccide.s99446.</a:t>
            </a:r>
            <a:endParaRPr sz="1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20"/>
          <p:cNvSpPr txBox="1"/>
          <p:nvPr>
            <p:ph idx="1" type="body"/>
          </p:nvPr>
        </p:nvSpPr>
        <p:spPr>
          <a:xfrm>
            <a:off x="311700" y="108802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5600"/>
              <a:t>Comprehensive Assessments</a:t>
            </a:r>
            <a:endParaRPr sz="56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21"/>
          <p:cNvSpPr txBox="1"/>
          <p:nvPr>
            <p:ph type="title"/>
          </p:nvPr>
        </p:nvSpPr>
        <p:spPr>
          <a:xfrm>
            <a:off x="311700" y="2130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t>Radiographs</a:t>
            </a:r>
            <a:endParaRPr u="sng"/>
          </a:p>
        </p:txBody>
      </p:sp>
      <p:pic>
        <p:nvPicPr>
          <p:cNvPr id="104" name="Google Shape;104;p21"/>
          <p:cNvPicPr preferRelativeResize="0"/>
          <p:nvPr/>
        </p:nvPicPr>
        <p:blipFill rotWithShape="1">
          <a:blip r:embed="rId3">
            <a:alphaModFix/>
          </a:blip>
          <a:srcRect b="24402" l="0" r="1874" t="22292"/>
          <a:stretch/>
        </p:blipFill>
        <p:spPr>
          <a:xfrm>
            <a:off x="399625" y="850800"/>
            <a:ext cx="8432676" cy="37254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